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11"/>
  </p:handoutMasterIdLst>
  <p:sldIdLst>
    <p:sldId id="282" r:id="rId2"/>
    <p:sldId id="283" r:id="rId3"/>
    <p:sldId id="297" r:id="rId4"/>
    <p:sldId id="298" r:id="rId5"/>
    <p:sldId id="299" r:id="rId6"/>
    <p:sldId id="288" r:id="rId7"/>
    <p:sldId id="294" r:id="rId8"/>
    <p:sldId id="296" r:id="rId9"/>
    <p:sldId id="287" r:id="rId1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>
        <p:scale>
          <a:sx n="70" d="100"/>
          <a:sy n="70" d="100"/>
        </p:scale>
        <p:origin x="-2814" y="-9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8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E6BFB94A-889B-4F2D-99EC-E39EA8C4AA23}" type="datetimeFigureOut">
              <a:rPr lang="en-IE" smtClean="0"/>
              <a:pPr/>
              <a:t>14/12/2015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2" y="9430091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CDFB5AC7-9197-41E7-AF3E-7B047103355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197629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05FB756-0A1E-48D6-A198-8F697243CB19}" type="datetimeFigureOut">
              <a:rPr lang="en-IE" smtClean="0"/>
              <a:pPr/>
              <a:t>14/12/2015</a:t>
            </a:fld>
            <a:endParaRPr lang="en-I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IE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B756-0A1E-48D6-A198-8F697243CB19}" type="datetimeFigureOut">
              <a:rPr lang="en-IE" smtClean="0"/>
              <a:pPr/>
              <a:t>14/12/2015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B756-0A1E-48D6-A198-8F697243CB19}" type="datetimeFigureOut">
              <a:rPr lang="en-IE" smtClean="0"/>
              <a:pPr/>
              <a:t>14/12/2015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05FB756-0A1E-48D6-A198-8F697243CB19}" type="datetimeFigureOut">
              <a:rPr lang="en-IE" smtClean="0"/>
              <a:pPr/>
              <a:t>14/12/2015</a:t>
            </a:fld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05FB756-0A1E-48D6-A198-8F697243CB19}" type="datetimeFigureOut">
              <a:rPr lang="en-IE" smtClean="0"/>
              <a:pPr/>
              <a:t>14/12/2015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IE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B756-0A1E-48D6-A198-8F697243CB19}" type="datetimeFigureOut">
              <a:rPr lang="en-IE" smtClean="0"/>
              <a:pPr/>
              <a:t>14/12/2015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B756-0A1E-48D6-A198-8F697243CB19}" type="datetimeFigureOut">
              <a:rPr lang="en-IE" smtClean="0"/>
              <a:pPr/>
              <a:t>14/12/2015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05FB756-0A1E-48D6-A198-8F697243CB19}" type="datetimeFigureOut">
              <a:rPr lang="en-IE" smtClean="0"/>
              <a:pPr/>
              <a:t>14/12/2015</a:t>
            </a:fld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B756-0A1E-48D6-A198-8F697243CB19}" type="datetimeFigureOut">
              <a:rPr lang="en-IE" smtClean="0"/>
              <a:pPr/>
              <a:t>14/12/2015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05FB756-0A1E-48D6-A198-8F697243CB19}" type="datetimeFigureOut">
              <a:rPr lang="en-IE" smtClean="0"/>
              <a:pPr/>
              <a:t>14/12/2015</a:t>
            </a:fld>
            <a:endParaRPr lang="en-IE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05FB756-0A1E-48D6-A198-8F697243CB19}" type="datetimeFigureOut">
              <a:rPr lang="en-IE" smtClean="0"/>
              <a:pPr/>
              <a:t>14/12/2015</a:t>
            </a:fld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05FB756-0A1E-48D6-A198-8F697243CB19}" type="datetimeFigureOut">
              <a:rPr lang="en-IE" smtClean="0"/>
              <a:pPr/>
              <a:t>14/12/2015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E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pages/create" TargetMode="External"/><Relationship Id="rId2" Type="http://schemas.openxmlformats.org/officeDocument/2006/relationships/hyperlink" Target="https://www.facebook.com/help/104002523024878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facebook.com/help/168009843260943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197410"/>
            <a:ext cx="72728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IE" sz="6600" b="1" dirty="0" smtClean="0">
                <a:solidFill>
                  <a:schemeClr val="accent3"/>
                </a:solidFill>
              </a:rPr>
              <a:t>Guide</a:t>
            </a:r>
            <a:endParaRPr lang="en-IE" sz="6600" b="1" dirty="0">
              <a:solidFill>
                <a:schemeClr val="accent3"/>
              </a:solidFill>
            </a:endParaRPr>
          </a:p>
          <a:p>
            <a:pPr lvl="0" algn="ctr"/>
            <a:r>
              <a:rPr lang="en-IE" sz="6600" b="1" dirty="0" smtClean="0">
                <a:solidFill>
                  <a:schemeClr val="accent3"/>
                </a:solidFill>
              </a:rPr>
              <a:t>To</a:t>
            </a:r>
          </a:p>
          <a:p>
            <a:pPr lvl="0" algn="ctr"/>
            <a:r>
              <a:rPr lang="en-IE" sz="6600" b="1" dirty="0" err="1" smtClean="0">
                <a:solidFill>
                  <a:schemeClr val="accent2">
                    <a:lumMod val="75000"/>
                  </a:schemeClr>
                </a:solidFill>
              </a:rPr>
              <a:t>Facebook</a:t>
            </a:r>
            <a:endParaRPr lang="en-IE" sz="6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509120"/>
            <a:ext cx="983117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732884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48680"/>
            <a:ext cx="820891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IE" sz="3000" b="1" cap="small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Your </a:t>
            </a:r>
            <a:r>
              <a:rPr lang="en-IE" sz="3000" b="1" cap="small" dirty="0" err="1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Facebook</a:t>
            </a:r>
            <a:r>
              <a:rPr lang="en-IE" sz="3000" b="1" cap="small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 page Makes Your Service:</a:t>
            </a:r>
            <a:endParaRPr lang="en-IE" sz="3000" b="1" cap="small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  <a:p>
            <a:endParaRPr lang="en-IE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IE" b="1" dirty="0" smtClean="0">
              <a:solidFill>
                <a:srgbClr val="00B0F0"/>
              </a:solidFill>
            </a:endParaRPr>
          </a:p>
          <a:p>
            <a:pPr>
              <a:buClr>
                <a:schemeClr val="accent1"/>
              </a:buClr>
              <a:buFont typeface="Courier New" pitchFamily="49" charset="0"/>
              <a:buChar char="o"/>
            </a:pPr>
            <a:r>
              <a:rPr lang="en-IE" dirty="0" smtClean="0"/>
              <a:t> </a:t>
            </a:r>
            <a:r>
              <a:rPr lang="en-IE" sz="1700" b="1" dirty="0" smtClean="0">
                <a:solidFill>
                  <a:srgbClr val="00B0F0"/>
                </a:solidFill>
              </a:rPr>
              <a:t> Discoverable </a:t>
            </a:r>
            <a:r>
              <a:rPr lang="en-IE" dirty="0" smtClean="0"/>
              <a:t>– people can search for your service online</a:t>
            </a:r>
          </a:p>
          <a:p>
            <a:pPr>
              <a:buFont typeface="Courier New" pitchFamily="49" charset="0"/>
              <a:buChar char="o"/>
            </a:pPr>
            <a:endParaRPr lang="en-IE" dirty="0" smtClean="0"/>
          </a:p>
          <a:p>
            <a:pPr>
              <a:buClr>
                <a:schemeClr val="accent1"/>
              </a:buClr>
              <a:buFont typeface="Courier New" pitchFamily="49" charset="0"/>
              <a:buChar char="o"/>
            </a:pPr>
            <a:r>
              <a:rPr lang="en-IE" dirty="0" smtClean="0"/>
              <a:t>  </a:t>
            </a:r>
            <a:r>
              <a:rPr lang="en-IE" sz="1700" b="1" dirty="0" smtClean="0">
                <a:solidFill>
                  <a:srgbClr val="00B0F0"/>
                </a:solidFill>
              </a:rPr>
              <a:t>Connected</a:t>
            </a:r>
            <a:r>
              <a:rPr lang="en-IE" dirty="0" smtClean="0"/>
              <a:t> – you can have one-to-one conversations, people can read your posts, like your posts and share them with friends</a:t>
            </a:r>
          </a:p>
          <a:p>
            <a:pPr>
              <a:buClr>
                <a:schemeClr val="accent1"/>
              </a:buClr>
              <a:buFont typeface="Courier New" pitchFamily="49" charset="0"/>
              <a:buChar char="o"/>
            </a:pPr>
            <a:endParaRPr lang="en-IE" dirty="0" smtClean="0"/>
          </a:p>
          <a:p>
            <a:pPr>
              <a:buClr>
                <a:schemeClr val="accent1"/>
              </a:buClr>
              <a:buFont typeface="Courier New" pitchFamily="49" charset="0"/>
              <a:buChar char="o"/>
            </a:pPr>
            <a:r>
              <a:rPr lang="en-IE" dirty="0" smtClean="0"/>
              <a:t> </a:t>
            </a:r>
            <a:r>
              <a:rPr lang="en-IE" sz="1700" b="1" dirty="0" smtClean="0">
                <a:solidFill>
                  <a:srgbClr val="00B0F0"/>
                </a:solidFill>
              </a:rPr>
              <a:t> Timely </a:t>
            </a:r>
            <a:r>
              <a:rPr lang="en-IE" dirty="0" smtClean="0"/>
              <a:t>– your page can reach large groups of people in short space of time</a:t>
            </a:r>
          </a:p>
          <a:p>
            <a:pPr>
              <a:buClr>
                <a:schemeClr val="accent1"/>
              </a:buClr>
              <a:buFont typeface="Courier New" pitchFamily="49" charset="0"/>
              <a:buChar char="o"/>
            </a:pPr>
            <a:endParaRPr lang="en-IE" dirty="0" smtClean="0"/>
          </a:p>
          <a:p>
            <a:pPr>
              <a:buClr>
                <a:schemeClr val="accent1"/>
              </a:buClr>
              <a:buFont typeface="Courier New" pitchFamily="49" charset="0"/>
              <a:buChar char="o"/>
            </a:pPr>
            <a:r>
              <a:rPr lang="en-IE" dirty="0" smtClean="0"/>
              <a:t>  </a:t>
            </a:r>
            <a:r>
              <a:rPr lang="en-IE" sz="1700" b="1" dirty="0" smtClean="0">
                <a:solidFill>
                  <a:srgbClr val="00B0F0"/>
                </a:solidFill>
              </a:rPr>
              <a:t>Insightful </a:t>
            </a:r>
            <a:r>
              <a:rPr lang="en-IE" dirty="0" smtClean="0"/>
              <a:t>– analytics on your page can give you a deeper understanding of your target audience </a:t>
            </a:r>
          </a:p>
          <a:p>
            <a:pPr>
              <a:buClr>
                <a:schemeClr val="accent1"/>
              </a:buClr>
              <a:buFont typeface="Courier New" pitchFamily="49" charset="0"/>
              <a:buChar char="o"/>
            </a:pPr>
            <a:endParaRPr lang="en-IE" dirty="0" smtClean="0"/>
          </a:p>
          <a:p>
            <a:pPr>
              <a:buClr>
                <a:schemeClr val="accent1"/>
              </a:buClr>
            </a:pPr>
            <a:r>
              <a:rPr lang="en-IE" b="1" dirty="0" smtClean="0">
                <a:solidFill>
                  <a:schemeClr val="accent1"/>
                </a:solidFill>
              </a:rPr>
              <a:t>*</a:t>
            </a:r>
            <a:r>
              <a:rPr lang="en-IE" dirty="0" smtClean="0"/>
              <a:t> </a:t>
            </a:r>
            <a:r>
              <a:rPr lang="en-IE" sz="1700" b="1" dirty="0" err="1" smtClean="0">
                <a:solidFill>
                  <a:srgbClr val="00B0F0"/>
                </a:solidFill>
              </a:rPr>
              <a:t>Facebook</a:t>
            </a:r>
            <a:r>
              <a:rPr lang="en-IE" sz="1700" b="1" dirty="0" smtClean="0">
                <a:solidFill>
                  <a:srgbClr val="00B0F0"/>
                </a:solidFill>
              </a:rPr>
              <a:t> uses algorithms </a:t>
            </a:r>
            <a:r>
              <a:rPr lang="en-IE" dirty="0" smtClean="0"/>
              <a:t>– this means that the stories that show in your News Feed are influenced by your connections and activity on </a:t>
            </a:r>
            <a:r>
              <a:rPr lang="en-IE" dirty="0" err="1" smtClean="0"/>
              <a:t>Facebook</a:t>
            </a:r>
            <a:r>
              <a:rPr lang="en-IE" dirty="0" smtClean="0"/>
              <a:t>. Only posts that get a high level of engagement (likes, clicks, comments, shares) will be seen by a lot of people – regardless of whether those people are fans or friends. This opens up more real estate for Promoted Posts (ads) from companies or people. </a:t>
            </a:r>
          </a:p>
          <a:p>
            <a:pPr>
              <a:buClr>
                <a:schemeClr val="accent1"/>
              </a:buClr>
            </a:pPr>
            <a:endParaRPr lang="en-IE" dirty="0" smtClean="0">
              <a:solidFill>
                <a:schemeClr val="tx2"/>
              </a:solidFill>
            </a:endParaRPr>
          </a:p>
          <a:p>
            <a:endParaRPr lang="en-IE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260648"/>
            <a:ext cx="720080" cy="73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956594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620688"/>
            <a:ext cx="770485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800" b="1" cap="small" dirty="0" smtClean="0">
                <a:solidFill>
                  <a:schemeClr val="accent3"/>
                </a:solidFill>
              </a:rPr>
              <a:t>How Do I Sign Up For </a:t>
            </a:r>
            <a:r>
              <a:rPr lang="en-IE" sz="2800" b="1" cap="small" dirty="0" err="1" smtClean="0">
                <a:solidFill>
                  <a:schemeClr val="accent3"/>
                </a:solidFill>
              </a:rPr>
              <a:t>Facebook</a:t>
            </a:r>
            <a:r>
              <a:rPr lang="en-IE" sz="2800" b="1" cap="small" dirty="0" smtClean="0">
                <a:solidFill>
                  <a:schemeClr val="accent3"/>
                </a:solidFill>
              </a:rPr>
              <a:t> </a:t>
            </a:r>
          </a:p>
          <a:p>
            <a:endParaRPr lang="en-IE" sz="2800" b="1" cap="small" dirty="0" smtClean="0">
              <a:solidFill>
                <a:schemeClr val="accent3"/>
              </a:solidFill>
            </a:endParaRPr>
          </a:p>
          <a:p>
            <a:r>
              <a:rPr lang="en-IE" dirty="0" smtClean="0"/>
              <a:t>If </a:t>
            </a:r>
            <a:r>
              <a:rPr lang="en-IE" dirty="0" smtClean="0"/>
              <a:t>you don't have a </a:t>
            </a:r>
            <a:r>
              <a:rPr lang="en-IE" dirty="0" err="1" smtClean="0"/>
              <a:t>Facebook</a:t>
            </a:r>
            <a:r>
              <a:rPr lang="en-IE" dirty="0" smtClean="0"/>
              <a:t> account, you can sign up for one in a few steps</a:t>
            </a:r>
            <a:r>
              <a:rPr lang="en-IE" dirty="0" smtClean="0"/>
              <a:t>:</a:t>
            </a:r>
          </a:p>
          <a:p>
            <a:endParaRPr lang="en-IE" dirty="0" smtClean="0"/>
          </a:p>
          <a:p>
            <a:r>
              <a:rPr lang="en-IE" dirty="0" smtClean="0"/>
              <a:t>Go to </a:t>
            </a:r>
            <a:r>
              <a:rPr lang="en-IE" dirty="0" smtClean="0">
                <a:hlinkClick r:id="rId2"/>
              </a:rPr>
              <a:t>www.facebook.com</a:t>
            </a:r>
            <a:r>
              <a:rPr lang="en-IE" dirty="0" smtClean="0"/>
              <a:t>.</a:t>
            </a:r>
          </a:p>
          <a:p>
            <a:endParaRPr lang="en-IE" dirty="0" smtClean="0"/>
          </a:p>
          <a:p>
            <a:r>
              <a:rPr lang="en-IE" dirty="0" smtClean="0"/>
              <a:t>If you see the signup form, fill out your name, email address or phone number, password, birthday and gender. If you don't see the form, click </a:t>
            </a:r>
            <a:r>
              <a:rPr lang="en-IE" b="1" dirty="0" smtClean="0"/>
              <a:t>Sign Up</a:t>
            </a:r>
            <a:r>
              <a:rPr lang="en-IE" dirty="0" smtClean="0"/>
              <a:t>, then fill out the form.</a:t>
            </a:r>
          </a:p>
          <a:p>
            <a:endParaRPr lang="en-IE" dirty="0" smtClean="0"/>
          </a:p>
          <a:p>
            <a:r>
              <a:rPr lang="en-IE" dirty="0" smtClean="0"/>
              <a:t>Click </a:t>
            </a:r>
            <a:r>
              <a:rPr lang="en-IE" b="1" dirty="0" smtClean="0"/>
              <a:t>Sign Up</a:t>
            </a:r>
            <a:r>
              <a:rPr lang="en-IE" dirty="0" smtClean="0"/>
              <a:t>.</a:t>
            </a:r>
          </a:p>
          <a:p>
            <a:endParaRPr lang="en-IE" dirty="0" smtClean="0"/>
          </a:p>
          <a:p>
            <a:r>
              <a:rPr lang="en-IE" dirty="0" smtClean="0"/>
              <a:t>Once </a:t>
            </a:r>
            <a:r>
              <a:rPr lang="en-IE" dirty="0" smtClean="0"/>
              <a:t>you sign up, you'll need to confirm your email address or phone number. We'll send you either an email or a text message to help you confirm your account</a:t>
            </a:r>
            <a:r>
              <a:rPr lang="en-IE" dirty="0" smtClean="0"/>
              <a:t>.</a:t>
            </a:r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764704"/>
            <a:ext cx="734481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3000" b="1" cap="small" dirty="0" smtClean="0">
                <a:solidFill>
                  <a:schemeClr val="accent3"/>
                </a:solidFill>
              </a:rPr>
              <a:t>What Is A </a:t>
            </a:r>
            <a:r>
              <a:rPr lang="en-IE" sz="3000" b="1" cap="small" dirty="0" err="1" smtClean="0">
                <a:solidFill>
                  <a:schemeClr val="accent3"/>
                </a:solidFill>
              </a:rPr>
              <a:t>Facebook</a:t>
            </a:r>
            <a:r>
              <a:rPr lang="en-IE" sz="3000" b="1" cap="small" dirty="0" smtClean="0">
                <a:solidFill>
                  <a:schemeClr val="accent3"/>
                </a:solidFill>
              </a:rPr>
              <a:t> Page? </a:t>
            </a:r>
          </a:p>
          <a:p>
            <a:endParaRPr lang="en-IE" dirty="0" smtClean="0"/>
          </a:p>
          <a:p>
            <a:r>
              <a:rPr lang="en-IE" dirty="0" smtClean="0"/>
              <a:t>Pages are for businesses, brands and organizations to share their stories and connect with people. </a:t>
            </a:r>
            <a:r>
              <a:rPr lang="en-IE" dirty="0" smtClean="0"/>
              <a:t>You </a:t>
            </a:r>
            <a:r>
              <a:rPr lang="en-IE" dirty="0" smtClean="0"/>
              <a:t>can customize Pages by publishing stories, hosting events, adding apps and more. </a:t>
            </a:r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People </a:t>
            </a:r>
            <a:r>
              <a:rPr lang="en-IE" dirty="0" smtClean="0"/>
              <a:t>who like your Page and their friends can get updates in News Feed</a:t>
            </a:r>
            <a:r>
              <a:rPr lang="en-IE" dirty="0" smtClean="0"/>
              <a:t>.</a:t>
            </a:r>
          </a:p>
          <a:p>
            <a:endParaRPr lang="en-IE" dirty="0" smtClean="0"/>
          </a:p>
          <a:p>
            <a:r>
              <a:rPr lang="en-IE" dirty="0" smtClean="0"/>
              <a:t>You can create and manage a Page from your personal account</a:t>
            </a:r>
            <a:r>
              <a:rPr lang="en-IE" dirty="0" smtClean="0"/>
              <a:t>.</a:t>
            </a:r>
          </a:p>
          <a:p>
            <a:endParaRPr lang="en-IE" dirty="0" smtClean="0"/>
          </a:p>
          <a:p>
            <a:r>
              <a:rPr lang="en-IE" dirty="0" smtClean="0"/>
              <a:t>Note: If you want to create a Page to represent a business, brand, organization or celebrity, you must be an official representative.</a:t>
            </a:r>
            <a:endParaRPr lang="en-I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76672"/>
            <a:ext cx="8064896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3000" b="1" cap="small" dirty="0" smtClean="0">
                <a:solidFill>
                  <a:schemeClr val="accent3"/>
                </a:solidFill>
              </a:rPr>
              <a:t>How Do I Create A Page? </a:t>
            </a:r>
            <a:endParaRPr lang="en-IE" sz="3000" dirty="0" smtClean="0">
              <a:hlinkClick r:id="rId2"/>
            </a:endParaRPr>
          </a:p>
          <a:p>
            <a:endParaRPr lang="en-IE" dirty="0" smtClean="0">
              <a:hlinkClick r:id="rId2"/>
            </a:endParaRPr>
          </a:p>
          <a:p>
            <a:r>
              <a:rPr lang="en-IE" dirty="0" smtClean="0"/>
              <a:t>To </a:t>
            </a:r>
            <a:r>
              <a:rPr lang="en-IE" dirty="0" smtClean="0"/>
              <a:t>create a Page</a:t>
            </a:r>
            <a:r>
              <a:rPr lang="en-IE" dirty="0" smtClean="0"/>
              <a:t>:</a:t>
            </a:r>
          </a:p>
          <a:p>
            <a:endParaRPr lang="en-IE" dirty="0" smtClean="0"/>
          </a:p>
          <a:p>
            <a:r>
              <a:rPr lang="en-IE" dirty="0" smtClean="0"/>
              <a:t>Go to </a:t>
            </a:r>
            <a:r>
              <a:rPr lang="en-IE" dirty="0" smtClean="0">
                <a:hlinkClick r:id="rId3"/>
              </a:rPr>
              <a:t>facebook.com/pages/create</a:t>
            </a:r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Click to choose a Page category</a:t>
            </a:r>
          </a:p>
          <a:p>
            <a:r>
              <a:rPr lang="en-IE" dirty="0" smtClean="0"/>
              <a:t>Select a more specific category from the dropdown menu and fill out the required </a:t>
            </a:r>
            <a:r>
              <a:rPr lang="en-IE" dirty="0" smtClean="0"/>
              <a:t>information</a:t>
            </a:r>
          </a:p>
          <a:p>
            <a:endParaRPr lang="en-IE" dirty="0" smtClean="0"/>
          </a:p>
          <a:p>
            <a:r>
              <a:rPr lang="en-IE" dirty="0" smtClean="0"/>
              <a:t>Click </a:t>
            </a:r>
            <a:r>
              <a:rPr lang="en-IE" b="1" dirty="0" smtClean="0"/>
              <a:t>Get Started</a:t>
            </a:r>
            <a:r>
              <a:rPr lang="en-IE" dirty="0" smtClean="0"/>
              <a:t> and follow the on-screen </a:t>
            </a:r>
            <a:r>
              <a:rPr lang="en-IE" dirty="0" smtClean="0"/>
              <a:t>instructions</a:t>
            </a:r>
          </a:p>
          <a:p>
            <a:endParaRPr lang="en-IE" dirty="0" smtClean="0"/>
          </a:p>
          <a:p>
            <a:r>
              <a:rPr lang="en-IE" sz="3000" b="1" cap="small" dirty="0" smtClean="0">
                <a:solidFill>
                  <a:schemeClr val="accent3"/>
                </a:solidFill>
              </a:rPr>
              <a:t>How to Let People Know About My Page? </a:t>
            </a:r>
            <a:r>
              <a:rPr lang="en-IE" sz="3000" dirty="0" smtClean="0"/>
              <a:t> </a:t>
            </a:r>
          </a:p>
          <a:p>
            <a:endParaRPr lang="en-IE" dirty="0" smtClean="0"/>
          </a:p>
          <a:p>
            <a:r>
              <a:rPr lang="en-IE" dirty="0" smtClean="0"/>
              <a:t>Invite your friends and email contacts to like your Page</a:t>
            </a:r>
          </a:p>
          <a:p>
            <a:r>
              <a:rPr lang="en-IE" dirty="0" smtClean="0"/>
              <a:t>Choose a custom username for your Page and include it in your marketing materials (ex: </a:t>
            </a:r>
            <a:r>
              <a:rPr lang="en-IE" dirty="0" smtClean="0"/>
              <a:t>web page, </a:t>
            </a:r>
            <a:r>
              <a:rPr lang="en-IE" dirty="0" smtClean="0"/>
              <a:t>emails</a:t>
            </a:r>
            <a:r>
              <a:rPr lang="en-IE" dirty="0" smtClean="0"/>
              <a:t>)</a:t>
            </a:r>
          </a:p>
          <a:p>
            <a:endParaRPr lang="en-IE" dirty="0" smtClean="0"/>
          </a:p>
          <a:p>
            <a:r>
              <a:rPr lang="en-IE" dirty="0" smtClean="0"/>
              <a:t>Add a Like button to </a:t>
            </a:r>
            <a:r>
              <a:rPr lang="en-IE" dirty="0" smtClean="0"/>
              <a:t>your webpage </a:t>
            </a:r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48680"/>
            <a:ext cx="8208912" cy="650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IE" sz="3000" b="1" cap="small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The Language of </a:t>
            </a:r>
            <a:r>
              <a:rPr lang="en-IE" sz="3000" b="1" cap="small" dirty="0" err="1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Facebook</a:t>
            </a:r>
            <a:endParaRPr lang="en-IE" sz="3000" b="1" cap="small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  <a:p>
            <a:endParaRPr lang="en-IE" dirty="0" smtClean="0">
              <a:solidFill>
                <a:schemeClr val="tx2"/>
              </a:solidFill>
            </a:endParaRP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IE" sz="1700" b="1" dirty="0" smtClean="0">
                <a:solidFill>
                  <a:srgbClr val="00B0F0"/>
                </a:solidFill>
              </a:rPr>
              <a:t>Page 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IE" sz="1600" dirty="0" smtClean="0">
                <a:solidFill>
                  <a:schemeClr val="tx2"/>
                </a:solidFill>
              </a:rPr>
              <a:t>Pages allow businesses, brands and organizations to connect with people on 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IE" sz="1600" dirty="0" err="1" smtClean="0">
                <a:solidFill>
                  <a:schemeClr val="tx2"/>
                </a:solidFill>
              </a:rPr>
              <a:t>Facebook</a:t>
            </a:r>
            <a:endParaRPr lang="en-IE" sz="1600" dirty="0" smtClean="0">
              <a:solidFill>
                <a:schemeClr val="tx2"/>
              </a:solidFill>
            </a:endParaRPr>
          </a:p>
          <a:p>
            <a:endParaRPr lang="en-IE" dirty="0" smtClean="0"/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IE" sz="1700" b="1" dirty="0" smtClean="0">
                <a:solidFill>
                  <a:srgbClr val="00B0F0"/>
                </a:solidFill>
              </a:rPr>
              <a:t> Like, comment and share </a:t>
            </a:r>
          </a:p>
          <a:p>
            <a:pPr>
              <a:buClr>
                <a:schemeClr val="accent1"/>
              </a:buClr>
            </a:pPr>
            <a:r>
              <a:rPr lang="en-IE" sz="1600" dirty="0" smtClean="0">
                <a:solidFill>
                  <a:schemeClr val="tx2"/>
                </a:solidFill>
              </a:rPr>
              <a:t>People click like to give positive feedback and connect with things they care about. Collectively this is known as engagement – brands will seek a high level of engagement on posts.</a:t>
            </a:r>
          </a:p>
          <a:p>
            <a:r>
              <a:rPr lang="en-IE" sz="2200" dirty="0" smtClean="0">
                <a:solidFill>
                  <a:schemeClr val="tx2"/>
                </a:solidFill>
              </a:rPr>
              <a:t> 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IE" sz="1700" b="1" dirty="0" smtClean="0">
                <a:solidFill>
                  <a:srgbClr val="00B0F0"/>
                </a:solidFill>
              </a:rPr>
              <a:t>Timeline </a:t>
            </a:r>
          </a:p>
          <a:p>
            <a:r>
              <a:rPr lang="en-IE" sz="1600" dirty="0" smtClean="0">
                <a:solidFill>
                  <a:schemeClr val="tx2"/>
                </a:solidFill>
              </a:rPr>
              <a:t>this is where you can see your posts or posts you've been tagged in displayed by date. Your Timeline is also part of your profile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endParaRPr lang="en-IE" sz="1700" b="1" dirty="0" smtClean="0">
              <a:solidFill>
                <a:srgbClr val="00B0F0"/>
              </a:solidFill>
            </a:endParaRP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IE" sz="1700" b="1" dirty="0" smtClean="0">
                <a:solidFill>
                  <a:srgbClr val="00B0F0"/>
                </a:solidFill>
              </a:rPr>
              <a:t>Notifications </a:t>
            </a:r>
          </a:p>
          <a:p>
            <a:pPr>
              <a:buClr>
                <a:schemeClr val="accent1"/>
              </a:buClr>
            </a:pPr>
            <a:r>
              <a:rPr lang="en-IE" sz="1600" dirty="0" smtClean="0">
                <a:solidFill>
                  <a:schemeClr val="tx2"/>
                </a:solidFill>
              </a:rPr>
              <a:t>These are updates about activity on </a:t>
            </a:r>
            <a:r>
              <a:rPr lang="en-IE" sz="1600" dirty="0" err="1" smtClean="0">
                <a:solidFill>
                  <a:schemeClr val="tx2"/>
                </a:solidFill>
              </a:rPr>
              <a:t>Facebook</a:t>
            </a:r>
            <a:r>
              <a:rPr lang="en-IE" sz="1600" dirty="0" smtClean="0">
                <a:solidFill>
                  <a:schemeClr val="tx2"/>
                </a:solidFill>
              </a:rPr>
              <a:t>. Notifications let you know when people take actions on </a:t>
            </a:r>
            <a:r>
              <a:rPr lang="en-IE" sz="1600" dirty="0" err="1" smtClean="0">
                <a:solidFill>
                  <a:schemeClr val="tx2"/>
                </a:solidFill>
              </a:rPr>
              <a:t>Facebook</a:t>
            </a:r>
            <a:r>
              <a:rPr lang="en-IE" sz="1600" dirty="0" smtClean="0">
                <a:solidFill>
                  <a:schemeClr val="tx2"/>
                </a:solidFill>
              </a:rPr>
              <a:t> related to you, so you can quickly check out a photo you've been tagged in or read a new posting on your Wall. They are available from your home page or from the notifications icon within the </a:t>
            </a:r>
            <a:r>
              <a:rPr lang="en-IE" sz="1600" dirty="0" err="1" smtClean="0">
                <a:solidFill>
                  <a:schemeClr val="tx2"/>
                </a:solidFill>
              </a:rPr>
              <a:t>Facebook</a:t>
            </a:r>
            <a:r>
              <a:rPr lang="en-IE" sz="1600" dirty="0" smtClean="0">
                <a:solidFill>
                  <a:schemeClr val="tx2"/>
                </a:solidFill>
              </a:rPr>
              <a:t> Chat bar at the bottom of your browser.</a:t>
            </a:r>
          </a:p>
          <a:p>
            <a:pPr>
              <a:buClr>
                <a:schemeClr val="accent1"/>
              </a:buClr>
            </a:pPr>
            <a:endParaRPr lang="en-IE" dirty="0" smtClean="0">
              <a:solidFill>
                <a:schemeClr val="tx2"/>
              </a:solidFill>
            </a:endParaRPr>
          </a:p>
          <a:p>
            <a:endParaRPr lang="en-IE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260648"/>
            <a:ext cx="720080" cy="73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956594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764704"/>
            <a:ext cx="7416824" cy="5669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IE" sz="1600" b="1" dirty="0" smtClean="0">
                <a:solidFill>
                  <a:srgbClr val="00B0F0"/>
                </a:solidFill>
              </a:rPr>
              <a:t>Messages </a:t>
            </a:r>
          </a:p>
          <a:p>
            <a:r>
              <a:rPr lang="en-IE" sz="1400" dirty="0" smtClean="0"/>
              <a:t>Inbox contain your ongoing conversations with people on </a:t>
            </a:r>
            <a:r>
              <a:rPr lang="en-IE" sz="1400" dirty="0" err="1" smtClean="0"/>
              <a:t>Facebook</a:t>
            </a:r>
            <a:endParaRPr lang="en-IE" sz="1400" dirty="0" smtClean="0"/>
          </a:p>
          <a:p>
            <a:endParaRPr lang="en-IE" sz="1400" dirty="0" smtClean="0"/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IE" sz="1600" b="1" dirty="0" smtClean="0">
                <a:solidFill>
                  <a:srgbClr val="00B0F0"/>
                </a:solidFill>
              </a:rPr>
              <a:t>Block </a:t>
            </a:r>
          </a:p>
          <a:p>
            <a:r>
              <a:rPr lang="en-IE" sz="1400" dirty="0" smtClean="0"/>
              <a:t>You can </a:t>
            </a:r>
            <a:r>
              <a:rPr lang="en-IE" sz="1400" dirty="0" smtClean="0">
                <a:hlinkClick r:id="rId2"/>
              </a:rPr>
              <a:t>block someone</a:t>
            </a:r>
            <a:r>
              <a:rPr lang="en-IE" sz="1400" dirty="0" smtClean="0"/>
              <a:t> to </a:t>
            </a:r>
            <a:r>
              <a:rPr lang="en-IE" sz="1400" dirty="0" err="1" smtClean="0"/>
              <a:t>unfriend</a:t>
            </a:r>
            <a:r>
              <a:rPr lang="en-IE" sz="1400" dirty="0" smtClean="0"/>
              <a:t> them and limit the ways they can get in touch with you on </a:t>
            </a:r>
            <a:r>
              <a:rPr lang="en-IE" sz="1400" dirty="0" err="1" smtClean="0"/>
              <a:t>Facebook</a:t>
            </a:r>
            <a:r>
              <a:rPr lang="en-IE" sz="1400" dirty="0" smtClean="0"/>
              <a:t>. Blocking can help stop someone from bothering you on </a:t>
            </a:r>
            <a:r>
              <a:rPr lang="en-IE" sz="1400" dirty="0" err="1" smtClean="0"/>
              <a:t>Facebook</a:t>
            </a:r>
            <a:r>
              <a:rPr lang="en-IE" sz="1400" dirty="0" smtClean="0"/>
              <a:t>.</a:t>
            </a:r>
          </a:p>
          <a:p>
            <a:endParaRPr lang="en-IE" sz="1400" dirty="0" smtClean="0"/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IE" sz="1600" b="1" dirty="0" smtClean="0">
                <a:solidFill>
                  <a:srgbClr val="00B0F0"/>
                </a:solidFill>
              </a:rPr>
              <a:t>Follow</a:t>
            </a:r>
          </a:p>
          <a:p>
            <a:r>
              <a:rPr lang="en-IE" sz="1400" dirty="0" smtClean="0"/>
              <a:t>People can follow your page, it is a way to hear from people you’re interested in, even if you’re not friends. The Follow button is also a way to fine-tune your News Feed to get the types of updates you want to see.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endParaRPr lang="en-IE" sz="1400" b="1" dirty="0" smtClean="0">
              <a:solidFill>
                <a:srgbClr val="00B0F0"/>
              </a:solidFill>
            </a:endParaRP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IE" sz="1600" b="1" dirty="0" smtClean="0">
                <a:solidFill>
                  <a:srgbClr val="00B0F0"/>
                </a:solidFill>
              </a:rPr>
              <a:t>Tag 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IE" sz="1400" dirty="0" smtClean="0"/>
              <a:t>When you tag someone, you create a link to their profile. For example, you can tag 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IE" sz="1400" dirty="0" smtClean="0"/>
              <a:t>a photo to show who's in the photo or post a status update and say who you're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IE" sz="1400" dirty="0" smtClean="0"/>
              <a:t>with. 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endParaRPr lang="en-IE" sz="1400" b="1" dirty="0" smtClean="0">
              <a:solidFill>
                <a:srgbClr val="00B0F0"/>
              </a:solidFill>
            </a:endParaRP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IE" sz="1600" b="1" dirty="0" smtClean="0">
                <a:solidFill>
                  <a:srgbClr val="00B0F0"/>
                </a:solidFill>
              </a:rPr>
              <a:t>Adding a location</a:t>
            </a:r>
          </a:p>
          <a:p>
            <a:r>
              <a:rPr lang="en-IE" sz="1400" dirty="0" smtClean="0"/>
              <a:t>You can add your location to a post to tell people you're at a specific place, like a restaurant or park. To add your location to a new post: Begin writing your post</a:t>
            </a:r>
          </a:p>
          <a:p>
            <a:r>
              <a:rPr lang="en-IE" sz="1400" dirty="0" smtClean="0"/>
              <a:t>Click </a:t>
            </a:r>
          </a:p>
          <a:p>
            <a:r>
              <a:rPr lang="en-IE" sz="1400" dirty="0" smtClean="0"/>
              <a:t>Enter your location's name or select a suggested location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endParaRPr lang="en-IE" sz="1700" b="1" dirty="0" smtClean="0">
              <a:solidFill>
                <a:srgbClr val="00B0F0"/>
              </a:solidFill>
            </a:endParaRPr>
          </a:p>
        </p:txBody>
      </p:sp>
      <p:pic>
        <p:nvPicPr>
          <p:cNvPr id="3" name="Picture 2" descr="851565_306541856160902_729164158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6093296"/>
            <a:ext cx="190500" cy="1905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acebook guide.jpg"/>
          <p:cNvPicPr>
            <a:picLocks noChangeAspect="1"/>
          </p:cNvPicPr>
          <p:nvPr/>
        </p:nvPicPr>
        <p:blipFill>
          <a:blip r:embed="rId2" cstate="print"/>
          <a:srcRect l="27066" t="18720"/>
          <a:stretch>
            <a:fillRect/>
          </a:stretch>
        </p:blipFill>
        <p:spPr>
          <a:xfrm>
            <a:off x="2699792" y="0"/>
            <a:ext cx="5973978" cy="660993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1520" y="1412776"/>
            <a:ext cx="2232248" cy="38884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cap="small" dirty="0" err="1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Facebook</a:t>
            </a:r>
            <a:r>
              <a:rPr lang="en-IE" sz="2000" b="1" cap="small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 – Quick </a:t>
            </a:r>
            <a:r>
              <a:rPr lang="en-IE" sz="2000" b="1" cap="small" dirty="0" err="1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Infographic</a:t>
            </a:r>
            <a:r>
              <a:rPr lang="en-IE" sz="2000" b="1" cap="small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 Guide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916832"/>
            <a:ext cx="266846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0613894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7684</TotalTime>
  <Words>658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Twitter Lesson</dc:title>
  <dc:creator>Admin</dc:creator>
  <cp:lastModifiedBy>Admin</cp:lastModifiedBy>
  <cp:revision>613</cp:revision>
  <dcterms:created xsi:type="dcterms:W3CDTF">2015-05-07T11:30:41Z</dcterms:created>
  <dcterms:modified xsi:type="dcterms:W3CDTF">2015-12-14T15:32:20Z</dcterms:modified>
</cp:coreProperties>
</file>