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8" r:id="rId2"/>
    <p:sldId id="291" r:id="rId3"/>
    <p:sldId id="296" r:id="rId4"/>
    <p:sldId id="264" r:id="rId5"/>
    <p:sldId id="265" r:id="rId6"/>
    <p:sldId id="266" r:id="rId7"/>
    <p:sldId id="267" r:id="rId8"/>
    <p:sldId id="292" r:id="rId9"/>
    <p:sldId id="262" r:id="rId10"/>
    <p:sldId id="290" r:id="rId11"/>
    <p:sldId id="268" r:id="rId12"/>
    <p:sldId id="269" r:id="rId13"/>
    <p:sldId id="273" r:id="rId14"/>
    <p:sldId id="274" r:id="rId15"/>
    <p:sldId id="275" r:id="rId16"/>
    <p:sldId id="276" r:id="rId17"/>
    <p:sldId id="277" r:id="rId18"/>
    <p:sldId id="297" r:id="rId19"/>
    <p:sldId id="288" r:id="rId20"/>
    <p:sldId id="289" r:id="rId21"/>
    <p:sldId id="301" r:id="rId22"/>
    <p:sldId id="302" r:id="rId23"/>
    <p:sldId id="329" r:id="rId24"/>
    <p:sldId id="300" r:id="rId25"/>
    <p:sldId id="283" r:id="rId26"/>
    <p:sldId id="284" r:id="rId27"/>
    <p:sldId id="285" r:id="rId28"/>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59"/>
    <a:srgbClr val="006557"/>
    <a:srgbClr val="3F9EB7"/>
    <a:srgbClr val="EE7D11"/>
    <a:srgbClr val="E7EEF8"/>
    <a:srgbClr val="00A0B9"/>
    <a:srgbClr val="0055A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6047" autoAdjust="0"/>
  </p:normalViewPr>
  <p:slideViewPr>
    <p:cSldViewPr snapToGrid="0">
      <p:cViewPr varScale="1">
        <p:scale>
          <a:sx n="92" d="100"/>
          <a:sy n="92" d="100"/>
        </p:scale>
        <p:origin x="111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04"/>
    </p:cViewPr>
  </p:sorter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EFA6303F-FBE8-4573-855F-145EBE33B9B1}" type="datetimeFigureOut">
              <a:rPr lang="en-IE" smtClean="0"/>
              <a:t>17/12/2024</a:t>
            </a:fld>
            <a:endParaRPr lang="en-IE"/>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64D28AF1-3968-4B8C-A6F7-F569261FEF17}" type="slidenum">
              <a:rPr lang="en-IE" smtClean="0"/>
              <a:t>‹#›</a:t>
            </a:fld>
            <a:endParaRPr lang="en-IE"/>
          </a:p>
        </p:txBody>
      </p:sp>
    </p:spTree>
    <p:extLst>
      <p:ext uri="{BB962C8B-B14F-4D97-AF65-F5344CB8AC3E}">
        <p14:creationId xmlns:p14="http://schemas.microsoft.com/office/powerpoint/2010/main" val="156643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User Instruction:</a:t>
            </a:r>
          </a:p>
          <a:p>
            <a:endParaRPr lang="en-IE" b="1"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On this opening slide,</a:t>
            </a:r>
            <a:r>
              <a:rPr lang="en-IE" baseline="0" dirty="0">
                <a:latin typeface="Arial" panose="020B0604020202020204" pitchFamily="34" charset="0"/>
                <a:cs typeface="Arial" panose="020B0604020202020204" pitchFamily="34" charset="0"/>
              </a:rPr>
              <a:t> p</a:t>
            </a:r>
            <a:r>
              <a:rPr lang="en-IE" dirty="0">
                <a:latin typeface="Arial" panose="020B0604020202020204" pitchFamily="34" charset="0"/>
                <a:cs typeface="Arial" panose="020B0604020202020204" pitchFamily="34" charset="0"/>
              </a:rPr>
              <a:t>lease include the following:</a:t>
            </a:r>
          </a:p>
          <a:p>
            <a:endParaRPr lang="en-IE" dirty="0">
              <a:latin typeface="Arial" panose="020B0604020202020204" pitchFamily="34" charset="0"/>
              <a:cs typeface="Arial" panose="020B0604020202020204" pitchFamily="34" charset="0"/>
            </a:endParaRPr>
          </a:p>
          <a:p>
            <a:pPr marL="228600" indent="-228600">
              <a:buFont typeface="+mj-lt"/>
              <a:buAutoNum type="arabicPeriod"/>
            </a:pPr>
            <a:r>
              <a:rPr lang="en-IE" baseline="0" dirty="0">
                <a:latin typeface="Arial" panose="020B0604020202020204" pitchFamily="34" charset="0"/>
                <a:cs typeface="Arial" panose="020B0604020202020204" pitchFamily="34" charset="0"/>
              </a:rPr>
              <a:t>Date the presentation is given</a:t>
            </a:r>
          </a:p>
          <a:p>
            <a:pPr marL="228600" indent="-228600">
              <a:buFont typeface="+mj-lt"/>
              <a:buAutoNum type="arabicPeriod"/>
            </a:pPr>
            <a:r>
              <a:rPr lang="en-IE" baseline="0" dirty="0">
                <a:latin typeface="Arial" panose="020B0604020202020204" pitchFamily="34" charset="0"/>
                <a:cs typeface="Arial" panose="020B0604020202020204" pitchFamily="34" charset="0"/>
              </a:rPr>
              <a:t>Presenter’s name</a:t>
            </a:r>
          </a:p>
          <a:p>
            <a:pPr marL="228600" indent="-228600">
              <a:buFont typeface="+mj-lt"/>
              <a:buAutoNum type="arabicPeriod"/>
            </a:pPr>
            <a:r>
              <a:rPr lang="en-IE" baseline="0" dirty="0">
                <a:latin typeface="Arial" panose="020B0604020202020204" pitchFamily="34" charset="0"/>
                <a:cs typeface="Arial" panose="020B0604020202020204" pitchFamily="34" charset="0"/>
              </a:rPr>
              <a:t>Service name</a:t>
            </a:r>
          </a:p>
          <a:p>
            <a:pPr marL="0" indent="0">
              <a:buFont typeface="+mj-lt"/>
              <a:buNone/>
            </a:pPr>
            <a:endParaRPr lang="en-IE" baseline="0" dirty="0"/>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a:t>
            </a:fld>
            <a:endParaRPr lang="en-IE"/>
          </a:p>
        </p:txBody>
      </p:sp>
    </p:spTree>
    <p:extLst>
      <p:ext uri="{BB962C8B-B14F-4D97-AF65-F5344CB8AC3E}">
        <p14:creationId xmlns:p14="http://schemas.microsoft.com/office/powerpoint/2010/main" val="61029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809625"/>
            <a:ext cx="5954713" cy="3351213"/>
          </a:xfrm>
        </p:spPr>
      </p:sp>
      <p:sp>
        <p:nvSpPr>
          <p:cNvPr id="3" name="Notes Placeholder 2"/>
          <p:cNvSpPr>
            <a:spLocks noGrp="1"/>
          </p:cNvSpPr>
          <p:nvPr>
            <p:ph type="body" idx="1"/>
          </p:nvPr>
        </p:nvSpPr>
        <p:spPr>
          <a:xfrm>
            <a:off x="679927" y="4279737"/>
            <a:ext cx="5439410" cy="503350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50" b="1" dirty="0">
                <a:latin typeface="Arial" pitchFamily="34" charset="0"/>
                <a:cs typeface="Arial"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050" b="1" dirty="0">
              <a:latin typeface="Arial" pitchFamily="34" charset="0"/>
              <a:cs typeface="Arial" pitchFamily="34" charset="0"/>
            </a:endParaRPr>
          </a:p>
          <a:p>
            <a:r>
              <a:rPr lang="en-IE" sz="1050" b="1" dirty="0">
                <a:latin typeface="Arial" pitchFamily="34" charset="0"/>
                <a:cs typeface="Arial" pitchFamily="34" charset="0"/>
              </a:rPr>
              <a:t>Change Framework </a:t>
            </a:r>
          </a:p>
          <a:p>
            <a:endParaRPr lang="en-IE" sz="1050" dirty="0">
              <a:latin typeface="Arial" pitchFamily="34" charset="0"/>
              <a:cs typeface="Arial" pitchFamily="34" charset="0"/>
            </a:endParaRPr>
          </a:p>
          <a:p>
            <a:r>
              <a:rPr lang="en-IE" sz="1050" dirty="0">
                <a:latin typeface="Arial" pitchFamily="34" charset="0"/>
                <a:cs typeface="Arial" pitchFamily="34" charset="0"/>
              </a:rPr>
              <a:t>The Slide presents the </a:t>
            </a:r>
            <a:r>
              <a:rPr lang="en-IE" sz="1050" b="1" dirty="0">
                <a:latin typeface="Arial" pitchFamily="34" charset="0"/>
                <a:cs typeface="Arial" pitchFamily="34" charset="0"/>
              </a:rPr>
              <a:t>Change Framework – </a:t>
            </a:r>
            <a:r>
              <a:rPr lang="en-IE" sz="1050" dirty="0">
                <a:latin typeface="Arial" pitchFamily="34" charset="0"/>
                <a:cs typeface="Arial" pitchFamily="34" charset="0"/>
              </a:rPr>
              <a:t>it</a:t>
            </a:r>
            <a:r>
              <a:rPr lang="en-IE" sz="1050" b="1" dirty="0">
                <a:latin typeface="Arial" pitchFamily="34" charset="0"/>
                <a:cs typeface="Arial" pitchFamily="34" charset="0"/>
              </a:rPr>
              <a:t>  </a:t>
            </a:r>
            <a:r>
              <a:rPr lang="en-IE" sz="1050" dirty="0">
                <a:latin typeface="Arial" pitchFamily="34" charset="0"/>
                <a:cs typeface="Arial" pitchFamily="34" charset="0"/>
              </a:rPr>
              <a:t>locates in one place all of the important elements that need to be focused on to deliver change well.  These include: </a:t>
            </a:r>
          </a:p>
          <a:p>
            <a:pPr lvl="0"/>
            <a:endParaRPr lang="en-GB" sz="1050" b="1" dirty="0">
              <a:latin typeface="Arial" pitchFamily="34" charset="0"/>
              <a:cs typeface="Arial" pitchFamily="34" charset="0"/>
            </a:endParaRPr>
          </a:p>
          <a:p>
            <a:pPr lvl="0"/>
            <a:r>
              <a:rPr lang="en-GB" sz="1050" b="1" dirty="0">
                <a:latin typeface="Arial" pitchFamily="34" charset="0"/>
                <a:cs typeface="Arial" pitchFamily="34" charset="0"/>
              </a:rPr>
              <a:t>People’s Needs Defining Change:</a:t>
            </a:r>
            <a:r>
              <a:rPr lang="en-GB" sz="1050" dirty="0">
                <a:latin typeface="Arial" pitchFamily="34" charset="0"/>
                <a:cs typeface="Arial" pitchFamily="34" charset="0"/>
              </a:rPr>
              <a:t> </a:t>
            </a:r>
            <a:r>
              <a:rPr lang="en-IE" sz="1050" dirty="0">
                <a:latin typeface="Arial" pitchFamily="34" charset="0"/>
                <a:cs typeface="Arial" pitchFamily="34" charset="0"/>
              </a:rPr>
              <a:t>working with people through a </a:t>
            </a:r>
            <a:r>
              <a:rPr lang="en-IE" sz="1050" b="1" dirty="0">
                <a:latin typeface="Arial" pitchFamily="34" charset="0"/>
                <a:cs typeface="Arial" pitchFamily="34" charset="0"/>
              </a:rPr>
              <a:t>discovery </a:t>
            </a:r>
            <a:r>
              <a:rPr lang="en-IE" sz="1050" dirty="0">
                <a:latin typeface="Arial" pitchFamily="34" charset="0"/>
                <a:cs typeface="Arial" pitchFamily="34" charset="0"/>
              </a:rPr>
              <a:t>process to understand their needs and support ongoing engagement</a:t>
            </a:r>
            <a:r>
              <a:rPr lang="en-IE" sz="1050" i="1" dirty="0">
                <a:latin typeface="Arial" pitchFamily="34" charset="0"/>
                <a:cs typeface="Arial" pitchFamily="34" charset="0"/>
              </a:rPr>
              <a:t>.</a:t>
            </a:r>
            <a:r>
              <a:rPr lang="en-IE" sz="1050" dirty="0">
                <a:latin typeface="Arial" pitchFamily="34" charset="0"/>
                <a:cs typeface="Arial" pitchFamily="34" charset="0"/>
              </a:rPr>
              <a:t> </a:t>
            </a:r>
          </a:p>
          <a:p>
            <a:r>
              <a:rPr lang="en-IE" sz="1050" i="1" dirty="0">
                <a:latin typeface="Arial" pitchFamily="34" charset="0"/>
                <a:cs typeface="Arial" pitchFamily="34" charset="0"/>
              </a:rPr>
              <a:t> </a:t>
            </a:r>
            <a:endParaRPr lang="en-IE" sz="1050" dirty="0">
              <a:latin typeface="Arial" pitchFamily="34" charset="0"/>
              <a:cs typeface="Arial" pitchFamily="34" charset="0"/>
            </a:endParaRPr>
          </a:p>
          <a:p>
            <a:pPr lvl="0"/>
            <a:r>
              <a:rPr lang="en-GB" sz="1050" b="1" dirty="0">
                <a:latin typeface="Arial" pitchFamily="34" charset="0"/>
                <a:cs typeface="Arial" pitchFamily="34" charset="0"/>
              </a:rPr>
              <a:t>Create People and Culture Change Platform: </a:t>
            </a:r>
            <a:r>
              <a:rPr lang="en-IE" sz="1050" dirty="0">
                <a:latin typeface="Arial" pitchFamily="34" charset="0"/>
                <a:cs typeface="Arial" pitchFamily="34" charset="0"/>
              </a:rPr>
              <a:t>the change priorities that need to be worked on together to create a healthy environment and the conditions for change.</a:t>
            </a:r>
          </a:p>
          <a:p>
            <a:r>
              <a:rPr lang="en-IE" sz="1050" dirty="0">
                <a:latin typeface="Arial" pitchFamily="34" charset="0"/>
                <a:cs typeface="Arial" pitchFamily="34" charset="0"/>
              </a:rPr>
              <a:t> </a:t>
            </a:r>
          </a:p>
          <a:p>
            <a:pPr lvl="0"/>
            <a:r>
              <a:rPr lang="en-GB" sz="1050" b="1" dirty="0">
                <a:latin typeface="Arial" pitchFamily="34" charset="0"/>
                <a:cs typeface="Arial" pitchFamily="34" charset="0"/>
              </a:rPr>
              <a:t>Define, Design, Deliver: </a:t>
            </a:r>
            <a:r>
              <a:rPr lang="en-IE" sz="1050" dirty="0">
                <a:latin typeface="Arial" pitchFamily="34" charset="0"/>
                <a:cs typeface="Arial" pitchFamily="34" charset="0"/>
              </a:rPr>
              <a:t>the </a:t>
            </a:r>
            <a:r>
              <a:rPr lang="en-IE" sz="1050" b="1" dirty="0">
                <a:latin typeface="Arial" pitchFamily="34" charset="0"/>
                <a:cs typeface="Arial" pitchFamily="34" charset="0"/>
              </a:rPr>
              <a:t>change activities</a:t>
            </a:r>
            <a:endParaRPr lang="en-IE" sz="1050" dirty="0">
              <a:latin typeface="Arial" pitchFamily="34" charset="0"/>
              <a:cs typeface="Arial" pitchFamily="34" charset="0"/>
            </a:endParaRPr>
          </a:p>
          <a:p>
            <a:pPr marL="174625" indent="-174625">
              <a:buFont typeface="Arial" pitchFamily="34" charset="0"/>
              <a:buChar char="•"/>
            </a:pPr>
            <a:r>
              <a:rPr lang="en-GB" sz="1050" b="1" dirty="0">
                <a:latin typeface="Arial" pitchFamily="34" charset="0"/>
                <a:cs typeface="Arial" pitchFamily="34" charset="0"/>
              </a:rPr>
              <a:t>Define: </a:t>
            </a:r>
            <a:r>
              <a:rPr lang="en-IE" sz="1050" dirty="0">
                <a:latin typeface="Arial" pitchFamily="34" charset="0"/>
                <a:cs typeface="Arial" pitchFamily="34" charset="0"/>
              </a:rPr>
              <a:t>Initiate change, define the purpose, assess the context and scale and get prepared</a:t>
            </a:r>
          </a:p>
          <a:p>
            <a:pPr marL="174625" indent="-174625">
              <a:buFont typeface="Arial" pitchFamily="34" charset="0"/>
              <a:buChar char="•"/>
            </a:pPr>
            <a:r>
              <a:rPr lang="en-GB" sz="1050" b="1" dirty="0">
                <a:latin typeface="Arial" pitchFamily="34" charset="0"/>
                <a:cs typeface="Arial" pitchFamily="34" charset="0"/>
              </a:rPr>
              <a:t>Design: </a:t>
            </a:r>
            <a:r>
              <a:rPr lang="en-IE" sz="1050" dirty="0">
                <a:latin typeface="Arial" pitchFamily="34" charset="0"/>
                <a:cs typeface="Arial" pitchFamily="34" charset="0"/>
              </a:rPr>
              <a:t>Determine the detail, plan and test, identify resources and agree Action Plan</a:t>
            </a:r>
          </a:p>
          <a:p>
            <a:pPr marL="174625" indent="-174625">
              <a:buFont typeface="Arial" pitchFamily="34" charset="0"/>
              <a:buChar char="•"/>
            </a:pPr>
            <a:r>
              <a:rPr lang="en-GB" sz="1050" b="1" dirty="0">
                <a:latin typeface="Arial" pitchFamily="34" charset="0"/>
                <a:cs typeface="Arial" pitchFamily="34" charset="0"/>
              </a:rPr>
              <a:t>Deliver:</a:t>
            </a:r>
            <a:r>
              <a:rPr lang="en-IE" sz="1050" dirty="0">
                <a:latin typeface="Arial" pitchFamily="34" charset="0"/>
                <a:cs typeface="Arial" pitchFamily="34" charset="0"/>
              </a:rPr>
              <a:t> Implement change, measure outcomes and support sustainability</a:t>
            </a:r>
          </a:p>
          <a:p>
            <a:pPr lvl="0"/>
            <a:endParaRPr lang="en-GB" sz="1050" b="1" dirty="0">
              <a:latin typeface="Arial" pitchFamily="34" charset="0"/>
              <a:cs typeface="Arial" pitchFamily="34" charset="0"/>
            </a:endParaRPr>
          </a:p>
          <a:p>
            <a:pPr lvl="0"/>
            <a:r>
              <a:rPr lang="en-GB" sz="1050" b="1" dirty="0">
                <a:latin typeface="Arial" pitchFamily="34" charset="0"/>
                <a:cs typeface="Arial" pitchFamily="34" charset="0"/>
              </a:rPr>
              <a:t>Change Outcomes:</a:t>
            </a:r>
            <a:r>
              <a:rPr lang="en-IE" sz="1050" dirty="0">
                <a:latin typeface="Arial" pitchFamily="34" charset="0"/>
                <a:cs typeface="Arial" pitchFamily="34" charset="0"/>
              </a:rPr>
              <a:t> Being accountable for performance and the delivery of safer better healthcare, and services that are valued by the public and by staff.</a:t>
            </a:r>
          </a:p>
          <a:p>
            <a:endParaRPr lang="en-IE" sz="1050" dirty="0">
              <a:latin typeface="Arial" pitchFamily="34" charset="0"/>
              <a:cs typeface="Arial" pitchFamily="34" charset="0"/>
            </a:endParaRPr>
          </a:p>
          <a:p>
            <a:endParaRPr lang="en-IE" sz="1050" dirty="0">
              <a:latin typeface="Arial" pitchFamily="34" charset="0"/>
              <a:cs typeface="Arial" pitchFamily="34" charset="0"/>
            </a:endParaRPr>
          </a:p>
          <a:p>
            <a:r>
              <a:rPr lang="en-IE" sz="1050" dirty="0">
                <a:latin typeface="Arial" pitchFamily="34" charset="0"/>
                <a:cs typeface="Arial" pitchFamily="34" charset="0"/>
              </a:rPr>
              <a:t>The Change Framework starts with the </a:t>
            </a:r>
            <a:r>
              <a:rPr lang="en-IE" sz="1050" b="1" i="1" dirty="0">
                <a:latin typeface="Arial" panose="020B0604020202020204" pitchFamily="34" charset="0"/>
                <a:cs typeface="Arial" panose="020B0604020202020204" pitchFamily="34" charset="0"/>
              </a:rPr>
              <a:t>People and Culture Change Platform (1)  </a:t>
            </a:r>
            <a:r>
              <a:rPr lang="en-IE" sz="1050" dirty="0">
                <a:latin typeface="Arial" panose="020B0604020202020204" pitchFamily="34" charset="0"/>
                <a:cs typeface="Arial" panose="020B0604020202020204" pitchFamily="34" charset="0"/>
              </a:rPr>
              <a:t>(bottom-up approach) to create readiness for change before moving to consideration of </a:t>
            </a:r>
            <a:r>
              <a:rPr lang="en-IE" sz="1050" b="1" i="1" dirty="0">
                <a:latin typeface="Arial" panose="020B0604020202020204" pitchFamily="34" charset="0"/>
                <a:cs typeface="Arial" panose="020B0604020202020204" pitchFamily="34" charset="0"/>
              </a:rPr>
              <a:t>people’s  needs  to define the change (2) </a:t>
            </a:r>
            <a:r>
              <a:rPr lang="en-IE" sz="1050" dirty="0">
                <a:latin typeface="Arial" panose="020B0604020202020204" pitchFamily="34" charset="0"/>
                <a:cs typeface="Arial" panose="020B0604020202020204" pitchFamily="34" charset="0"/>
              </a:rPr>
              <a:t>and then to the Change Activities of </a:t>
            </a:r>
            <a:r>
              <a:rPr lang="en-IE" sz="1050" b="1" i="1" dirty="0">
                <a:latin typeface="Arial" panose="020B0604020202020204" pitchFamily="34" charset="0"/>
                <a:cs typeface="Arial" panose="020B0604020202020204" pitchFamily="34" charset="0"/>
              </a:rPr>
              <a:t>(3) Define, (4) Design and  (5) Deliver.  </a:t>
            </a:r>
          </a:p>
          <a:p>
            <a:endParaRPr lang="en-IE" sz="1050" dirty="0">
              <a:latin typeface="Arial" panose="020B0604020202020204" pitchFamily="34" charset="0"/>
              <a:cs typeface="Arial" panose="020B0604020202020204" pitchFamily="34" charset="0"/>
            </a:endParaRPr>
          </a:p>
          <a:p>
            <a:r>
              <a:rPr lang="en-IE" sz="1050" dirty="0">
                <a:latin typeface="Arial" panose="020B0604020202020204" pitchFamily="34" charset="0"/>
                <a:cs typeface="Arial" panose="020B0604020202020204" pitchFamily="34" charset="0"/>
              </a:rPr>
              <a:t>The numbering on the side of the infographic 1-5 signposts the journey through the framework from the </a:t>
            </a:r>
            <a:r>
              <a:rPr lang="en-IE" sz="1050" b="1" i="1" dirty="0">
                <a:latin typeface="Arial" panose="020B0604020202020204" pitchFamily="34" charset="0"/>
                <a:cs typeface="Arial" panose="020B0604020202020204" pitchFamily="34" charset="0"/>
              </a:rPr>
              <a:t>Current Situation </a:t>
            </a:r>
            <a:r>
              <a:rPr lang="en-IE" sz="1050" dirty="0">
                <a:latin typeface="Arial" panose="020B0604020202020204" pitchFamily="34" charset="0"/>
                <a:cs typeface="Arial" panose="020B0604020202020204" pitchFamily="34" charset="0"/>
              </a:rPr>
              <a:t> to the </a:t>
            </a:r>
            <a:r>
              <a:rPr lang="en-IE" sz="1050" b="1" i="1" dirty="0">
                <a:latin typeface="Arial" panose="020B0604020202020204" pitchFamily="34" charset="0"/>
                <a:cs typeface="Arial" panose="020B0604020202020204" pitchFamily="34" charset="0"/>
              </a:rPr>
              <a:t>Future Vision</a:t>
            </a:r>
            <a:r>
              <a:rPr lang="en-IE" sz="1050" dirty="0">
                <a:latin typeface="Arial" panose="020B0604020202020204" pitchFamily="34" charset="0"/>
                <a:cs typeface="Arial" panose="020B0604020202020204" pitchFamily="34" charset="0"/>
              </a:rPr>
              <a:t> which aims to deliver Safer, Better Healthcare and Staff Pride and Public Value (</a:t>
            </a:r>
            <a:r>
              <a:rPr lang="en-IE" sz="1050" b="1" dirty="0">
                <a:latin typeface="Arial" panose="020B0604020202020204" pitchFamily="34" charset="0"/>
                <a:cs typeface="Arial" panose="020B0604020202020204" pitchFamily="34" charset="0"/>
              </a:rPr>
              <a:t>Change Outcome</a:t>
            </a:r>
            <a:r>
              <a:rPr lang="en-IE" sz="105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10</a:t>
            </a:fld>
            <a:endParaRPr lang="en-IE"/>
          </a:p>
        </p:txBody>
      </p:sp>
    </p:spTree>
    <p:extLst>
      <p:ext uri="{BB962C8B-B14F-4D97-AF65-F5344CB8AC3E}">
        <p14:creationId xmlns:p14="http://schemas.microsoft.com/office/powerpoint/2010/main" val="416716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p:txBody>
      </p:sp>
      <p:sp>
        <p:nvSpPr>
          <p:cNvPr id="4" name="Slide Number Placeholder 3"/>
          <p:cNvSpPr>
            <a:spLocks noGrp="1"/>
          </p:cNvSpPr>
          <p:nvPr>
            <p:ph type="sldNum" sz="quarter" idx="10"/>
          </p:nvPr>
        </p:nvSpPr>
        <p:spPr/>
        <p:txBody>
          <a:bodyPr/>
          <a:lstStyle/>
          <a:p>
            <a:fld id="{64D28AF1-3968-4B8C-A6F7-F569261FEF17}" type="slidenum">
              <a:rPr lang="en-IE" smtClean="0"/>
              <a:t>11</a:t>
            </a:fld>
            <a:endParaRPr lang="en-IE"/>
          </a:p>
        </p:txBody>
      </p:sp>
    </p:spTree>
    <p:extLst>
      <p:ext uri="{BB962C8B-B14F-4D97-AF65-F5344CB8AC3E}">
        <p14:creationId xmlns:p14="http://schemas.microsoft.com/office/powerpoint/2010/main" val="15919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p:txBody>
      </p:sp>
      <p:sp>
        <p:nvSpPr>
          <p:cNvPr id="4" name="Slide Number Placeholder 3"/>
          <p:cNvSpPr>
            <a:spLocks noGrp="1"/>
          </p:cNvSpPr>
          <p:nvPr>
            <p:ph type="sldNum" sz="quarter" idx="10"/>
          </p:nvPr>
        </p:nvSpPr>
        <p:spPr/>
        <p:txBody>
          <a:bodyPr/>
          <a:lstStyle/>
          <a:p>
            <a:fld id="{64D28AF1-3968-4B8C-A6F7-F569261FEF17}" type="slidenum">
              <a:rPr lang="en-IE" smtClean="0"/>
              <a:t>12</a:t>
            </a:fld>
            <a:endParaRPr lang="en-IE"/>
          </a:p>
        </p:txBody>
      </p:sp>
    </p:spTree>
    <p:extLst>
      <p:ext uri="{BB962C8B-B14F-4D97-AF65-F5344CB8AC3E}">
        <p14:creationId xmlns:p14="http://schemas.microsoft.com/office/powerpoint/2010/main" val="108359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50204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100"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b="1" dirty="0">
              <a:latin typeface="Arial" panose="020B0604020202020204" pitchFamily="34" charset="0"/>
              <a:cs typeface="Arial" panose="020B0604020202020204" pitchFamily="34" charset="0"/>
            </a:endParaRPr>
          </a:p>
          <a:p>
            <a:pPr lvl="0"/>
            <a:r>
              <a:rPr lang="en-GB" sz="1100" b="1" kern="1200" dirty="0">
                <a:solidFill>
                  <a:schemeClr val="tx1"/>
                </a:solidFill>
                <a:latin typeface="Arial" pitchFamily="34" charset="0"/>
                <a:cs typeface="Arial" pitchFamily="34" charset="0"/>
              </a:rPr>
              <a:t>People’s Needs Defining Change:</a:t>
            </a:r>
            <a:r>
              <a:rPr lang="en-GB" sz="1100" kern="1200" dirty="0">
                <a:solidFill>
                  <a:schemeClr val="tx1"/>
                </a:solidFill>
                <a:latin typeface="Arial" pitchFamily="34" charset="0"/>
                <a:cs typeface="Arial" pitchFamily="34" charset="0"/>
              </a:rPr>
              <a:t> </a:t>
            </a:r>
            <a:endParaRPr lang="en-IE" sz="1100" kern="120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100" kern="1200" dirty="0">
                <a:solidFill>
                  <a:schemeClr val="tx1"/>
                </a:solidFill>
                <a:latin typeface="Arial" pitchFamily="34" charset="0"/>
                <a:cs typeface="Arial" pitchFamily="34" charset="0"/>
              </a:rPr>
              <a:t>The Irish health and social care system is prioritising person-centred care ­– more choice, more personalised care, and real empowerment of people to improve their health and wellbeing.  This ‘shift in power’ moves us from a service that does things to and for its service users to one which is service user-led, where the service works with people to support them with their health and social care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100" b="0" i="0" u="none" strike="noStrike" kern="1200"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Change Framework </a:t>
            </a:r>
            <a:r>
              <a:rPr kumimoji="0" lang="en-IE"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guides you on how best to work with service users, families and staff </a:t>
            </a:r>
            <a:r>
              <a:rPr kumimoji="0" lang="en-IE"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to understand their needs, value their lived experiences and insights, share their personal stories and work with people to design service improvements.</a:t>
            </a:r>
            <a:endParaRPr kumimoji="0" lang="en-IE" sz="1100" b="0" i="0" u="none" strike="noStrike" cap="none" normalizeH="0" baseline="0" dirty="0">
              <a:ln>
                <a:noFill/>
              </a:ln>
              <a:solidFill>
                <a:schemeClr val="tx1"/>
              </a:solidFill>
              <a:effectLst/>
              <a:latin typeface="Arial" pitchFamily="34" charset="0"/>
              <a:cs typeface="Arial" pitchFamily="34" charset="0"/>
            </a:endParaRPr>
          </a:p>
          <a:p>
            <a:pPr lvl="0"/>
            <a:endParaRPr lang="en-GB" sz="1100" dirty="0">
              <a:latin typeface="Arial" pitchFamily="34" charset="0"/>
              <a:cs typeface="Arial" pitchFamily="34" charset="0"/>
            </a:endParaRPr>
          </a:p>
          <a:p>
            <a:pPr marL="174625" lvl="0" indent="-174625">
              <a:buFont typeface="Arial" pitchFamily="34" charset="0"/>
              <a:buChar char="•"/>
            </a:pPr>
            <a:r>
              <a:rPr lang="en-GB" sz="1100" dirty="0">
                <a:latin typeface="Arial" pitchFamily="34" charset="0"/>
                <a:cs typeface="Arial" pitchFamily="34" charset="0"/>
              </a:rPr>
              <a:t>Provides</a:t>
            </a:r>
            <a:r>
              <a:rPr lang="en-GB" sz="1100" baseline="0" dirty="0">
                <a:latin typeface="Arial" pitchFamily="34" charset="0"/>
                <a:cs typeface="Arial" pitchFamily="34" charset="0"/>
              </a:rPr>
              <a:t> detailed guidance on engagement with a particular focus on practicing </a:t>
            </a:r>
            <a:r>
              <a:rPr lang="en-GB" sz="1100" b="1" baseline="0" dirty="0">
                <a:latin typeface="Arial" pitchFamily="34" charset="0"/>
                <a:cs typeface="Arial" pitchFamily="34" charset="0"/>
              </a:rPr>
              <a:t>co-production</a:t>
            </a:r>
            <a:r>
              <a:rPr lang="en-GB" sz="1100" baseline="0" dirty="0">
                <a:latin typeface="Arial" pitchFamily="34" charset="0"/>
                <a:cs typeface="Arial" pitchFamily="34" charset="0"/>
              </a:rPr>
              <a:t>, i</a:t>
            </a:r>
            <a:r>
              <a:rPr lang="en-GB" sz="1100" dirty="0">
                <a:latin typeface="Arial" pitchFamily="34" charset="0"/>
                <a:cs typeface="Arial" pitchFamily="34" charset="0"/>
              </a:rPr>
              <a:t>dentifying and mapping </a:t>
            </a:r>
            <a:r>
              <a:rPr lang="en-GB" sz="1100" b="1" dirty="0">
                <a:latin typeface="Arial" pitchFamily="34" charset="0"/>
                <a:cs typeface="Arial" pitchFamily="34" charset="0"/>
              </a:rPr>
              <a:t>people connections.</a:t>
            </a:r>
            <a:endParaRPr lang="en-GB" sz="1100" dirty="0">
              <a:latin typeface="Arial" pitchFamily="34" charset="0"/>
              <a:cs typeface="Arial" pitchFamily="34" charset="0"/>
            </a:endParaRPr>
          </a:p>
          <a:p>
            <a:pPr marL="174625" lvl="0" indent="-174625">
              <a:buFont typeface="Arial" pitchFamily="34" charset="0"/>
              <a:buChar char="•"/>
            </a:pPr>
            <a:r>
              <a:rPr lang="en-GB" sz="1100" dirty="0">
                <a:latin typeface="Arial" pitchFamily="34" charset="0"/>
                <a:cs typeface="Arial" pitchFamily="34" charset="0"/>
              </a:rPr>
              <a:t>Supports you to </a:t>
            </a:r>
            <a:r>
              <a:rPr lang="en-GB" sz="1100" b="1" dirty="0">
                <a:latin typeface="Arial" pitchFamily="34" charset="0"/>
                <a:cs typeface="Arial" pitchFamily="34" charset="0"/>
              </a:rPr>
              <a:t>tailor engagement </a:t>
            </a:r>
            <a:r>
              <a:rPr lang="en-GB" sz="1100" dirty="0">
                <a:latin typeface="Arial" pitchFamily="34" charset="0"/>
                <a:cs typeface="Arial" pitchFamily="34" charset="0"/>
              </a:rPr>
              <a:t>to key groups </a:t>
            </a:r>
            <a:r>
              <a:rPr lang="en-GB" sz="1100" baseline="0" dirty="0">
                <a:latin typeface="Arial" pitchFamily="34" charset="0"/>
                <a:cs typeface="Arial" pitchFamily="34" charset="0"/>
              </a:rPr>
              <a:t> and p</a:t>
            </a:r>
            <a:r>
              <a:rPr lang="en-GB" sz="1100" dirty="0">
                <a:latin typeface="Arial" pitchFamily="34" charset="0"/>
                <a:cs typeface="Arial" pitchFamily="34" charset="0"/>
              </a:rPr>
              <a:t>lan and engage with a purpose.</a:t>
            </a:r>
          </a:p>
          <a:p>
            <a:pPr marL="174625" lvl="0" indent="-174625">
              <a:buFont typeface="Arial" pitchFamily="34" charset="0"/>
              <a:buChar char="•"/>
            </a:pPr>
            <a:r>
              <a:rPr lang="en-GB" sz="1100" dirty="0">
                <a:latin typeface="Arial" pitchFamily="34" charset="0"/>
                <a:cs typeface="Arial" pitchFamily="34" charset="0"/>
              </a:rPr>
              <a:t>Provides</a:t>
            </a:r>
            <a:r>
              <a:rPr lang="en-GB" sz="1100" baseline="0" dirty="0">
                <a:latin typeface="Arial" pitchFamily="34" charset="0"/>
                <a:cs typeface="Arial" pitchFamily="34" charset="0"/>
              </a:rPr>
              <a:t> </a:t>
            </a:r>
            <a:r>
              <a:rPr lang="en-GB" sz="1100" b="1" baseline="0" dirty="0">
                <a:latin typeface="Arial" pitchFamily="34" charset="0"/>
                <a:cs typeface="Arial" pitchFamily="34" charset="0"/>
              </a:rPr>
              <a:t>guidance and templates </a:t>
            </a:r>
            <a:r>
              <a:rPr lang="en-GB" sz="1100" baseline="0" dirty="0">
                <a:latin typeface="Arial" pitchFamily="34" charset="0"/>
                <a:cs typeface="Arial" pitchFamily="34" charset="0"/>
              </a:rPr>
              <a:t>to d</a:t>
            </a:r>
            <a:r>
              <a:rPr lang="en-GB" sz="1100" dirty="0">
                <a:latin typeface="Arial" pitchFamily="34" charset="0"/>
                <a:cs typeface="Arial" pitchFamily="34" charset="0"/>
              </a:rPr>
              <a:t>evelop and sustain </a:t>
            </a:r>
            <a:r>
              <a:rPr lang="en-GB" sz="1100" b="1" dirty="0">
                <a:latin typeface="Arial" pitchFamily="34" charset="0"/>
                <a:cs typeface="Arial" pitchFamily="34" charset="0"/>
              </a:rPr>
              <a:t>communication and engagement plans</a:t>
            </a:r>
            <a:r>
              <a:rPr lang="en-GB" sz="1100" dirty="0">
                <a:latin typeface="Arial" pitchFamily="34" charset="0"/>
                <a:cs typeface="Arial" pitchFamily="34" charset="0"/>
              </a:rPr>
              <a:t>.</a:t>
            </a:r>
          </a:p>
          <a:p>
            <a:pPr lvl="0"/>
            <a:r>
              <a:rPr lang="en-GB" sz="1100" dirty="0">
                <a:latin typeface="Arial" pitchFamily="34" charset="0"/>
                <a:cs typeface="Arial" pitchFamily="34" charset="0"/>
              </a:rPr>
              <a:t>It recognises</a:t>
            </a:r>
            <a:r>
              <a:rPr lang="en-GB" sz="1100" baseline="0" dirty="0">
                <a:latin typeface="Arial" pitchFamily="34" charset="0"/>
                <a:cs typeface="Arial" pitchFamily="34" charset="0"/>
              </a:rPr>
              <a:t> the real value of change that is shaped from the </a:t>
            </a:r>
            <a:r>
              <a:rPr lang="en-GB" sz="1100" b="1" baseline="0" dirty="0">
                <a:latin typeface="Arial" pitchFamily="34" charset="0"/>
                <a:cs typeface="Arial" pitchFamily="34" charset="0"/>
              </a:rPr>
              <a:t>‘outside in’ </a:t>
            </a:r>
            <a:r>
              <a:rPr lang="en-GB" sz="1100" baseline="0" dirty="0">
                <a:latin typeface="Arial" pitchFamily="34" charset="0"/>
                <a:cs typeface="Arial" pitchFamily="34" charset="0"/>
              </a:rPr>
              <a:t>– influenced by local communities, service users, families etc.  </a:t>
            </a:r>
          </a:p>
          <a:p>
            <a:pPr lvl="0"/>
            <a:endParaRPr lang="en-GB" sz="1100" baseline="0" dirty="0">
              <a:latin typeface="Arial" pitchFamily="34" charset="0"/>
              <a:cs typeface="Arial" pitchFamily="34" charset="0"/>
            </a:endParaRPr>
          </a:p>
          <a:p>
            <a:pPr lvl="0"/>
            <a:r>
              <a:rPr lang="en-GB" sz="1100" b="1" baseline="0" dirty="0">
                <a:latin typeface="Arial" pitchFamily="34" charset="0"/>
                <a:cs typeface="Arial" pitchFamily="34" charset="0"/>
              </a:rPr>
              <a:t>Focus on Human Centred Design</a:t>
            </a:r>
          </a:p>
          <a:p>
            <a:pPr lvl="0"/>
            <a:r>
              <a:rPr lang="en-GB" sz="1100" b="0" baseline="0" dirty="0">
                <a:latin typeface="Arial" pitchFamily="34" charset="0"/>
                <a:cs typeface="Arial" pitchFamily="34" charset="0"/>
              </a:rPr>
              <a:t>The Change Framework recognises the value of change being shaped by people’s needs and prioritises an approach that reflects this orientation.  It is also founded on a </a:t>
            </a:r>
            <a:r>
              <a:rPr lang="en-GB" sz="1100" b="1" baseline="0" dirty="0">
                <a:latin typeface="Arial" pitchFamily="34" charset="0"/>
                <a:cs typeface="Arial" pitchFamily="34" charset="0"/>
              </a:rPr>
              <a:t>human centred design philosophy and the principles of co-production </a:t>
            </a:r>
            <a:r>
              <a:rPr lang="en-GB" sz="1100" b="0" baseline="0" dirty="0">
                <a:latin typeface="Arial" pitchFamily="34" charset="0"/>
                <a:cs typeface="Arial" pitchFamily="34" charset="0"/>
              </a:rPr>
              <a:t>(as noted above) – it recognises that people who receive and deliver services are best positioned to provide relevant insights into service design. </a:t>
            </a:r>
            <a:endParaRPr lang="en-GB" sz="1100" dirty="0">
              <a:latin typeface="Arial" panose="020B0604020202020204" pitchFamily="34" charset="0"/>
              <a:cs typeface="Arial" panose="020B0604020202020204" pitchFamily="34" charset="0"/>
            </a:endParaRPr>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13</a:t>
            </a:fld>
            <a:endParaRPr lang="en-IE"/>
          </a:p>
        </p:txBody>
      </p:sp>
    </p:spTree>
    <p:extLst>
      <p:ext uri="{BB962C8B-B14F-4D97-AF65-F5344CB8AC3E}">
        <p14:creationId xmlns:p14="http://schemas.microsoft.com/office/powerpoint/2010/main" val="153874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6528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kern="1200" dirty="0">
                <a:solidFill>
                  <a:schemeClr val="tx1"/>
                </a:solidFill>
                <a:latin typeface="Arial" pitchFamily="34" charset="0"/>
                <a:cs typeface="Arial" pitchFamily="34" charset="0"/>
              </a:rPr>
              <a:t>Core to the framework is the </a:t>
            </a:r>
            <a:r>
              <a:rPr lang="en-GB" b="1" kern="1200" dirty="0">
                <a:solidFill>
                  <a:schemeClr val="tx1"/>
                </a:solidFill>
                <a:latin typeface="Arial" pitchFamily="34" charset="0"/>
                <a:cs typeface="Arial" pitchFamily="34" charset="0"/>
              </a:rPr>
              <a:t>People and Culture Change Platform: </a:t>
            </a:r>
            <a:r>
              <a:rPr lang="en-GB" b="0" kern="1200" dirty="0">
                <a:solidFill>
                  <a:schemeClr val="tx1"/>
                </a:solidFill>
                <a:latin typeface="Arial" pitchFamily="34" charset="0"/>
                <a:cs typeface="Arial" pitchFamily="34" charset="0"/>
              </a:rPr>
              <a:t>the</a:t>
            </a:r>
            <a:r>
              <a:rPr lang="en-GB" b="0" kern="1200" baseline="0" dirty="0">
                <a:solidFill>
                  <a:schemeClr val="tx1"/>
                </a:solidFill>
                <a:latin typeface="Arial" pitchFamily="34" charset="0"/>
                <a:cs typeface="Arial" pitchFamily="34" charset="0"/>
              </a:rPr>
              <a:t> platform represents </a:t>
            </a:r>
            <a:r>
              <a:rPr lang="en-IE" b="0" kern="1200" dirty="0">
                <a:solidFill>
                  <a:schemeClr val="tx1"/>
                </a:solidFill>
                <a:latin typeface="Arial" pitchFamily="34" charset="0"/>
                <a:cs typeface="Arial" pitchFamily="34" charset="0"/>
              </a:rPr>
              <a:t>the change priorities that need to be worked on together to create a healthy culture and environment for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kern="120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kern="1200" dirty="0">
                <a:solidFill>
                  <a:schemeClr val="tx1"/>
                </a:solidFill>
                <a:latin typeface="Arial" pitchFamily="34" charset="0"/>
                <a:cs typeface="Arial" pitchFamily="34" charset="0"/>
              </a:rPr>
              <a:t>All of the elements</a:t>
            </a:r>
            <a:r>
              <a:rPr lang="en-IE" b="0" kern="1200" baseline="0" dirty="0">
                <a:solidFill>
                  <a:schemeClr val="tx1"/>
                </a:solidFill>
                <a:latin typeface="Arial" pitchFamily="34" charset="0"/>
                <a:cs typeface="Arial" pitchFamily="34" charset="0"/>
              </a:rPr>
              <a:t> are important and require consistent and focused attention throughout the change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kern="1200" baseline="0" dirty="0">
                <a:solidFill>
                  <a:schemeClr val="tx1"/>
                </a:solidFill>
                <a:latin typeface="Arial" pitchFamily="34" charset="0"/>
                <a:cs typeface="Arial" pitchFamily="34" charset="0"/>
              </a:rPr>
              <a:t>Mobilising the people and culture change platform (as a collective) creates and sustains the momentum and energy for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kern="1200" baseline="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a:latin typeface="Arial" pitchFamily="34" charset="0"/>
                <a:cs typeface="Arial" pitchFamily="34" charset="0"/>
              </a:rPr>
              <a:t>Attend to the </a:t>
            </a:r>
            <a:r>
              <a:rPr lang="en-IE" b="1" baseline="0" dirty="0">
                <a:latin typeface="Arial" pitchFamily="34" charset="0"/>
                <a:cs typeface="Arial" pitchFamily="34" charset="0"/>
              </a:rPr>
              <a:t>People and Cultural Change Platform </a:t>
            </a:r>
            <a:r>
              <a:rPr lang="en-IE" baseline="0" dirty="0">
                <a:latin typeface="Arial" pitchFamily="34" charset="0"/>
                <a:cs typeface="Arial" pitchFamily="34" charset="0"/>
              </a:rPr>
              <a:t>on an ongoing basis with your team and change activity will become more fluent and part of how the team approaches its service delivery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dirty="0">
                <a:latin typeface="Arial" pitchFamily="34" charset="0"/>
                <a:cs typeface="Arial" pitchFamily="34" charset="0"/>
              </a:rPr>
              <a:t>All</a:t>
            </a:r>
            <a:r>
              <a:rPr lang="en-IE" baseline="0" dirty="0">
                <a:latin typeface="Arial" pitchFamily="34" charset="0"/>
                <a:cs typeface="Arial" pitchFamily="34" charset="0"/>
              </a:rPr>
              <a:t> of these </a:t>
            </a:r>
            <a:r>
              <a:rPr lang="en-IE" dirty="0">
                <a:latin typeface="Arial" pitchFamily="34" charset="0"/>
                <a:cs typeface="Arial" pitchFamily="34" charset="0"/>
              </a:rPr>
              <a:t>priorities</a:t>
            </a:r>
            <a:r>
              <a:rPr lang="en-IE" baseline="0" dirty="0">
                <a:latin typeface="Arial" pitchFamily="34" charset="0"/>
                <a:cs typeface="Arial" pitchFamily="34" charset="0"/>
              </a:rPr>
              <a:t> are currently getting i</a:t>
            </a:r>
            <a:r>
              <a:rPr lang="en-IE" dirty="0">
                <a:latin typeface="Arial" pitchFamily="34" charset="0"/>
                <a:cs typeface="Arial" pitchFamily="34" charset="0"/>
              </a:rPr>
              <a:t>ndividual</a:t>
            </a:r>
            <a:r>
              <a:rPr lang="en-IE" baseline="0" dirty="0">
                <a:latin typeface="Arial" pitchFamily="34" charset="0"/>
                <a:cs typeface="Arial" pitchFamily="34" charset="0"/>
              </a:rPr>
              <a:t> attention across the system - however it is focusing on them in a connected way that will deliver the ‘added value’ and increase readiness and capacity for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itchFamily="34" charset="0"/>
                <a:cs typeface="Arial" pitchFamily="34" charset="0"/>
              </a:rPr>
              <a:t>“Engage and communicate” </a:t>
            </a:r>
            <a:r>
              <a:rPr lang="en-GB" baseline="0" dirty="0">
                <a:latin typeface="Arial" pitchFamily="34" charset="0"/>
                <a:cs typeface="Arial" pitchFamily="34" charset="0"/>
              </a:rPr>
              <a:t>in particular needs/attention throughout the change process. </a:t>
            </a:r>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14</a:t>
            </a:fld>
            <a:endParaRPr lang="en-IE"/>
          </a:p>
        </p:txBody>
      </p:sp>
    </p:spTree>
    <p:extLst>
      <p:ext uri="{BB962C8B-B14F-4D97-AF65-F5344CB8AC3E}">
        <p14:creationId xmlns:p14="http://schemas.microsoft.com/office/powerpoint/2010/main" val="360443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a:p>
            <a:endParaRPr lang="en-IE" dirty="0">
              <a:latin typeface="Arial" panose="020B0604020202020204" pitchFamily="34" charset="0"/>
              <a:cs typeface="Arial" panose="020B0604020202020204" pitchFamily="34" charset="0"/>
            </a:endParaRPr>
          </a:p>
          <a:p>
            <a:pPr lvl="0"/>
            <a:r>
              <a:rPr lang="en-GB" b="1" dirty="0">
                <a:latin typeface="Arial" pitchFamily="34" charset="0"/>
                <a:cs typeface="Arial" pitchFamily="34" charset="0"/>
              </a:rPr>
              <a:t>Define, Design, Deliver: </a:t>
            </a:r>
            <a:r>
              <a:rPr lang="en-IE" dirty="0">
                <a:latin typeface="Arial" pitchFamily="34" charset="0"/>
                <a:cs typeface="Arial" pitchFamily="34" charset="0"/>
              </a:rPr>
              <a:t>the </a:t>
            </a:r>
            <a:r>
              <a:rPr lang="en-IE" b="1" dirty="0">
                <a:latin typeface="Arial" pitchFamily="34" charset="0"/>
                <a:cs typeface="Arial" pitchFamily="34" charset="0"/>
              </a:rPr>
              <a:t>change activities</a:t>
            </a:r>
          </a:p>
          <a:p>
            <a:pPr lvl="0"/>
            <a:endParaRPr lang="en-GB" b="0" dirty="0">
              <a:latin typeface="Arial" pitchFamily="34" charset="0"/>
              <a:cs typeface="Arial" pitchFamily="34" charset="0"/>
            </a:endParaRPr>
          </a:p>
          <a:p>
            <a:pPr lvl="0"/>
            <a:r>
              <a:rPr lang="en-GB" b="0" dirty="0">
                <a:latin typeface="Arial" pitchFamily="34" charset="0"/>
                <a:cs typeface="Arial" pitchFamily="34" charset="0"/>
              </a:rPr>
              <a:t>We</a:t>
            </a:r>
            <a:r>
              <a:rPr lang="en-GB" b="0" baseline="0" dirty="0">
                <a:latin typeface="Arial" pitchFamily="34" charset="0"/>
                <a:cs typeface="Arial" pitchFamily="34" charset="0"/>
              </a:rPr>
              <a:t> have identified the change activities as define, design deliver – the stages are inter connected and ‘iterative’ – change is not linear and goes through multiple cycles of engagement.</a:t>
            </a: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15</a:t>
            </a:fld>
            <a:endParaRPr lang="en-IE"/>
          </a:p>
        </p:txBody>
      </p:sp>
    </p:spTree>
    <p:extLst>
      <p:ext uri="{BB962C8B-B14F-4D97-AF65-F5344CB8AC3E}">
        <p14:creationId xmlns:p14="http://schemas.microsoft.com/office/powerpoint/2010/main" val="3542621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a:p>
            <a:endParaRPr lang="en-IE" dirty="0">
              <a:latin typeface="Arial" panose="020B0604020202020204" pitchFamily="34" charset="0"/>
              <a:cs typeface="Arial" panose="020B0604020202020204" pitchFamily="34" charset="0"/>
            </a:endParaRPr>
          </a:p>
          <a:p>
            <a:pPr lvl="0"/>
            <a:r>
              <a:rPr lang="en-GB" b="1" baseline="0" dirty="0">
                <a:latin typeface="Arial" pitchFamily="34" charset="0"/>
                <a:cs typeface="Arial" pitchFamily="34" charset="0"/>
              </a:rPr>
              <a:t>The Change Guide provides detailed assistance to people to: </a:t>
            </a:r>
          </a:p>
          <a:p>
            <a:pPr lvl="0"/>
            <a:endParaRPr lang="en-IE" dirty="0">
              <a:latin typeface="Arial" pitchFamily="34" charset="0"/>
              <a:cs typeface="Arial" pitchFamily="34" charset="0"/>
            </a:endParaRPr>
          </a:p>
          <a:p>
            <a:r>
              <a:rPr lang="en-GB" b="1" dirty="0">
                <a:latin typeface="Arial" pitchFamily="34" charset="0"/>
                <a:cs typeface="Arial" pitchFamily="34" charset="0"/>
              </a:rPr>
              <a:t>Define: </a:t>
            </a:r>
            <a:r>
              <a:rPr lang="en-IE" dirty="0">
                <a:latin typeface="Arial" pitchFamily="34" charset="0"/>
                <a:cs typeface="Arial" pitchFamily="34" charset="0"/>
              </a:rPr>
              <a:t>Initiate change, define the purpose, assess the context and scale and get prepared</a:t>
            </a:r>
          </a:p>
          <a:p>
            <a:r>
              <a:rPr lang="en-GB" b="1" dirty="0">
                <a:latin typeface="Arial" pitchFamily="34" charset="0"/>
                <a:cs typeface="Arial" pitchFamily="34" charset="0"/>
              </a:rPr>
              <a:t>Design: </a:t>
            </a:r>
            <a:r>
              <a:rPr lang="en-IE" dirty="0">
                <a:latin typeface="Arial" pitchFamily="34" charset="0"/>
                <a:cs typeface="Arial" pitchFamily="34" charset="0"/>
              </a:rPr>
              <a:t>Determine the detail, plan and test, identify resources and agree an Action Plan</a:t>
            </a:r>
          </a:p>
          <a:p>
            <a:r>
              <a:rPr lang="en-GB" b="1" dirty="0">
                <a:latin typeface="Arial" pitchFamily="34" charset="0"/>
                <a:cs typeface="Arial" pitchFamily="34" charset="0"/>
              </a:rPr>
              <a:t>Deliver:</a:t>
            </a:r>
            <a:r>
              <a:rPr lang="en-IE" dirty="0">
                <a:latin typeface="Arial" pitchFamily="34" charset="0"/>
                <a:cs typeface="Arial" pitchFamily="34" charset="0"/>
              </a:rPr>
              <a:t> Implement change, measure outcomes and support sustainability and spread where appropriate</a:t>
            </a:r>
          </a:p>
          <a:p>
            <a:endParaRPr lang="en-GB" dirty="0">
              <a:latin typeface="Arial" pitchFamily="34" charset="0"/>
              <a:cs typeface="Arial" pitchFamily="34" charset="0"/>
            </a:endParaRPr>
          </a:p>
          <a:p>
            <a:r>
              <a:rPr lang="en-GB" dirty="0">
                <a:latin typeface="Arial" pitchFamily="34" charset="0"/>
                <a:cs typeface="Arial" pitchFamily="34" charset="0"/>
              </a:rPr>
              <a:t>The Change</a:t>
            </a:r>
            <a:r>
              <a:rPr lang="en-GB" baseline="0" dirty="0">
                <a:latin typeface="Arial" pitchFamily="34" charset="0"/>
                <a:cs typeface="Arial" pitchFamily="34" charset="0"/>
              </a:rPr>
              <a:t> Guide provides very detailed guidance in relation to each of these activities – it also provides </a:t>
            </a:r>
            <a:r>
              <a:rPr lang="en-GB" b="1" baseline="0" dirty="0">
                <a:latin typeface="Arial" pitchFamily="34" charset="0"/>
                <a:cs typeface="Arial" pitchFamily="34" charset="0"/>
              </a:rPr>
              <a:t>templates and session plans.  </a:t>
            </a: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16</a:t>
            </a:fld>
            <a:endParaRPr lang="en-IE"/>
          </a:p>
        </p:txBody>
      </p:sp>
    </p:spTree>
    <p:extLst>
      <p:ext uri="{BB962C8B-B14F-4D97-AF65-F5344CB8AC3E}">
        <p14:creationId xmlns:p14="http://schemas.microsoft.com/office/powerpoint/2010/main" val="1142532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943601"/>
          </a:xfrm>
        </p:spPr>
        <p:txBody>
          <a:bodyPr/>
          <a:lstStyle/>
          <a:p>
            <a:r>
              <a:rPr lang="en-IE" b="1" dirty="0">
                <a:latin typeface="Arial" panose="020B0604020202020204" pitchFamily="34" charset="0"/>
                <a:cs typeface="Arial" panose="020B0604020202020204" pitchFamily="34" charset="0"/>
              </a:rPr>
              <a:t>Speaker’s Notes:</a:t>
            </a:r>
          </a:p>
          <a:p>
            <a:endParaRPr lang="en-IE" b="1" kern="1200" dirty="0">
              <a:solidFill>
                <a:schemeClr val="tx1"/>
              </a:solidFill>
              <a:latin typeface="Arial" panose="020B0604020202020204" pitchFamily="34" charset="0"/>
              <a:cs typeface="Arial" panose="020B0604020202020204" pitchFamily="34" charset="0"/>
            </a:endParaRPr>
          </a:p>
          <a:p>
            <a:r>
              <a:rPr lang="en-GB" b="0" kern="1200" dirty="0">
                <a:solidFill>
                  <a:schemeClr val="tx1"/>
                </a:solidFill>
                <a:latin typeface="Arial" pitchFamily="34" charset="0"/>
                <a:cs typeface="Arial" pitchFamily="34" charset="0"/>
              </a:rPr>
              <a:t>The</a:t>
            </a:r>
            <a:r>
              <a:rPr lang="en-GB" b="0" kern="1200" baseline="0" dirty="0">
                <a:solidFill>
                  <a:schemeClr val="tx1"/>
                </a:solidFill>
                <a:latin typeface="Arial" pitchFamily="34" charset="0"/>
                <a:cs typeface="Arial" pitchFamily="34" charset="0"/>
              </a:rPr>
              <a:t> </a:t>
            </a:r>
            <a:r>
              <a:rPr lang="en-GB" b="1" kern="1200" baseline="0" dirty="0">
                <a:solidFill>
                  <a:schemeClr val="tx1"/>
                </a:solidFill>
                <a:latin typeface="Arial" pitchFamily="34" charset="0"/>
                <a:cs typeface="Arial" pitchFamily="34" charset="0"/>
              </a:rPr>
              <a:t>Change Frameworks </a:t>
            </a:r>
            <a:r>
              <a:rPr lang="en-GB" b="0" kern="1200" baseline="0" dirty="0">
                <a:solidFill>
                  <a:schemeClr val="tx1"/>
                </a:solidFill>
                <a:latin typeface="Arial" pitchFamily="34" charset="0"/>
                <a:cs typeface="Arial" pitchFamily="34" charset="0"/>
              </a:rPr>
              <a:t>is </a:t>
            </a:r>
            <a:r>
              <a:rPr lang="en-GB" b="1" kern="1200" baseline="0" dirty="0">
                <a:solidFill>
                  <a:schemeClr val="tx1"/>
                </a:solidFill>
                <a:latin typeface="Arial" pitchFamily="34" charset="0"/>
                <a:cs typeface="Arial" pitchFamily="34" charset="0"/>
              </a:rPr>
              <a:t>outcome 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IE"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kern="1200" dirty="0">
                <a:solidFill>
                  <a:schemeClr val="tx1"/>
                </a:solidFill>
                <a:latin typeface="Arial" pitchFamily="34" charset="0"/>
                <a:cs typeface="Arial" pitchFamily="34" charset="0"/>
              </a:rPr>
              <a:t>Our public service accountability to </a:t>
            </a:r>
            <a:r>
              <a:rPr lang="en-IE" b="1" kern="1200" dirty="0">
                <a:solidFill>
                  <a:schemeClr val="tx1"/>
                </a:solidFill>
                <a:latin typeface="Arial" pitchFamily="34" charset="0"/>
                <a:cs typeface="Arial" pitchFamily="34" charset="0"/>
              </a:rPr>
              <a:t>deliver safer better healthcare</a:t>
            </a:r>
            <a:r>
              <a:rPr lang="en-IE" kern="1200" dirty="0">
                <a:solidFill>
                  <a:schemeClr val="tx1"/>
                </a:solidFill>
                <a:latin typeface="Arial" pitchFamily="34" charset="0"/>
                <a:cs typeface="Arial" pitchFamily="34" charset="0"/>
              </a:rPr>
              <a:t> in a context of increased demands and finite resources requires healthcare staff to find innovative ways to develop services collaboratively with citizens, service users and staff and to </a:t>
            </a:r>
            <a:r>
              <a:rPr lang="en-IE" b="1" kern="1200" dirty="0">
                <a:solidFill>
                  <a:schemeClr val="tx1"/>
                </a:solidFill>
                <a:latin typeface="Arial" pitchFamily="34" charset="0"/>
                <a:cs typeface="Arial" pitchFamily="34" charset="0"/>
              </a:rPr>
              <a:t>create public value</a:t>
            </a:r>
            <a:r>
              <a:rPr lang="en-IE" kern="1200" dirty="0">
                <a:solidFill>
                  <a:schemeClr val="tx1"/>
                </a:solidFill>
                <a:latin typeface="Arial" pitchFamily="34" charset="0"/>
                <a:cs typeface="Arial" pitchFamily="34" charset="0"/>
              </a:rPr>
              <a:t>.</a:t>
            </a:r>
            <a:r>
              <a:rPr lang="en-IE" b="1" kern="1200" dirty="0">
                <a:solidFill>
                  <a:schemeClr val="tx1"/>
                </a:solidFill>
                <a:latin typeface="Arial" pitchFamily="34" charset="0"/>
                <a:cs typeface="Arial" pitchFamily="34" charset="0"/>
              </a:rPr>
              <a:t>  </a:t>
            </a:r>
            <a:endParaRPr lang="en-IE" kern="1200" dirty="0">
              <a:solidFill>
                <a:schemeClr val="tx1"/>
              </a:solidFill>
              <a:latin typeface="Arial" pitchFamily="34" charset="0"/>
              <a:cs typeface="Arial" pitchFamily="34" charset="0"/>
            </a:endParaRPr>
          </a:p>
          <a:p>
            <a:endParaRPr lang="en-IE" kern="1200" dirty="0">
              <a:solidFill>
                <a:schemeClr val="tx1"/>
              </a:solidFill>
              <a:latin typeface="Arial" pitchFamily="34" charset="0"/>
              <a:cs typeface="Arial" pitchFamily="34" charset="0"/>
            </a:endParaRPr>
          </a:p>
          <a:p>
            <a:r>
              <a:rPr lang="en-IE" b="1" kern="1200" dirty="0">
                <a:solidFill>
                  <a:schemeClr val="tx1"/>
                </a:solidFill>
                <a:latin typeface="Arial" pitchFamily="34" charset="0"/>
                <a:cs typeface="Arial" pitchFamily="34" charset="0"/>
              </a:rPr>
              <a:t>Public</a:t>
            </a:r>
            <a:r>
              <a:rPr lang="en-IE" b="1" kern="1200" baseline="0" dirty="0">
                <a:solidFill>
                  <a:schemeClr val="tx1"/>
                </a:solidFill>
                <a:latin typeface="Arial" pitchFamily="34" charset="0"/>
                <a:cs typeface="Arial" pitchFamily="34" charset="0"/>
              </a:rPr>
              <a:t> value</a:t>
            </a:r>
            <a:r>
              <a:rPr lang="en-IE" b="0" kern="1200" baseline="0" dirty="0">
                <a:solidFill>
                  <a:schemeClr val="tx1"/>
                </a:solidFill>
                <a:latin typeface="Arial" pitchFamily="34" charset="0"/>
                <a:cs typeface="Arial" pitchFamily="34" charset="0"/>
              </a:rPr>
              <a:t>: </a:t>
            </a:r>
            <a:r>
              <a:rPr lang="en-IE" dirty="0">
                <a:latin typeface="Arial" pitchFamily="34" charset="0"/>
                <a:cs typeface="Arial" pitchFamily="34" charset="0"/>
              </a:rPr>
              <a:t>T</a:t>
            </a:r>
            <a:r>
              <a:rPr lang="en-IE" kern="1200" baseline="0" dirty="0">
                <a:solidFill>
                  <a:schemeClr val="tx1"/>
                </a:solidFill>
                <a:latin typeface="Arial" pitchFamily="34" charset="0"/>
                <a:cs typeface="Arial" pitchFamily="34" charset="0"/>
              </a:rPr>
              <a:t>he Change Framework positions staff and public values as key change outcomes – this requires a shared understanding of the important values that citizens, taxpayers, services users and communities want to see achieved by public service organisations.  It also presents a way of improving decision-making by calling for public service leaders to engage with service users and the wider public, thereby promoting greater trust in public institutions.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kern="1200" dirty="0">
                <a:solidFill>
                  <a:schemeClr val="tx1"/>
                </a:solidFill>
                <a:latin typeface="Arial" pitchFamily="34" charset="0"/>
                <a:cs typeface="Arial" pitchFamily="34" charset="0"/>
              </a:rPr>
              <a:t>Many teams have inserted</a:t>
            </a:r>
            <a:r>
              <a:rPr lang="en-IE" kern="1200" baseline="0" dirty="0">
                <a:solidFill>
                  <a:schemeClr val="tx1"/>
                </a:solidFill>
                <a:latin typeface="Arial" pitchFamily="34" charset="0"/>
                <a:cs typeface="Arial" pitchFamily="34" charset="0"/>
              </a:rPr>
              <a:t> their own outcome at the top of the Change Framework diagram.  Being clear on the outcome you want to achieve as part of a change process is a key starting point (See page 62 of the Change Guide – Agree Better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kern="1200" dirty="0">
                <a:solidFill>
                  <a:schemeClr val="tx1"/>
                </a:solidFill>
                <a:latin typeface="Arial" pitchFamily="34" charset="0"/>
                <a:cs typeface="Arial" pitchFamily="34" charset="0"/>
              </a:rPr>
              <a:t>Change Outcomes:</a:t>
            </a:r>
            <a:r>
              <a:rPr lang="en-IE" kern="1200" dirty="0">
                <a:solidFill>
                  <a:schemeClr val="tx1"/>
                </a:solidFill>
                <a:latin typeface="Arial" pitchFamily="34" charset="0"/>
                <a:cs typeface="Arial" pitchFamily="34" charset="0"/>
              </a:rPr>
              <a:t> Being accountable for performance and the delivery of safer better healthcare, and services that are valued by the public and by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17</a:t>
            </a:fld>
            <a:endParaRPr lang="en-IE"/>
          </a:p>
        </p:txBody>
      </p:sp>
    </p:spTree>
    <p:extLst>
      <p:ext uri="{BB962C8B-B14F-4D97-AF65-F5344CB8AC3E}">
        <p14:creationId xmlns:p14="http://schemas.microsoft.com/office/powerpoint/2010/main" val="1420023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3"/>
            <a:ext cx="5439410" cy="4811386"/>
          </a:xfrm>
        </p:spPr>
        <p:txBody>
          <a:bodyPr/>
          <a:lstStyle/>
          <a:p>
            <a:r>
              <a:rPr lang="en-IE" sz="1050" b="1" dirty="0">
                <a:latin typeface="Arial" panose="020B0604020202020204" pitchFamily="34" charset="0"/>
                <a:cs typeface="Arial" panose="020B0604020202020204" pitchFamily="34" charset="0"/>
              </a:rPr>
              <a:t>Speaker’s Notes:</a:t>
            </a:r>
          </a:p>
          <a:p>
            <a:endParaRPr lang="en-IE" sz="1050" dirty="0">
              <a:latin typeface="Arial" panose="020B0604020202020204" pitchFamily="34" charset="0"/>
              <a:cs typeface="Arial" panose="020B0604020202020204" pitchFamily="34" charset="0"/>
            </a:endParaRPr>
          </a:p>
          <a:p>
            <a:pPr lvl="0"/>
            <a:r>
              <a:rPr lang="en-GB" sz="1050" b="1" baseline="0" dirty="0">
                <a:latin typeface="Arial" pitchFamily="34" charset="0"/>
                <a:cs typeface="Arial" pitchFamily="34" charset="0"/>
              </a:rPr>
              <a:t>Change Guide focuses on Human Centred Design – to deliver person centred care </a:t>
            </a:r>
          </a:p>
          <a:p>
            <a:pPr lvl="0"/>
            <a:r>
              <a:rPr lang="en-GB" sz="1050" b="0" baseline="0" dirty="0">
                <a:latin typeface="Arial" pitchFamily="34" charset="0"/>
                <a:cs typeface="Arial" pitchFamily="34" charset="0"/>
              </a:rPr>
              <a:t>The Change Framework recognises the value of change being shaped by people’s needs and prioritises an approach that reflects this orientation.  It is also founded on a </a:t>
            </a:r>
            <a:r>
              <a:rPr lang="en-GB" sz="1050" b="1" baseline="0" dirty="0">
                <a:latin typeface="Arial" pitchFamily="34" charset="0"/>
                <a:cs typeface="Arial" pitchFamily="34" charset="0"/>
              </a:rPr>
              <a:t>human centred design philosophy and the principles of co-production </a:t>
            </a:r>
            <a:r>
              <a:rPr lang="en-GB" sz="1050" b="0" baseline="0" dirty="0">
                <a:latin typeface="Arial" pitchFamily="34" charset="0"/>
                <a:cs typeface="Arial" pitchFamily="34" charset="0"/>
              </a:rPr>
              <a:t>– it recognises that people who receive and deliver services are best positioned to provide relevant insights into service design. </a:t>
            </a:r>
          </a:p>
          <a:p>
            <a:pPr lvl="0"/>
            <a:endParaRPr lang="en-GB" sz="1050" b="0" i="0" u="none" strike="noStrike" kern="1200" baseline="0" dirty="0">
              <a:solidFill>
                <a:schemeClr val="tx1"/>
              </a:solidFill>
              <a:latin typeface="Arial" pitchFamily="34" charset="0"/>
              <a:cs typeface="Arial" pitchFamily="34" charset="0"/>
            </a:endParaRPr>
          </a:p>
          <a:p>
            <a:pPr lvl="0"/>
            <a:r>
              <a:rPr lang="en-GB" sz="1050" b="0" i="0" u="none" strike="noStrike" kern="1200" baseline="0" dirty="0">
                <a:solidFill>
                  <a:schemeClr val="tx1"/>
                </a:solidFill>
                <a:latin typeface="Arial" pitchFamily="34" charset="0"/>
                <a:cs typeface="Arial" pitchFamily="34" charset="0"/>
              </a:rPr>
              <a:t>Human centred design </a:t>
            </a:r>
            <a:r>
              <a:rPr lang="en-IE" sz="1050" b="0" i="0" u="none" strike="noStrike" kern="1200" baseline="0" dirty="0">
                <a:solidFill>
                  <a:schemeClr val="tx1"/>
                </a:solidFill>
                <a:latin typeface="Arial" pitchFamily="34" charset="0"/>
                <a:cs typeface="Arial" pitchFamily="34" charset="0"/>
              </a:rPr>
              <a:t>is an enabling and collaborative methodology involving active citizenship and community empowerment.  It starts with people’s needs, redistributes power and puts people at the centre of decision-making.  It signals a shift from designing from the inside out to designing from the </a:t>
            </a:r>
            <a:r>
              <a:rPr lang="en-IE" sz="1050" b="1" i="0" u="none" strike="noStrike" kern="1200" baseline="0" dirty="0">
                <a:solidFill>
                  <a:schemeClr val="tx1"/>
                </a:solidFill>
                <a:latin typeface="Arial" pitchFamily="34" charset="0"/>
                <a:cs typeface="Arial" pitchFamily="34" charset="0"/>
              </a:rPr>
              <a:t>outside in </a:t>
            </a:r>
            <a:r>
              <a:rPr lang="en-IE" sz="1050" b="0" i="0" u="none" strike="noStrike" kern="1200" baseline="0" dirty="0">
                <a:solidFill>
                  <a:schemeClr val="tx1"/>
                </a:solidFill>
                <a:latin typeface="Arial" pitchFamily="34" charset="0"/>
                <a:cs typeface="Arial" pitchFamily="34" charset="0"/>
              </a:rPr>
              <a:t>– bringing the needs of citizens in balance with the requirements of the organisation.  </a:t>
            </a:r>
            <a:r>
              <a:rPr lang="en-IE" sz="1050" b="1" i="0" u="none" strike="noStrike" kern="1200" baseline="0" dirty="0">
                <a:solidFill>
                  <a:schemeClr val="tx1"/>
                </a:solidFill>
                <a:latin typeface="Arial" pitchFamily="34" charset="0"/>
                <a:cs typeface="Arial" pitchFamily="34" charset="0"/>
              </a:rPr>
              <a:t>It enables service user and citizen experiences to drive organisational change working in partnership with staff. </a:t>
            </a:r>
          </a:p>
          <a:p>
            <a:endParaRPr lang="en-IE" sz="1050" b="1" i="0" u="none" strike="noStrike" kern="1200" baseline="0" dirty="0">
              <a:solidFill>
                <a:schemeClr val="tx1"/>
              </a:solidFill>
              <a:latin typeface="Arial" pitchFamily="34" charset="0"/>
              <a:cs typeface="Arial" pitchFamily="34" charset="0"/>
            </a:endParaRPr>
          </a:p>
          <a:p>
            <a:r>
              <a:rPr lang="en-IE" sz="1050" b="1" i="0" u="none" strike="noStrike" kern="1200" baseline="0" dirty="0">
                <a:solidFill>
                  <a:schemeClr val="tx1"/>
                </a:solidFill>
                <a:latin typeface="Arial" pitchFamily="34" charset="0"/>
                <a:cs typeface="Arial" pitchFamily="34" charset="0"/>
              </a:rPr>
              <a:t>See Slide: </a:t>
            </a:r>
            <a:r>
              <a:rPr lang="en-IE" sz="1050" b="0" i="0" u="none" strike="noStrike" kern="1200" baseline="0" dirty="0">
                <a:solidFill>
                  <a:schemeClr val="tx1"/>
                </a:solidFill>
                <a:latin typeface="Arial" pitchFamily="34" charset="0"/>
                <a:cs typeface="Arial" pitchFamily="34" charset="0"/>
              </a:rPr>
              <a:t>Human-centred design begins with a </a:t>
            </a:r>
            <a:r>
              <a:rPr lang="en-IE" sz="1050" b="1" i="0" u="none" strike="noStrike" kern="1200" baseline="0" dirty="0">
                <a:solidFill>
                  <a:schemeClr val="tx1"/>
                </a:solidFill>
                <a:latin typeface="Arial" pitchFamily="34" charset="0"/>
                <a:cs typeface="Arial" pitchFamily="34" charset="0"/>
              </a:rPr>
              <a:t>discovery </a:t>
            </a:r>
            <a:r>
              <a:rPr lang="en-IE" sz="1050" b="0" i="0" u="none" strike="noStrike" kern="1200" baseline="0" dirty="0">
                <a:solidFill>
                  <a:schemeClr val="tx1"/>
                </a:solidFill>
                <a:latin typeface="Arial" pitchFamily="34" charset="0"/>
                <a:cs typeface="Arial" pitchFamily="34" charset="0"/>
              </a:rPr>
              <a:t>process that involves various types of activities in which we learn from our service users about what their experiences are.  Developing this level of insight requires us to </a:t>
            </a:r>
            <a:r>
              <a:rPr lang="en-IE" sz="1050" b="1" i="0" u="none" strike="noStrike" kern="1200" baseline="0" dirty="0">
                <a:solidFill>
                  <a:schemeClr val="tx1"/>
                </a:solidFill>
                <a:latin typeface="Arial" pitchFamily="34" charset="0"/>
                <a:cs typeface="Arial" pitchFamily="34" charset="0"/>
              </a:rPr>
              <a:t>empathise </a:t>
            </a:r>
            <a:r>
              <a:rPr lang="en-IE" sz="1050" b="0" i="0" u="none" strike="noStrike" kern="1200" baseline="0" dirty="0">
                <a:solidFill>
                  <a:schemeClr val="tx1"/>
                </a:solidFill>
                <a:latin typeface="Arial" pitchFamily="34" charset="0"/>
                <a:cs typeface="Arial" pitchFamily="34" charset="0"/>
              </a:rPr>
              <a:t>with service users so that we have a deep understanding of their needs.  This enables us to </a:t>
            </a:r>
            <a:r>
              <a:rPr lang="en-IE" sz="1050" b="1" i="0" u="none" strike="noStrike" kern="1200" baseline="0" dirty="0">
                <a:solidFill>
                  <a:schemeClr val="tx1"/>
                </a:solidFill>
                <a:latin typeface="Arial" pitchFamily="34" charset="0"/>
                <a:cs typeface="Arial" pitchFamily="34" charset="0"/>
              </a:rPr>
              <a:t>define </a:t>
            </a:r>
            <a:r>
              <a:rPr lang="en-IE" sz="1050" b="0" i="0" u="none" strike="noStrike" kern="1200" baseline="0" dirty="0">
                <a:solidFill>
                  <a:schemeClr val="tx1"/>
                </a:solidFill>
                <a:latin typeface="Arial" pitchFamily="34" charset="0"/>
                <a:cs typeface="Arial" pitchFamily="34" charset="0"/>
              </a:rPr>
              <a:t>the problem we need to solve or address.  Through a </a:t>
            </a:r>
            <a:r>
              <a:rPr lang="en-IE" sz="1050" b="1" i="0" u="none" strike="noStrike" kern="1200" baseline="0" dirty="0">
                <a:solidFill>
                  <a:schemeClr val="tx1"/>
                </a:solidFill>
                <a:latin typeface="Arial" pitchFamily="34" charset="0"/>
                <a:cs typeface="Arial" pitchFamily="34" charset="0"/>
              </a:rPr>
              <a:t>design </a:t>
            </a:r>
            <a:r>
              <a:rPr lang="en-IE" sz="1050" b="0" i="0" u="none" strike="noStrike" kern="1200" baseline="0" dirty="0">
                <a:solidFill>
                  <a:schemeClr val="tx1"/>
                </a:solidFill>
                <a:latin typeface="Arial" pitchFamily="34" charset="0"/>
                <a:cs typeface="Arial" pitchFamily="34" charset="0"/>
              </a:rPr>
              <a:t>process we can then consider options and put in place ways to test and refine possibilities.  This process of testing enables us to come up with a preferred option for </a:t>
            </a:r>
            <a:r>
              <a:rPr lang="en-IE" sz="1050" b="1" i="0" u="none" strike="noStrike" kern="1200" baseline="0" dirty="0">
                <a:solidFill>
                  <a:schemeClr val="tx1"/>
                </a:solidFill>
                <a:latin typeface="Arial" pitchFamily="34" charset="0"/>
                <a:cs typeface="Arial" pitchFamily="34" charset="0"/>
              </a:rPr>
              <a:t>delivery</a:t>
            </a:r>
            <a:r>
              <a:rPr lang="en-IE" sz="1050" b="0" i="0" u="none" strike="noStrike" kern="1200" baseline="0" dirty="0">
                <a:solidFill>
                  <a:schemeClr val="tx1"/>
                </a:solidFill>
                <a:latin typeface="Arial" pitchFamily="34" charset="0"/>
                <a:cs typeface="Arial" pitchFamily="34" charset="0"/>
              </a:rPr>
              <a:t>.  Part of the process of human-centred design also requires us to consider how feasible our options are from a public value perspective – whether they are technically and organisationally feasible and financially viable (Figure 49a, page 73 in the Change Guide). </a:t>
            </a:r>
          </a:p>
          <a:p>
            <a:endParaRPr lang="en-IE" sz="1050" b="0" i="0" u="none" strike="noStrike" kern="1200" baseline="0" dirty="0">
              <a:solidFill>
                <a:schemeClr val="tx1"/>
              </a:solidFill>
              <a:latin typeface="Arial" pitchFamily="34" charset="0"/>
              <a:cs typeface="Arial" pitchFamily="34" charset="0"/>
            </a:endParaRPr>
          </a:p>
          <a:p>
            <a:r>
              <a:rPr lang="en-GB" sz="1050" b="1" u="none" kern="1200" baseline="0" dirty="0">
                <a:latin typeface="Arial" pitchFamily="34" charset="0"/>
                <a:cs typeface="Arial" pitchFamily="34" charset="0"/>
              </a:rPr>
              <a:t>Engagement </a:t>
            </a:r>
            <a:r>
              <a:rPr lang="en-GB" sz="1050" b="0" u="none" kern="1200" baseline="0" dirty="0">
                <a:latin typeface="Arial" pitchFamily="34" charset="0"/>
                <a:cs typeface="Arial" pitchFamily="34" charset="0"/>
              </a:rPr>
              <a:t>is a key element of delivering on human-centred design and person centred care. </a:t>
            </a:r>
            <a:endParaRPr lang="en-IE"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18</a:t>
            </a:fld>
            <a:endParaRPr lang="en-IE"/>
          </a:p>
        </p:txBody>
      </p:sp>
    </p:spTree>
    <p:extLst>
      <p:ext uri="{BB962C8B-B14F-4D97-AF65-F5344CB8AC3E}">
        <p14:creationId xmlns:p14="http://schemas.microsoft.com/office/powerpoint/2010/main" val="167172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19</a:t>
            </a:fld>
            <a:endParaRPr lang="en-IE"/>
          </a:p>
        </p:txBody>
      </p:sp>
    </p:spTree>
    <p:extLst>
      <p:ext uri="{BB962C8B-B14F-4D97-AF65-F5344CB8AC3E}">
        <p14:creationId xmlns:p14="http://schemas.microsoft.com/office/powerpoint/2010/main" val="126238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2</a:t>
            </a:fld>
            <a:endParaRPr lang="en-IE"/>
          </a:p>
        </p:txBody>
      </p:sp>
    </p:spTree>
    <p:extLst>
      <p:ext uri="{BB962C8B-B14F-4D97-AF65-F5344CB8AC3E}">
        <p14:creationId xmlns:p14="http://schemas.microsoft.com/office/powerpoint/2010/main" val="2136040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20</a:t>
            </a:fld>
            <a:endParaRPr lang="en-IE"/>
          </a:p>
        </p:txBody>
      </p:sp>
    </p:spTree>
    <p:extLst>
      <p:ext uri="{BB962C8B-B14F-4D97-AF65-F5344CB8AC3E}">
        <p14:creationId xmlns:p14="http://schemas.microsoft.com/office/powerpoint/2010/main" val="398283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652878"/>
          </a:xfrm>
        </p:spPr>
        <p:txBody>
          <a:bodyPr/>
          <a:lstStyle/>
          <a:p>
            <a:r>
              <a:rPr lang="en-IE" b="1" dirty="0">
                <a:latin typeface="Arial" panose="020B0604020202020204" pitchFamily="34" charset="0"/>
                <a:cs typeface="Arial" panose="020B0604020202020204" pitchFamily="34" charset="0"/>
              </a:rPr>
              <a:t>Speaker’s Notes:</a:t>
            </a:r>
          </a:p>
          <a:p>
            <a:endParaRPr lang="en-IE" b="1"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The </a:t>
            </a:r>
            <a:r>
              <a:rPr lang="en-IE" b="1" dirty="0">
                <a:latin typeface="Arial" panose="020B0604020202020204" pitchFamily="34" charset="0"/>
                <a:cs typeface="Arial" panose="020B0604020202020204" pitchFamily="34" charset="0"/>
              </a:rPr>
              <a:t>Change Guide in Action </a:t>
            </a:r>
            <a:r>
              <a:rPr lang="en-IE" dirty="0">
                <a:latin typeface="Arial" panose="020B0604020202020204" pitchFamily="34" charset="0"/>
                <a:cs typeface="Arial" panose="020B0604020202020204" pitchFamily="34" charset="0"/>
              </a:rPr>
              <a:t>is a virtual workshop. It allows participants review a co-design people and culture change shared experience, focuses on an examination of the Change Guide in action and the application of the core concepts, tools and templates to a specific change challenge. It also signposts other resources from the Change Guide.</a:t>
            </a:r>
          </a:p>
          <a:p>
            <a:endParaRPr lang="en-IE" b="1" dirty="0">
              <a:latin typeface="Arial" panose="020B0604020202020204" pitchFamily="34" charset="0"/>
              <a:cs typeface="Arial" panose="020B0604020202020204" pitchFamily="34" charset="0"/>
            </a:endParaRPr>
          </a:p>
          <a:p>
            <a:r>
              <a:rPr lang="en-IE" b="1" dirty="0">
                <a:latin typeface="Arial" panose="020B0604020202020204" pitchFamily="34" charset="0"/>
                <a:cs typeface="Arial" panose="020B0604020202020204" pitchFamily="34" charset="0"/>
              </a:rPr>
              <a:t>Change Consultation Clinics </a:t>
            </a:r>
            <a:r>
              <a:rPr lang="en-IE" dirty="0">
                <a:latin typeface="Arial" panose="020B0604020202020204" pitchFamily="34" charset="0"/>
                <a:cs typeface="Arial" panose="020B0604020202020204" pitchFamily="34" charset="0"/>
              </a:rPr>
              <a:t>are one-to-one scheduled Change Consultation Clinics for those who are immersed in change and who would like support on a once-off basis. The Change Consultation Clinics are facilitated by experienced HSE Organisation Development (OD) Practitioners who take a systems approach using the Health Services Change Guide / Framework. </a:t>
            </a:r>
          </a:p>
          <a:p>
            <a:endParaRPr lang="en-IE"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Staff can also avail of </a:t>
            </a:r>
            <a:r>
              <a:rPr lang="en-IE" b="1" dirty="0">
                <a:latin typeface="Arial" panose="020B0604020202020204" pitchFamily="34" charset="0"/>
                <a:cs typeface="Arial" panose="020B0604020202020204" pitchFamily="34" charset="0"/>
              </a:rPr>
              <a:t>coaching and mentoring </a:t>
            </a:r>
            <a:r>
              <a:rPr lang="en-IE" dirty="0">
                <a:latin typeface="Arial" panose="020B0604020202020204" pitchFamily="34" charset="0"/>
                <a:cs typeface="Arial" panose="020B0604020202020204" pitchFamily="34" charset="0"/>
              </a:rPr>
              <a:t>pertaining to initiating and managing change by contact </a:t>
            </a:r>
            <a:r>
              <a:rPr lang="en-IE" b="1" dirty="0">
                <a:solidFill>
                  <a:srgbClr val="0000FF"/>
                </a:solidFill>
                <a:latin typeface="Arial" panose="020B0604020202020204" pitchFamily="34" charset="0"/>
                <a:cs typeface="Arial" panose="020B0604020202020204" pitchFamily="34" charset="0"/>
              </a:rPr>
              <a:t>change.guide@hse.ie</a:t>
            </a:r>
          </a:p>
          <a:p>
            <a:endParaRPr lang="en-IE"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The </a:t>
            </a:r>
            <a:r>
              <a:rPr lang="en-IE" b="1" dirty="0">
                <a:latin typeface="Arial" panose="020B0604020202020204" pitchFamily="34" charset="0"/>
                <a:cs typeface="Arial" panose="020B0604020202020204" pitchFamily="34" charset="0"/>
              </a:rPr>
              <a:t>Change and Innovation Practice Programmes </a:t>
            </a:r>
            <a:r>
              <a:rPr lang="en-IE" dirty="0">
                <a:latin typeface="Arial" panose="020B0604020202020204" pitchFamily="34" charset="0"/>
                <a:cs typeface="Arial" panose="020B0604020202020204" pitchFamily="34" charset="0"/>
              </a:rPr>
              <a:t>are co-designed as bespoke offerings to services – these are commissioned and sponsored by senior management teams and co-designed with services.  </a:t>
            </a:r>
          </a:p>
          <a:p>
            <a:endParaRPr lang="en-IE" dirty="0"/>
          </a:p>
        </p:txBody>
      </p:sp>
      <p:sp>
        <p:nvSpPr>
          <p:cNvPr id="4" name="Slide Number Placeholder 3"/>
          <p:cNvSpPr>
            <a:spLocks noGrp="1"/>
          </p:cNvSpPr>
          <p:nvPr>
            <p:ph type="sldNum" sz="quarter" idx="10"/>
          </p:nvPr>
        </p:nvSpPr>
        <p:spPr/>
        <p:txBody>
          <a:bodyPr/>
          <a:lstStyle/>
          <a:p>
            <a:fld id="{5D58EE98-6DED-4DCC-820B-A39D9E93D270}" type="slidenum">
              <a:rPr lang="en-IE" smtClean="0"/>
              <a:pPr/>
              <a:t>21</a:t>
            </a:fld>
            <a:endParaRPr lang="en-IE"/>
          </a:p>
        </p:txBody>
      </p:sp>
    </p:spTree>
    <p:extLst>
      <p:ext uri="{BB962C8B-B14F-4D97-AF65-F5344CB8AC3E}">
        <p14:creationId xmlns:p14="http://schemas.microsoft.com/office/powerpoint/2010/main" val="2569985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652878"/>
          </a:xfrm>
        </p:spPr>
        <p:txBody>
          <a:bodyPr/>
          <a:lstStyle/>
          <a:p>
            <a:pPr lvl="0">
              <a:defRPr/>
            </a:pPr>
            <a:r>
              <a:rPr lang="en-IE" b="1" dirty="0">
                <a:latin typeface="Arial" panose="020B0604020202020204" pitchFamily="34" charset="0"/>
                <a:cs typeface="Arial" panose="020B0604020202020204" pitchFamily="34" charset="0"/>
              </a:rPr>
              <a:t>Speaker’s Notes:</a:t>
            </a:r>
          </a:p>
          <a:p>
            <a:pPr lvl="0">
              <a:defRPr/>
            </a:pPr>
            <a:endParaRPr lang="en-IE" b="1" dirty="0">
              <a:latin typeface="Arial" panose="020B0604020202020204" pitchFamily="34" charset="0"/>
              <a:cs typeface="Arial" panose="020B0604020202020204" pitchFamily="34" charset="0"/>
            </a:endParaRPr>
          </a:p>
          <a:p>
            <a:pPr lvl="0">
              <a:defRPr/>
            </a:pPr>
            <a:r>
              <a:rPr lang="en-IE" dirty="0">
                <a:latin typeface="Arial" panose="020B0604020202020204" pitchFamily="34" charset="0"/>
                <a:cs typeface="Arial" panose="020B0604020202020204" pitchFamily="34" charset="0"/>
              </a:rPr>
              <a:t>The</a:t>
            </a:r>
            <a:r>
              <a:rPr lang="en-IE" b="1" dirty="0">
                <a:latin typeface="Arial" panose="020B0604020202020204" pitchFamily="34" charset="0"/>
                <a:cs typeface="Arial" panose="020B0604020202020204" pitchFamily="34" charset="0"/>
              </a:rPr>
              <a:t> eLearning Programme </a:t>
            </a:r>
            <a:r>
              <a:rPr lang="en-IE" dirty="0">
                <a:latin typeface="Arial" panose="020B0604020202020204" pitchFamily="34" charset="0"/>
                <a:cs typeface="Arial" panose="020B0604020202020204" pitchFamily="34" charset="0"/>
              </a:rPr>
              <a:t>is available on </a:t>
            </a:r>
            <a:r>
              <a:rPr lang="en-IE" dirty="0" err="1">
                <a:latin typeface="Arial" panose="020B0604020202020204" pitchFamily="34" charset="0"/>
                <a:cs typeface="Arial" panose="020B0604020202020204" pitchFamily="34" charset="0"/>
              </a:rPr>
              <a:t>HSeLanD</a:t>
            </a:r>
            <a:r>
              <a:rPr lang="en-IE" dirty="0">
                <a:latin typeface="Arial" panose="020B0604020202020204" pitchFamily="34" charset="0"/>
                <a:cs typeface="Arial" panose="020B0604020202020204" pitchFamily="34" charset="0"/>
              </a:rPr>
              <a:t>. It is made up of 4 modules explaining the framework in detail and sharing case studies of how it is used in practice. </a:t>
            </a:r>
          </a:p>
          <a:p>
            <a:pPr lvl="0">
              <a:defRPr/>
            </a:pPr>
            <a:endParaRPr lang="en-IE" b="1" dirty="0">
              <a:latin typeface="Arial" panose="020B0604020202020204" pitchFamily="34" charset="0"/>
              <a:cs typeface="Arial" panose="020B0604020202020204" pitchFamily="34" charset="0"/>
            </a:endParaRPr>
          </a:p>
          <a:p>
            <a:pPr lvl="0">
              <a:defRPr/>
            </a:pPr>
            <a:r>
              <a:rPr lang="en-IE" b="1" dirty="0">
                <a:latin typeface="Arial" panose="020B0604020202020204" pitchFamily="34" charset="0"/>
                <a:cs typeface="Arial" panose="020B0604020202020204" pitchFamily="34" charset="0"/>
              </a:rPr>
              <a:t>CPD points: </a:t>
            </a:r>
            <a:r>
              <a:rPr lang="en-IE" dirty="0">
                <a:latin typeface="Arial" panose="020B0604020202020204" pitchFamily="34" charset="0"/>
                <a:cs typeface="Arial" panose="020B0604020202020204" pitchFamily="34" charset="0"/>
              </a:rPr>
              <a:t>Once you have completed the eLearning Programme you are encouraged to identify a change challenge within your service and apply the learning, knowledge, skills and tools to your service improvement in collaboration with your service manager and team colleagues. The application of learning to your change challenge can take place over nine months from completion of the eLearning Programme. 12 CPD/CEU points are awarded in collaboration between RCSI/HSE and endorsed by NMBI and CORU.</a:t>
            </a:r>
            <a:r>
              <a:rPr lang="en-IE" b="1" dirty="0">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a:p>
            <a:r>
              <a:rPr lang="en-IE" b="1" dirty="0">
                <a:latin typeface="Arial" panose="020B0604020202020204" pitchFamily="34" charset="0"/>
                <a:cs typeface="Arial" panose="020B0604020202020204" pitchFamily="34" charset="0"/>
              </a:rPr>
              <a:t>Reflect Renew and Recover </a:t>
            </a:r>
            <a:r>
              <a:rPr lang="en-IE" dirty="0">
                <a:latin typeface="Arial" panose="020B0604020202020204" pitchFamily="34" charset="0"/>
                <a:cs typeface="Arial" panose="020B0604020202020204" pitchFamily="34" charset="0"/>
              </a:rPr>
              <a:t>- this resource is available to all teams to take time to reflect, renew and recover at times of significant change. Staff are encouraged to reflect with sensitivity, recover with kindness and renew with hope.</a:t>
            </a:r>
          </a:p>
          <a:p>
            <a:r>
              <a:rPr lang="en-IE" dirty="0">
                <a:latin typeface="Arial" panose="020B0604020202020204" pitchFamily="34" charset="0"/>
                <a:cs typeface="Arial" panose="020B0604020202020204" pitchFamily="34" charset="0"/>
              </a:rPr>
              <a:t> </a:t>
            </a:r>
          </a:p>
          <a:p>
            <a:r>
              <a:rPr lang="en-IE" dirty="0">
                <a:latin typeface="Arial" panose="020B0604020202020204" pitchFamily="34" charset="0"/>
                <a:cs typeface="Arial" panose="020B0604020202020204" pitchFamily="34" charset="0"/>
              </a:rPr>
              <a:t>It includes facilitator / team leader instructions along with PowerPoint Slides and a series of one-page leaflets based on the Change Guide – supporting reform in line with the current context of rapid emergent change.</a:t>
            </a:r>
          </a:p>
          <a:p>
            <a:endParaRPr lang="en-IE" dirty="0"/>
          </a:p>
        </p:txBody>
      </p:sp>
      <p:sp>
        <p:nvSpPr>
          <p:cNvPr id="4" name="Slide Number Placeholder 3"/>
          <p:cNvSpPr>
            <a:spLocks noGrp="1"/>
          </p:cNvSpPr>
          <p:nvPr>
            <p:ph type="sldNum" sz="quarter" idx="10"/>
          </p:nvPr>
        </p:nvSpPr>
        <p:spPr/>
        <p:txBody>
          <a:bodyPr/>
          <a:lstStyle/>
          <a:p>
            <a:fld id="{5D58EE98-6DED-4DCC-820B-A39D9E93D270}" type="slidenum">
              <a:rPr lang="en-IE" smtClean="0"/>
              <a:pPr/>
              <a:t>22</a:t>
            </a:fld>
            <a:endParaRPr lang="en-IE"/>
          </a:p>
        </p:txBody>
      </p:sp>
    </p:spTree>
    <p:extLst>
      <p:ext uri="{BB962C8B-B14F-4D97-AF65-F5344CB8AC3E}">
        <p14:creationId xmlns:p14="http://schemas.microsoft.com/office/powerpoint/2010/main" val="2722008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958"/>
            <a:ext cx="5953125" cy="3909239"/>
          </a:xfrm>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latin typeface="Arial" panose="020B0604020202020204" pitchFamily="34" charset="0"/>
                <a:cs typeface="Arial" panose="020B0604020202020204" pitchFamily="34" charset="0"/>
              </a:rPr>
              <a:t>24</a:t>
            </a:fld>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21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587375"/>
            <a:ext cx="5954713" cy="3351213"/>
          </a:xfrm>
        </p:spPr>
      </p:sp>
      <p:sp>
        <p:nvSpPr>
          <p:cNvPr id="3" name="Notes Placeholder 2"/>
          <p:cNvSpPr>
            <a:spLocks noGrp="1"/>
          </p:cNvSpPr>
          <p:nvPr>
            <p:ph type="body" idx="1"/>
          </p:nvPr>
        </p:nvSpPr>
        <p:spPr>
          <a:xfrm>
            <a:off x="667999" y="4295298"/>
            <a:ext cx="5439410" cy="5136302"/>
          </a:xfrm>
        </p:spPr>
        <p:txBody>
          <a:bodyPr/>
          <a:lstStyle/>
          <a:p>
            <a:r>
              <a:rPr lang="en-IE" b="1" dirty="0">
                <a:latin typeface="Arial" panose="020B0604020202020204" pitchFamily="34" charset="0"/>
                <a:cs typeface="Arial" panose="020B0604020202020204" pitchFamily="34" charset="0"/>
              </a:rPr>
              <a:t>Speaker’s Notes:</a:t>
            </a:r>
          </a:p>
          <a:p>
            <a:endParaRPr lang="en-IE" dirty="0">
              <a:latin typeface="Arial" panose="020B0604020202020204" pitchFamily="34" charset="0"/>
              <a:cs typeface="Arial" panose="020B0604020202020204" pitchFamily="34" charset="0"/>
            </a:endParaRPr>
          </a:p>
          <a:p>
            <a:pPr>
              <a:buFont typeface="Arial" pitchFamily="34" charset="0"/>
              <a:buNone/>
            </a:pPr>
            <a:r>
              <a:rPr lang="en-GB" b="1" kern="1200" dirty="0">
                <a:solidFill>
                  <a:schemeClr val="tx1"/>
                </a:solidFill>
                <a:latin typeface="Arial" pitchFamily="34" charset="0"/>
                <a:cs typeface="Arial" pitchFamily="34" charset="0"/>
              </a:rPr>
              <a:t>Development Process </a:t>
            </a:r>
            <a:endParaRPr lang="en-IE" b="1" kern="1200" dirty="0">
              <a:solidFill>
                <a:schemeClr val="tx1"/>
              </a:solidFill>
              <a:latin typeface="Arial" pitchFamily="34" charset="0"/>
              <a:cs typeface="Arial" pitchFamily="34" charset="0"/>
            </a:endParaRPr>
          </a:p>
          <a:p>
            <a:r>
              <a:rPr lang="en-IE" kern="1200" dirty="0">
                <a:solidFill>
                  <a:schemeClr val="tx1"/>
                </a:solidFill>
                <a:latin typeface="Arial" pitchFamily="34" charset="0"/>
                <a:cs typeface="Arial" pitchFamily="34" charset="0"/>
              </a:rPr>
              <a:t>The development for the Health Services Change Guide and Framework took place over two years (2016–2018).  The collaborative process of design was informed by the applied experiences, learning and practice of many individuals, groups and organisations.  Governance arrangements were put in place to provide oversight including guidance by the Joint Information and Consultation Forum, the Programme for Health Service Improvement, Centre Transformation Programme and the HSE HR Leadership Team.</a:t>
            </a:r>
          </a:p>
          <a:p>
            <a:r>
              <a:rPr lang="en-IE" kern="1200" dirty="0">
                <a:solidFill>
                  <a:schemeClr val="tx1"/>
                </a:solidFill>
                <a:latin typeface="Arial" pitchFamily="34" charset="0"/>
                <a:cs typeface="Arial" pitchFamily="34" charset="0"/>
              </a:rPr>
              <a:t> </a:t>
            </a:r>
          </a:p>
          <a:p>
            <a:r>
              <a:rPr lang="en-IE" b="1" kern="1200" dirty="0">
                <a:solidFill>
                  <a:schemeClr val="tx1"/>
                </a:solidFill>
                <a:latin typeface="Arial" pitchFamily="34" charset="0"/>
                <a:cs typeface="Arial" pitchFamily="34" charset="0"/>
              </a:rPr>
              <a:t>Stakeholder Engagement </a:t>
            </a:r>
          </a:p>
          <a:p>
            <a:r>
              <a:rPr lang="en-IE" kern="1200" dirty="0">
                <a:solidFill>
                  <a:schemeClr val="tx1"/>
                </a:solidFill>
                <a:latin typeface="Arial" pitchFamily="34" charset="0"/>
                <a:cs typeface="Arial" pitchFamily="34" charset="0"/>
              </a:rPr>
              <a:t>A comprehensive stakeholder engagement process was designed and implemented.  This included the establishment of Reference Groups to provide assistance in relation to the early development phase, to inform the detailed design phase, to support testing and refinement of the Change Framework, Guide and associated Templates.  Engagement processes also included a significant number of individual and group consultation sessions and workshops with content ‘experts’ in relation to key elements of the Change Framework.  Survey methods were also used to obtain feedback on the Change Framework.  Members of the HSE National Staff Engagement Forum based on their own personal experiences of change contributed to the process through submissions and feedback and informed associated communication and implementation.  Engagement with service users informed the process – this was achieved through ongoing organisation development practice based sessions and other feedback methodologies conducted during 2016/2017. </a:t>
            </a:r>
          </a:p>
        </p:txBody>
      </p:sp>
      <p:sp>
        <p:nvSpPr>
          <p:cNvPr id="4" name="Slide Number Placeholder 3"/>
          <p:cNvSpPr>
            <a:spLocks noGrp="1"/>
          </p:cNvSpPr>
          <p:nvPr>
            <p:ph type="sldNum" sz="quarter" idx="10"/>
          </p:nvPr>
        </p:nvSpPr>
        <p:spPr/>
        <p:txBody>
          <a:bodyPr/>
          <a:lstStyle/>
          <a:p>
            <a:fld id="{64D28AF1-3968-4B8C-A6F7-F569261FEF17}" type="slidenum">
              <a:rPr lang="en-IE" smtClean="0"/>
              <a:t>25</a:t>
            </a:fld>
            <a:endParaRPr lang="en-IE"/>
          </a:p>
        </p:txBody>
      </p:sp>
    </p:spTree>
    <p:extLst>
      <p:ext uri="{BB962C8B-B14F-4D97-AF65-F5344CB8AC3E}">
        <p14:creationId xmlns:p14="http://schemas.microsoft.com/office/powerpoint/2010/main" val="349635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9339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Development Process Continued…</a:t>
            </a:r>
          </a:p>
          <a:p>
            <a:r>
              <a:rPr lang="en-IE" b="1" dirty="0">
                <a:latin typeface="Arial" panose="020B0604020202020204" pitchFamily="34" charset="0"/>
                <a:cs typeface="Arial" panose="020B0604020202020204" pitchFamily="34" charset="0"/>
              </a:rPr>
              <a:t>Research and Evidence </a:t>
            </a:r>
          </a:p>
          <a:p>
            <a:r>
              <a:rPr lang="en-IE" dirty="0">
                <a:latin typeface="Arial" pitchFamily="34" charset="0"/>
                <a:cs typeface="Arial" pitchFamily="34" charset="0"/>
              </a:rPr>
              <a:t>A formal literature review (see reference above) was commissioned from the Centre for Health Policy and Management, Trinity College Dublin and an extensive review of the grey literature was also carried out by the authors to inform the development.  This level of review has ensured the Change Framework is informed by best current thinking on change and up to date evidence.  Submissions were sought from a wide number of people and organisations throughout the system reflecting change leaders, practitioners, academic contributors across a range of behavioural and human science fields.  Submissions were also sought from all parts of the HSE – this included targeted consultation with teams across the system.  An organisation wide broadcast issued to all HSE staff was conducted in October 2016 yielding very insightful submissions from staff and teams at all levels. </a:t>
            </a:r>
          </a:p>
          <a:p>
            <a:r>
              <a:rPr lang="en-IE" dirty="0">
                <a:latin typeface="Arial" pitchFamily="34" charset="0"/>
                <a:cs typeface="Arial" pitchFamily="34" charset="0"/>
              </a:rPr>
              <a:t> </a:t>
            </a:r>
          </a:p>
          <a:p>
            <a:r>
              <a:rPr lang="en-IE" b="1" dirty="0">
                <a:latin typeface="Arial" pitchFamily="34" charset="0"/>
                <a:cs typeface="Arial" pitchFamily="34" charset="0"/>
              </a:rPr>
              <a:t>Testing, Refinement and Document Drafting </a:t>
            </a:r>
          </a:p>
          <a:p>
            <a:r>
              <a:rPr lang="en-IE" dirty="0">
                <a:latin typeface="Arial" pitchFamily="34" charset="0"/>
                <a:cs typeface="Arial" pitchFamily="34" charset="0"/>
              </a:rPr>
              <a:t>The development process prioritised testing the Change Framework in order to ensure the guidance and Templates were accessible, user friendly and could be applied within different local contexts.  This included data gathering, analysis and significant redrafting of documentation.  The Health Services Change Guide was shared at different stages in its development and based on extensive feedback was refined to support the final ‘sign off’.  Different methodologies have also been explored to ‘bring the change framework to life’ through visual representation. </a:t>
            </a: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26</a:t>
            </a:fld>
            <a:endParaRPr lang="en-IE"/>
          </a:p>
        </p:txBody>
      </p:sp>
    </p:spTree>
    <p:extLst>
      <p:ext uri="{BB962C8B-B14F-4D97-AF65-F5344CB8AC3E}">
        <p14:creationId xmlns:p14="http://schemas.microsoft.com/office/powerpoint/2010/main" val="1955757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a:p>
            <a:endParaRPr lang="en-IE" b="1" dirty="0">
              <a:latin typeface="Arial" panose="020B0604020202020204" pitchFamily="34" charset="0"/>
              <a:cs typeface="Arial" panose="020B0604020202020204" pitchFamily="34" charset="0"/>
            </a:endParaRPr>
          </a:p>
          <a:p>
            <a:r>
              <a:rPr lang="en-GB" b="1" dirty="0">
                <a:latin typeface="Arial" pitchFamily="34" charset="0"/>
                <a:cs typeface="Arial" pitchFamily="34" charset="0"/>
              </a:rPr>
              <a:t>Outcome from one of the co-development</a:t>
            </a:r>
            <a:r>
              <a:rPr lang="en-GB" b="1" baseline="0" dirty="0">
                <a:latin typeface="Arial" pitchFamily="34" charset="0"/>
                <a:cs typeface="Arial" pitchFamily="34" charset="0"/>
              </a:rPr>
              <a:t> sessions </a:t>
            </a:r>
            <a:r>
              <a:rPr lang="en-GB" baseline="0" dirty="0">
                <a:latin typeface="Arial" pitchFamily="34" charset="0"/>
                <a:cs typeface="Arial" pitchFamily="34" charset="0"/>
              </a:rPr>
              <a:t>– graphic highlights some of the key messages from staff who were involved in the development process. </a:t>
            </a:r>
          </a:p>
          <a:p>
            <a:endParaRPr lang="en-GB" baseline="0" dirty="0">
              <a:latin typeface="Arial" pitchFamily="34" charset="0"/>
              <a:cs typeface="Arial" pitchFamily="34" charset="0"/>
            </a:endParaRPr>
          </a:p>
          <a:p>
            <a:pPr marL="185738" indent="-185738">
              <a:buFont typeface="Arial" pitchFamily="34" charset="0"/>
              <a:buChar char="•"/>
            </a:pPr>
            <a:r>
              <a:rPr lang="en-GB" baseline="0" dirty="0">
                <a:latin typeface="Arial" pitchFamily="34" charset="0"/>
                <a:cs typeface="Arial" pitchFamily="34" charset="0"/>
              </a:rPr>
              <a:t>Title of the Change Guide emerged from this session: putting people’s needs at the centre of change, delivering person-centred care.</a:t>
            </a:r>
          </a:p>
          <a:p>
            <a:pPr marL="185738" indent="-185738">
              <a:buFont typeface="Arial" pitchFamily="34" charset="0"/>
              <a:buChar char="•"/>
            </a:pPr>
            <a:r>
              <a:rPr lang="en-GB" baseline="0" dirty="0">
                <a:latin typeface="Arial" pitchFamily="34" charset="0"/>
                <a:cs typeface="Arial" pitchFamily="34" charset="0"/>
              </a:rPr>
              <a:t>Recognising the importance of local context.</a:t>
            </a:r>
          </a:p>
          <a:p>
            <a:pPr marL="185738" indent="-185738">
              <a:buFont typeface="Arial" pitchFamily="34" charset="0"/>
              <a:buChar char="•"/>
            </a:pPr>
            <a:r>
              <a:rPr lang="en-GB" baseline="0" dirty="0">
                <a:latin typeface="Arial" pitchFamily="34" charset="0"/>
                <a:cs typeface="Arial" pitchFamily="34" charset="0"/>
              </a:rPr>
              <a:t>Tuning into people’s insights on change, listing to diverse voices.</a:t>
            </a:r>
          </a:p>
          <a:p>
            <a:pPr marL="185738" indent="-185738">
              <a:buFont typeface="Arial" pitchFamily="34" charset="0"/>
              <a:buChar char="•"/>
            </a:pPr>
            <a:r>
              <a:rPr lang="en-GB" baseline="0" dirty="0">
                <a:latin typeface="Arial" pitchFamily="34" charset="0"/>
                <a:cs typeface="Arial" pitchFamily="34" charset="0"/>
              </a:rPr>
              <a:t>Importance of dialogue to build trust.</a:t>
            </a:r>
          </a:p>
          <a:p>
            <a:pPr marL="185738" indent="-185738">
              <a:buFont typeface="Arial" pitchFamily="34" charset="0"/>
              <a:buChar char="•"/>
            </a:pPr>
            <a:r>
              <a:rPr lang="en-GB" baseline="0" dirty="0">
                <a:latin typeface="Arial" pitchFamily="34" charset="0"/>
                <a:cs typeface="Arial" pitchFamily="34" charset="0"/>
              </a:rPr>
              <a:t>Changing power relationships – value of networks and connections across the system.</a:t>
            </a:r>
          </a:p>
          <a:p>
            <a:pPr marL="185738" indent="-185738">
              <a:buFont typeface="Arial" pitchFamily="34" charset="0"/>
              <a:buChar char="•"/>
            </a:pPr>
            <a:r>
              <a:rPr lang="en-GB" baseline="0" dirty="0">
                <a:latin typeface="Arial" pitchFamily="34" charset="0"/>
                <a:cs typeface="Arial" pitchFamily="34" charset="0"/>
              </a:rPr>
              <a:t>Re-connecting with our core purpose and values – recognising our pubic service ethos.</a:t>
            </a:r>
          </a:p>
        </p:txBody>
      </p:sp>
      <p:sp>
        <p:nvSpPr>
          <p:cNvPr id="4" name="Slide Number Placeholder 3"/>
          <p:cNvSpPr>
            <a:spLocks noGrp="1"/>
          </p:cNvSpPr>
          <p:nvPr>
            <p:ph type="sldNum" sz="quarter" idx="10"/>
          </p:nvPr>
        </p:nvSpPr>
        <p:spPr/>
        <p:txBody>
          <a:bodyPr/>
          <a:lstStyle/>
          <a:p>
            <a:fld id="{64D28AF1-3968-4B8C-A6F7-F569261FEF17}" type="slidenum">
              <a:rPr lang="en-IE" smtClean="0"/>
              <a:t>27</a:t>
            </a:fld>
            <a:endParaRPr lang="en-IE"/>
          </a:p>
        </p:txBody>
      </p:sp>
    </p:spTree>
    <p:extLst>
      <p:ext uri="{BB962C8B-B14F-4D97-AF65-F5344CB8AC3E}">
        <p14:creationId xmlns:p14="http://schemas.microsoft.com/office/powerpoint/2010/main" val="376049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baseline="0" dirty="0">
              <a:latin typeface="Arial" charset="0"/>
              <a:cs typeface="Arial" charset="0"/>
            </a:endParaRP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3</a:t>
            </a:fld>
            <a:endParaRPr lang="en-IE"/>
          </a:p>
        </p:txBody>
      </p:sp>
    </p:spTree>
    <p:extLst>
      <p:ext uri="{BB962C8B-B14F-4D97-AF65-F5344CB8AC3E}">
        <p14:creationId xmlns:p14="http://schemas.microsoft.com/office/powerpoint/2010/main" val="335621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4</a:t>
            </a:fld>
            <a:endParaRPr lang="en-IE"/>
          </a:p>
        </p:txBody>
      </p:sp>
    </p:spTree>
    <p:extLst>
      <p:ext uri="{BB962C8B-B14F-4D97-AF65-F5344CB8AC3E}">
        <p14:creationId xmlns:p14="http://schemas.microsoft.com/office/powerpoint/2010/main" val="252658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r>
              <a:rPr lang="en-IE" sz="1200" b="1" kern="1200" dirty="0">
                <a:solidFill>
                  <a:schemeClr val="tx1"/>
                </a:solidFill>
                <a:latin typeface="Arial" panose="020B0604020202020204" pitchFamily="34" charset="0"/>
                <a:cs typeface="Arial" panose="020B0604020202020204" pitchFamily="34" charset="0"/>
              </a:rPr>
              <a:t>What is the Health Services Change Guide?</a:t>
            </a:r>
          </a:p>
          <a:p>
            <a:r>
              <a:rPr lang="en-IE" sz="1200" kern="1200" dirty="0">
                <a:solidFill>
                  <a:schemeClr val="tx1"/>
                </a:solidFill>
                <a:latin typeface="Arial" panose="020B0604020202020204" pitchFamily="34" charset="0"/>
                <a:cs typeface="Arial" panose="020B0604020202020204" pitchFamily="34" charset="0"/>
              </a:rPr>
              <a:t>The Change Guide is a </a:t>
            </a:r>
            <a:r>
              <a:rPr lang="en-IE" sz="1200" b="1" kern="1200" dirty="0">
                <a:solidFill>
                  <a:schemeClr val="tx1"/>
                </a:solidFill>
                <a:latin typeface="Arial" panose="020B0604020202020204" pitchFamily="34" charset="0"/>
                <a:cs typeface="Arial" panose="020B0604020202020204" pitchFamily="34" charset="0"/>
              </a:rPr>
              <a:t>helpful and practical resource </a:t>
            </a:r>
            <a:r>
              <a:rPr lang="en-IE" sz="1200" kern="1200" dirty="0">
                <a:solidFill>
                  <a:schemeClr val="tx1"/>
                </a:solidFill>
                <a:latin typeface="Arial" panose="020B0604020202020204" pitchFamily="34" charset="0"/>
                <a:cs typeface="Arial" panose="020B0604020202020204" pitchFamily="34" charset="0"/>
              </a:rPr>
              <a:t>to support managers and staff across the health and social care system to undertake change initiatives and consists of the following:</a:t>
            </a:r>
          </a:p>
          <a:p>
            <a:pPr marL="185738" lvl="0" indent="-185738">
              <a:buFont typeface="Arial" pitchFamily="34" charset="0"/>
              <a:buChar char="•"/>
            </a:pPr>
            <a:r>
              <a:rPr lang="en-IE" sz="1200" kern="1200" dirty="0">
                <a:solidFill>
                  <a:schemeClr val="tx1"/>
                </a:solidFill>
                <a:latin typeface="Arial" panose="020B0604020202020204" pitchFamily="34" charset="0"/>
                <a:cs typeface="Arial" panose="020B0604020202020204" pitchFamily="34" charset="0"/>
              </a:rPr>
              <a:t>Health Services Change Framework </a:t>
            </a:r>
          </a:p>
          <a:p>
            <a:pPr marL="185738" lvl="0" indent="-185738">
              <a:buFont typeface="Arial" pitchFamily="34" charset="0"/>
              <a:buChar char="•"/>
            </a:pPr>
            <a:r>
              <a:rPr lang="en-IE" sz="1200" kern="1200" dirty="0">
                <a:solidFill>
                  <a:schemeClr val="tx1"/>
                </a:solidFill>
                <a:latin typeface="Arial" panose="020B0604020202020204" pitchFamily="34" charset="0"/>
                <a:cs typeface="Arial" panose="020B0604020202020204" pitchFamily="34" charset="0"/>
              </a:rPr>
              <a:t>Step-by-step guidance and templates to implement the Change Framework that can be adapted and used by local teams and services </a:t>
            </a:r>
          </a:p>
          <a:p>
            <a:pPr marL="185738" lvl="0" indent="-185738">
              <a:buFont typeface="Arial" pitchFamily="34" charset="0"/>
              <a:buChar char="•"/>
            </a:pPr>
            <a:r>
              <a:rPr lang="en-IE" sz="1200" kern="1200" dirty="0">
                <a:solidFill>
                  <a:schemeClr val="tx1"/>
                </a:solidFill>
                <a:latin typeface="Arial" panose="020B0604020202020204" pitchFamily="34" charset="0"/>
                <a:cs typeface="Arial" panose="020B0604020202020204" pitchFamily="34" charset="0"/>
              </a:rPr>
              <a:t>Additional Resources – signposting you to where you can get additional help (repository of resources)</a:t>
            </a:r>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5</a:t>
            </a:fld>
            <a:endParaRPr lang="en-IE"/>
          </a:p>
        </p:txBody>
      </p:sp>
    </p:spTree>
    <p:extLst>
      <p:ext uri="{BB962C8B-B14F-4D97-AF65-F5344CB8AC3E}">
        <p14:creationId xmlns:p14="http://schemas.microsoft.com/office/powerpoint/2010/main" val="195942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endParaRPr lang="en-IE" sz="1200" kern="1200" dirty="0">
              <a:solidFill>
                <a:schemeClr val="tx1"/>
              </a:solidFill>
              <a:latin typeface="Arial" pitchFamily="34" charset="0"/>
              <a:cs typeface="Arial" pitchFamily="34" charset="0"/>
            </a:endParaRPr>
          </a:p>
          <a:p>
            <a:r>
              <a:rPr lang="en-GB" sz="1200" kern="1200" dirty="0">
                <a:solidFill>
                  <a:schemeClr val="tx1"/>
                </a:solidFill>
                <a:latin typeface="Arial" pitchFamily="34" charset="0"/>
                <a:cs typeface="Arial" pitchFamily="34" charset="0"/>
              </a:rPr>
              <a:t> </a:t>
            </a:r>
            <a:endParaRPr lang="en-IE" sz="1200" kern="12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972BB22-225D-4E73-9164-45539E92A717}" type="slidenum">
              <a:rPr lang="en-IE" smtClean="0"/>
              <a:t>6</a:t>
            </a:fld>
            <a:endParaRPr lang="en-IE"/>
          </a:p>
        </p:txBody>
      </p:sp>
    </p:spTree>
    <p:extLst>
      <p:ext uri="{BB962C8B-B14F-4D97-AF65-F5344CB8AC3E}">
        <p14:creationId xmlns:p14="http://schemas.microsoft.com/office/powerpoint/2010/main" val="187759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972BB22-225D-4E73-9164-45539E92A717}" type="slidenum">
              <a:rPr lang="en-IE" smtClean="0"/>
              <a:t>7</a:t>
            </a:fld>
            <a:endParaRPr lang="en-IE"/>
          </a:p>
        </p:txBody>
      </p:sp>
    </p:spTree>
    <p:extLst>
      <p:ext uri="{BB962C8B-B14F-4D97-AF65-F5344CB8AC3E}">
        <p14:creationId xmlns:p14="http://schemas.microsoft.com/office/powerpoint/2010/main" val="334824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8</a:t>
            </a:fld>
            <a:endParaRPr lang="en-IE"/>
          </a:p>
        </p:txBody>
      </p:sp>
    </p:spTree>
    <p:extLst>
      <p:ext uri="{BB962C8B-B14F-4D97-AF65-F5344CB8AC3E}">
        <p14:creationId xmlns:p14="http://schemas.microsoft.com/office/powerpoint/2010/main" val="365049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8670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r>
              <a:rPr lang="en-IE" b="1" kern="1200" dirty="0">
                <a:solidFill>
                  <a:schemeClr val="tx1"/>
                </a:solidFill>
                <a:latin typeface="Arial" pitchFamily="34" charset="0"/>
                <a:cs typeface="Arial" pitchFamily="34" charset="0"/>
              </a:rPr>
              <a:t>Why is a Health Services Change Framework Needed?</a:t>
            </a:r>
          </a:p>
          <a:p>
            <a:r>
              <a:rPr lang="en-IE" i="1" kern="1200" dirty="0">
                <a:solidFill>
                  <a:schemeClr val="tx1"/>
                </a:solidFill>
                <a:latin typeface="Arial" pitchFamily="34" charset="0"/>
                <a:cs typeface="Arial" pitchFamily="34" charset="0"/>
              </a:rPr>
              <a:t>People’s Needs Defining Change – Health Services Change Guide </a:t>
            </a:r>
            <a:r>
              <a:rPr lang="en-IE" kern="1200" dirty="0">
                <a:solidFill>
                  <a:schemeClr val="tx1"/>
                </a:solidFill>
                <a:latin typeface="Arial" pitchFamily="34" charset="0"/>
                <a:cs typeface="Arial" pitchFamily="34" charset="0"/>
              </a:rPr>
              <a:t>presents the overarching </a:t>
            </a:r>
            <a:r>
              <a:rPr lang="en-IE" b="1" kern="1200" dirty="0">
                <a:solidFill>
                  <a:schemeClr val="tx1"/>
                </a:solidFill>
                <a:latin typeface="Arial" pitchFamily="34" charset="0"/>
                <a:cs typeface="Arial" pitchFamily="34" charset="0"/>
              </a:rPr>
              <a:t>Change Framework</a:t>
            </a:r>
            <a:r>
              <a:rPr lang="en-IE" kern="1200" dirty="0">
                <a:solidFill>
                  <a:schemeClr val="tx1"/>
                </a:solidFill>
                <a:latin typeface="Arial" pitchFamily="34" charset="0"/>
                <a:cs typeface="Arial" pitchFamily="34" charset="0"/>
              </a:rPr>
              <a:t> that connects and enables a whole system approach to delivering change across the system.  The  Change Framework is a </a:t>
            </a:r>
            <a:r>
              <a:rPr lang="en-IE" b="1" kern="1200" dirty="0">
                <a:solidFill>
                  <a:schemeClr val="tx1"/>
                </a:solidFill>
                <a:latin typeface="Arial" pitchFamily="34" charset="0"/>
                <a:cs typeface="Arial" pitchFamily="34" charset="0"/>
              </a:rPr>
              <a:t>tailored organisational offering</a:t>
            </a:r>
            <a:r>
              <a:rPr lang="en-IE" kern="1200" dirty="0">
                <a:solidFill>
                  <a:schemeClr val="tx1"/>
                </a:solidFill>
                <a:latin typeface="Arial" pitchFamily="34" charset="0"/>
                <a:cs typeface="Arial" pitchFamily="34" charset="0"/>
              </a:rPr>
              <a:t> that has adapted lessons from research and experience on change to an </a:t>
            </a:r>
            <a:r>
              <a:rPr lang="en-IE" b="1" kern="1200" dirty="0">
                <a:solidFill>
                  <a:schemeClr val="tx1"/>
                </a:solidFill>
                <a:latin typeface="Arial" pitchFamily="34" charset="0"/>
                <a:cs typeface="Arial" pitchFamily="34" charset="0"/>
              </a:rPr>
              <a:t>Irish health and social care context</a:t>
            </a:r>
            <a:r>
              <a:rPr lang="en-IE" kern="1200" dirty="0">
                <a:solidFill>
                  <a:schemeClr val="tx1"/>
                </a:solidFill>
                <a:latin typeface="Arial" pitchFamily="34" charset="0"/>
                <a:cs typeface="Arial" pitchFamily="34" charset="0"/>
              </a:rPr>
              <a:t> – in this way it offers the best chance of success, is </a:t>
            </a:r>
            <a:r>
              <a:rPr lang="en-IE" b="1" kern="1200" dirty="0">
                <a:solidFill>
                  <a:schemeClr val="tx1"/>
                </a:solidFill>
                <a:latin typeface="Arial" pitchFamily="34" charset="0"/>
                <a:cs typeface="Arial" pitchFamily="34" charset="0"/>
              </a:rPr>
              <a:t>evidence informed, practice based and context specific. </a:t>
            </a:r>
          </a:p>
          <a:p>
            <a:r>
              <a:rPr lang="en-IE" kern="1200" dirty="0">
                <a:solidFill>
                  <a:schemeClr val="tx1"/>
                </a:solidFill>
                <a:latin typeface="Arial" pitchFamily="34" charset="0"/>
                <a:cs typeface="Arial" pitchFamily="34" charset="0"/>
              </a:rPr>
              <a:t> </a:t>
            </a:r>
            <a:endParaRPr lang="en-IE" dirty="0">
              <a:latin typeface="Arial" pitchFamily="34" charset="0"/>
              <a:cs typeface="Arial" pitchFamily="34" charset="0"/>
            </a:endParaRPr>
          </a:p>
          <a:p>
            <a:r>
              <a:rPr lang="en-IE" kern="1200" dirty="0">
                <a:solidFill>
                  <a:schemeClr val="tx1"/>
                </a:solidFill>
                <a:latin typeface="Arial" pitchFamily="34" charset="0"/>
                <a:cs typeface="Arial" pitchFamily="34" charset="0"/>
              </a:rPr>
              <a:t>The Change Framework provides a coherent conceptual foundation and support for the major change programmes which the health services are already undertaking or are about to embark upon.  The approaches to managing change which have informed the Change Framework</a:t>
            </a:r>
            <a:r>
              <a:rPr lang="en-IE" i="1" kern="1200" dirty="0">
                <a:solidFill>
                  <a:schemeClr val="tx1"/>
                </a:solidFill>
                <a:latin typeface="Arial" pitchFamily="34" charset="0"/>
                <a:cs typeface="Arial" pitchFamily="34" charset="0"/>
              </a:rPr>
              <a:t> </a:t>
            </a:r>
            <a:r>
              <a:rPr lang="en-IE" kern="1200" dirty="0">
                <a:solidFill>
                  <a:schemeClr val="tx1"/>
                </a:solidFill>
                <a:latin typeface="Arial" pitchFamily="34" charset="0"/>
                <a:cs typeface="Arial" pitchFamily="34" charset="0"/>
              </a:rPr>
              <a:t>include:</a:t>
            </a:r>
            <a:endParaRPr lang="en-IE" dirty="0">
              <a:latin typeface="Arial" pitchFamily="34" charset="0"/>
              <a:cs typeface="Arial" pitchFamily="34" charset="0"/>
            </a:endParaRPr>
          </a:p>
          <a:p>
            <a:pPr lvl="0">
              <a:buFont typeface="Arial" pitchFamily="34" charset="0"/>
              <a:buChar char="•"/>
            </a:pPr>
            <a:r>
              <a:rPr lang="en-IE" kern="1200" dirty="0">
                <a:solidFill>
                  <a:schemeClr val="tx1"/>
                </a:solidFill>
                <a:latin typeface="Arial" pitchFamily="34" charset="0"/>
                <a:cs typeface="Arial" pitchFamily="34" charset="0"/>
              </a:rPr>
              <a:t> the changing nature of change itself </a:t>
            </a:r>
            <a:endParaRPr lang="en-IE" dirty="0">
              <a:latin typeface="Arial" pitchFamily="34" charset="0"/>
              <a:cs typeface="Arial" pitchFamily="34" charset="0"/>
            </a:endParaRPr>
          </a:p>
          <a:p>
            <a:pPr marL="87313" lvl="0" indent="-87313">
              <a:buFont typeface="Arial" pitchFamily="34" charset="0"/>
              <a:buChar char="•"/>
            </a:pPr>
            <a:r>
              <a:rPr lang="en-IE" kern="1200" dirty="0">
                <a:solidFill>
                  <a:schemeClr val="tx1"/>
                </a:solidFill>
                <a:latin typeface="Arial" pitchFamily="34" charset="0"/>
                <a:cs typeface="Arial" pitchFamily="34" charset="0"/>
              </a:rPr>
              <a:t> new models of power relationships that prioritise engagement and empowerment</a:t>
            </a:r>
            <a:endParaRPr lang="en-IE" dirty="0">
              <a:latin typeface="Arial" pitchFamily="34" charset="0"/>
              <a:cs typeface="Arial" pitchFamily="34" charset="0"/>
            </a:endParaRPr>
          </a:p>
          <a:p>
            <a:pPr marL="87313" lvl="0" indent="-87313">
              <a:buFont typeface="Arial" pitchFamily="34" charset="0"/>
              <a:buChar char="•"/>
            </a:pPr>
            <a:r>
              <a:rPr lang="en-IE" kern="1200" dirty="0">
                <a:solidFill>
                  <a:schemeClr val="tx1"/>
                </a:solidFill>
                <a:latin typeface="Arial" pitchFamily="34" charset="0"/>
                <a:cs typeface="Arial" pitchFamily="34" charset="0"/>
              </a:rPr>
              <a:t>the need to create a receptive environment for change that understands local needs and context</a:t>
            </a:r>
            <a:endParaRPr lang="en-IE" dirty="0">
              <a:latin typeface="Arial" pitchFamily="34" charset="0"/>
              <a:cs typeface="Arial" pitchFamily="34" charset="0"/>
            </a:endParaRPr>
          </a:p>
          <a:p>
            <a:pPr lvl="0">
              <a:buFont typeface="Arial" pitchFamily="34" charset="0"/>
              <a:buChar char="•"/>
            </a:pPr>
            <a:r>
              <a:rPr lang="en-IE" kern="1200" dirty="0">
                <a:solidFill>
                  <a:schemeClr val="tx1"/>
                </a:solidFill>
                <a:latin typeface="Arial" pitchFamily="34" charset="0"/>
                <a:cs typeface="Arial" pitchFamily="34" charset="0"/>
              </a:rPr>
              <a:t> new understandings of complexity in health and social care systems </a:t>
            </a:r>
          </a:p>
          <a:p>
            <a:endParaRPr lang="en-IE" b="1" kern="1200" dirty="0">
              <a:solidFill>
                <a:schemeClr val="tx1"/>
              </a:solidFill>
              <a:latin typeface="Arial" pitchFamily="34" charset="0"/>
              <a:cs typeface="Arial" pitchFamily="34" charset="0"/>
            </a:endParaRPr>
          </a:p>
          <a:p>
            <a:r>
              <a:rPr lang="en-IE" b="1" kern="1200" dirty="0">
                <a:solidFill>
                  <a:schemeClr val="tx1"/>
                </a:solidFill>
                <a:latin typeface="Arial" pitchFamily="34" charset="0"/>
                <a:cs typeface="Arial" pitchFamily="34" charset="0"/>
              </a:rPr>
              <a:t>Agreed approach to change </a:t>
            </a:r>
            <a:endParaRPr lang="en-IE" kern="1200" dirty="0">
              <a:solidFill>
                <a:schemeClr val="tx1"/>
              </a:solidFill>
              <a:latin typeface="Arial" pitchFamily="34" charset="0"/>
              <a:cs typeface="Arial" pitchFamily="34" charset="0"/>
            </a:endParaRPr>
          </a:p>
          <a:p>
            <a:pPr lvl="0"/>
            <a:r>
              <a:rPr lang="en-IE" kern="1200" dirty="0">
                <a:solidFill>
                  <a:schemeClr val="tx1"/>
                </a:solidFill>
                <a:latin typeface="Arial" pitchFamily="34" charset="0"/>
                <a:cs typeface="Arial" pitchFamily="34" charset="0"/>
              </a:rPr>
              <a:t>It is the agreed approach to change which is signed off by HSE Leadership and the Joint Information and Consultation Forum representing the Trade Unions. </a:t>
            </a:r>
            <a:endParaRPr lang="en-IE" b="1" dirty="0">
              <a:latin typeface="Arial" panose="020B0604020202020204" pitchFamily="34" charset="0"/>
              <a:cs typeface="Arial" panose="020B0604020202020204" pitchFamily="34" charset="0"/>
            </a:endParaRPr>
          </a:p>
          <a:p>
            <a:endParaRPr lang="en-IE" sz="1000" dirty="0"/>
          </a:p>
        </p:txBody>
      </p:sp>
      <p:sp>
        <p:nvSpPr>
          <p:cNvPr id="4" name="Slide Number Placeholder 3"/>
          <p:cNvSpPr>
            <a:spLocks noGrp="1"/>
          </p:cNvSpPr>
          <p:nvPr>
            <p:ph type="sldNum" sz="quarter" idx="10"/>
          </p:nvPr>
        </p:nvSpPr>
        <p:spPr/>
        <p:txBody>
          <a:bodyPr/>
          <a:lstStyle/>
          <a:p>
            <a:fld id="{5972BB22-225D-4E73-9164-45539E92A717}" type="slidenum">
              <a:rPr lang="en-IE" smtClean="0"/>
              <a:t>9</a:t>
            </a:fld>
            <a:endParaRPr lang="en-IE"/>
          </a:p>
        </p:txBody>
      </p:sp>
    </p:spTree>
    <p:extLst>
      <p:ext uri="{BB962C8B-B14F-4D97-AF65-F5344CB8AC3E}">
        <p14:creationId xmlns:p14="http://schemas.microsoft.com/office/powerpoint/2010/main" val="570433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313992" y="1440002"/>
            <a:ext cx="4320000" cy="10847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313992"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7" name="Rectangle 6"/>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ooter Placeholder 3"/>
          <p:cNvSpPr txBox="1">
            <a:spLocks/>
          </p:cNvSpPr>
          <p:nvPr userDrawn="1"/>
        </p:nvSpPr>
        <p:spPr>
          <a:xfrm>
            <a:off x="442180" y="6492875"/>
            <a:ext cx="103836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200" dirty="0">
                <a:solidFill>
                  <a:schemeClr val="bg1"/>
                </a:solidFill>
                <a:latin typeface="Arial" panose="020B0604020202020204" pitchFamily="34" charset="0"/>
                <a:cs typeface="Arial" panose="020B0604020202020204" pitchFamily="34" charset="0"/>
              </a:rPr>
              <a:t>    @HSEchange_guide    </a:t>
            </a:r>
            <a:r>
              <a:rPr lang="en-IE" altLang="en-US" sz="1200" b="1" dirty="0">
                <a:solidFill>
                  <a:schemeClr val="bg1"/>
                </a:solidFill>
                <a:latin typeface="Arial" panose="020B0604020202020204" pitchFamily="34" charset="0"/>
                <a:cs typeface="Arial" panose="020B0604020202020204" pitchFamily="34" charset="0"/>
              </a:rPr>
              <a:t>          </a:t>
            </a:r>
            <a:r>
              <a:rPr lang="en-IE" altLang="en-US" sz="1200" dirty="0">
                <a:solidFill>
                  <a:schemeClr val="bg1"/>
                </a:solidFill>
                <a:latin typeface="Arial" panose="020B0604020202020204" pitchFamily="34" charset="0"/>
                <a:cs typeface="Arial" panose="020B0604020202020204" pitchFamily="34" charset="0"/>
              </a:rPr>
              <a:t>Health Services Change Matters      </a:t>
            </a:r>
            <a:r>
              <a:rPr lang="en-IE" altLang="en-US" sz="1200" b="1" dirty="0">
                <a:solidFill>
                  <a:schemeClr val="bg1"/>
                </a:solidFill>
                <a:latin typeface="Arial" panose="020B0604020202020204" pitchFamily="34" charset="0"/>
                <a:cs typeface="Arial" panose="020B0604020202020204" pitchFamily="34" charset="0"/>
              </a:rPr>
              <a:t>Email: </a:t>
            </a:r>
            <a:r>
              <a:rPr lang="en-IE" altLang="en-US" sz="1200" dirty="0">
                <a:solidFill>
                  <a:schemeClr val="bg1"/>
                </a:solidFill>
                <a:latin typeface="Arial" panose="020B0604020202020204" pitchFamily="34" charset="0"/>
                <a:cs typeface="Arial" panose="020B0604020202020204" pitchFamily="34" charset="0"/>
              </a:rPr>
              <a:t>changeguide@hse.ie       www.hse.ie/changeguide                 </a:t>
            </a:r>
          </a:p>
          <a:p>
            <a:endParaRPr lang="en-IE" dirty="0"/>
          </a:p>
        </p:txBody>
      </p:sp>
      <p:sp>
        <p:nvSpPr>
          <p:cNvPr id="3" name="Rectangle 2"/>
          <p:cNvSpPr/>
          <p:nvPr userDrawn="1"/>
        </p:nvSpPr>
        <p:spPr>
          <a:xfrm>
            <a:off x="0" y="4940300"/>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pic>
        <p:nvPicPr>
          <p:cNvPr id="6" name="Picture 5">
            <a:extLst>
              <a:ext uri="{FF2B5EF4-FFF2-40B4-BE49-F238E27FC236}">
                <a16:creationId xmlns:a16="http://schemas.microsoft.com/office/drawing/2014/main" id="{ED34B536-BE19-08D2-C9CD-DDAF6E24102B}"/>
              </a:ext>
            </a:extLst>
          </p:cNvPr>
          <p:cNvPicPr>
            <a:picLocks noChangeAspect="1"/>
          </p:cNvPicPr>
          <p:nvPr userDrawn="1"/>
        </p:nvPicPr>
        <p:blipFill>
          <a:blip r:embed="rId5"/>
          <a:stretch>
            <a:fillRect/>
          </a:stretch>
        </p:blipFill>
        <p:spPr>
          <a:xfrm>
            <a:off x="416485" y="6421480"/>
            <a:ext cx="288256" cy="365125"/>
          </a:xfrm>
          <a:prstGeom prst="rect">
            <a:avLst/>
          </a:prstGeom>
        </p:spPr>
      </p:pic>
      <p:pic>
        <p:nvPicPr>
          <p:cNvPr id="11" name="Picture 10">
            <a:extLst>
              <a:ext uri="{FF2B5EF4-FFF2-40B4-BE49-F238E27FC236}">
                <a16:creationId xmlns:a16="http://schemas.microsoft.com/office/drawing/2014/main" id="{CC3BD027-CD97-02D4-297E-44412E4FCE38}"/>
              </a:ext>
            </a:extLst>
          </p:cNvPr>
          <p:cNvPicPr>
            <a:picLocks noChangeAspect="1"/>
          </p:cNvPicPr>
          <p:nvPr userDrawn="1"/>
        </p:nvPicPr>
        <p:blipFill>
          <a:blip r:embed="rId6"/>
          <a:stretch>
            <a:fillRect/>
          </a:stretch>
        </p:blipFill>
        <p:spPr>
          <a:xfrm>
            <a:off x="2359754" y="6421480"/>
            <a:ext cx="295316" cy="304843"/>
          </a:xfrm>
          <a:prstGeom prst="rect">
            <a:avLst/>
          </a:prstGeom>
        </p:spPr>
      </p:pic>
    </p:spTree>
    <p:extLst>
      <p:ext uri="{BB962C8B-B14F-4D97-AF65-F5344CB8AC3E}">
        <p14:creationId xmlns:p14="http://schemas.microsoft.com/office/powerpoint/2010/main" val="2728276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F1331-D97B-4AC2-A331-90BEA6902D6A}" type="datetimeFigureOut">
              <a:rPr lang="en-IE" smtClean="0"/>
              <a:t>17/12/2024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F6F3F63-5E73-427A-9093-98C889D9B015}" type="slidenum">
              <a:rPr lang="en-IE" smtClean="0"/>
              <a:t>‹#›</a:t>
            </a:fld>
            <a:endParaRPr lang="en-IE"/>
          </a:p>
        </p:txBody>
      </p:sp>
    </p:spTree>
    <p:extLst>
      <p:ext uri="{BB962C8B-B14F-4D97-AF65-F5344CB8AC3E}">
        <p14:creationId xmlns:p14="http://schemas.microsoft.com/office/powerpoint/2010/main" val="2367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112668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5790A114-7202-C04D-B2ED-13180DF9F6CB}"/>
              </a:ext>
            </a:extLst>
          </p:cNvPr>
          <p:cNvSpPr txBox="1">
            <a:spLocks/>
          </p:cNvSpPr>
          <p:nvPr userDrawn="1"/>
        </p:nvSpPr>
        <p:spPr>
          <a:xfrm>
            <a:off x="1631950" y="431800"/>
            <a:ext cx="10515600" cy="750888"/>
          </a:xfrm>
          <a:prstGeom prst="rect">
            <a:avLst/>
          </a:prstGeom>
        </p:spPr>
        <p:txBody>
          <a:bodyPr lIns="0" tIns="0" rIns="0" bIns="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632000" y="2063999"/>
            <a:ext cx="8158547" cy="3921164"/>
          </a:xfrm>
        </p:spPr>
        <p:txBody>
          <a:bodyPr lIns="0" tIns="0" rIns="0" bIns="0">
            <a:normAutofit/>
          </a:bodyPr>
          <a:lstStyle>
            <a:lvl1pPr>
              <a:lnSpc>
                <a:spcPct val="120000"/>
              </a:lnSpc>
              <a:defRPr sz="1600">
                <a:latin typeface="Arial" panose="020B0604020202020204" pitchFamily="34" charset="0"/>
                <a:cs typeface="Arial" panose="020B0604020202020204" pitchFamily="34" charset="0"/>
              </a:defRPr>
            </a:lvl1pPr>
            <a:lvl2pPr>
              <a:lnSpc>
                <a:spcPct val="120000"/>
              </a:lnSpc>
              <a:defRPr sz="1600">
                <a:latin typeface="Arial" panose="020B0604020202020204" pitchFamily="34" charset="0"/>
                <a:cs typeface="Arial" panose="020B0604020202020204" pitchFamily="34" charset="0"/>
              </a:defRPr>
            </a:lvl2pPr>
            <a:lvl3pPr>
              <a:lnSpc>
                <a:spcPct val="120000"/>
              </a:lnSpc>
              <a:defRPr sz="1600">
                <a:latin typeface="Arial" panose="020B0604020202020204" pitchFamily="34" charset="0"/>
                <a:cs typeface="Arial" panose="020B0604020202020204" pitchFamily="34" charset="0"/>
              </a:defRPr>
            </a:lvl3pPr>
            <a:lvl4pPr>
              <a:lnSpc>
                <a:spcPct val="120000"/>
              </a:lnSpc>
              <a:defRPr sz="1600">
                <a:latin typeface="Arial" panose="020B0604020202020204" pitchFamily="34" charset="0"/>
                <a:cs typeface="Arial" panose="020B0604020202020204" pitchFamily="34" charset="0"/>
              </a:defRPr>
            </a:lvl4pPr>
            <a:lvl5pPr>
              <a:lnSpc>
                <a:spcPct val="120000"/>
              </a:lnSpc>
              <a:defRPr sz="16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423644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reserve="1">
  <p:cSld name="4_Title and Content">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1"/>
          <p:cNvSpPr txBox="1"/>
          <p:nvPr/>
        </p:nvSpPr>
        <p:spPr>
          <a:xfrm>
            <a:off x="1632000" y="432000"/>
            <a:ext cx="10515600" cy="75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3200" b="1" i="0" u="none" strike="noStrike" cap="none">
              <a:solidFill>
                <a:schemeClr val="lt1"/>
              </a:solidFill>
              <a:latin typeface="Arial"/>
              <a:ea typeface="Arial"/>
              <a:cs typeface="Arial"/>
              <a:sym typeface="Arial"/>
            </a:endParaRPr>
          </a:p>
        </p:txBody>
      </p:sp>
      <p:sp>
        <p:nvSpPr>
          <p:cNvPr id="100" name="Google Shape;100;p21"/>
          <p:cNvSpPr txBox="1">
            <a:spLocks noGrp="1"/>
          </p:cNvSpPr>
          <p:nvPr>
            <p:ph type="body" idx="1"/>
          </p:nvPr>
        </p:nvSpPr>
        <p:spPr>
          <a:xfrm>
            <a:off x="1440000" y="358848"/>
            <a:ext cx="4320000" cy="1084800"/>
          </a:xfrm>
          <a:prstGeom prst="rect">
            <a:avLst/>
          </a:prstGeom>
          <a:noFill/>
          <a:ln>
            <a:noFill/>
          </a:ln>
        </p:spPr>
        <p:txBody>
          <a:bodyPr spcFirstLastPara="1" wrap="square" lIns="0" tIns="0" rIns="0" bIns="0" anchor="t" anchorCtr="0">
            <a:noAutofit/>
          </a:bodyPr>
          <a:lstStyle>
            <a:lvl1pPr marL="304815" lvl="0" indent="-152408" algn="l">
              <a:lnSpc>
                <a:spcPct val="90000"/>
              </a:lnSpc>
              <a:spcBef>
                <a:spcPts val="1000"/>
              </a:spcBef>
              <a:spcAft>
                <a:spcPts val="0"/>
              </a:spcAft>
              <a:buClr>
                <a:srgbClr val="75B5B8"/>
              </a:buClr>
              <a:buSzPts val="4800"/>
              <a:buNone/>
              <a:defRPr sz="3200" b="1">
                <a:solidFill>
                  <a:srgbClr val="75B5B8"/>
                </a:solidFill>
                <a:latin typeface="Arial"/>
                <a:ea typeface="Arial"/>
                <a:cs typeface="Arial"/>
                <a:sym typeface="Arial"/>
              </a:defRPr>
            </a:lvl1pPr>
            <a:lvl2pPr marL="609630" lvl="1"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2pPr>
            <a:lvl3pPr marL="914446" lvl="2"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3pPr>
            <a:lvl4pPr marL="1219261" lvl="3"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4pPr>
            <a:lvl5pPr marL="1524076" lvl="4"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5pPr>
            <a:lvl6pPr marL="1828891" lvl="5" indent="-304815" algn="l">
              <a:lnSpc>
                <a:spcPct val="90000"/>
              </a:lnSpc>
              <a:spcBef>
                <a:spcPts val="533"/>
              </a:spcBef>
              <a:spcAft>
                <a:spcPts val="0"/>
              </a:spcAft>
              <a:buClr>
                <a:schemeClr val="dk1"/>
              </a:buClr>
              <a:buSzPts val="3600"/>
              <a:buChar char="•"/>
              <a:defRPr/>
            </a:lvl6pPr>
            <a:lvl7pPr marL="2133707" lvl="6" indent="-304815" algn="l">
              <a:lnSpc>
                <a:spcPct val="90000"/>
              </a:lnSpc>
              <a:spcBef>
                <a:spcPts val="533"/>
              </a:spcBef>
              <a:spcAft>
                <a:spcPts val="0"/>
              </a:spcAft>
              <a:buClr>
                <a:schemeClr val="dk1"/>
              </a:buClr>
              <a:buSzPts val="3600"/>
              <a:buChar char="•"/>
              <a:defRPr/>
            </a:lvl7pPr>
            <a:lvl8pPr marL="2438522" lvl="7" indent="-304815" algn="l">
              <a:lnSpc>
                <a:spcPct val="90000"/>
              </a:lnSpc>
              <a:spcBef>
                <a:spcPts val="533"/>
              </a:spcBef>
              <a:spcAft>
                <a:spcPts val="0"/>
              </a:spcAft>
              <a:buClr>
                <a:schemeClr val="dk1"/>
              </a:buClr>
              <a:buSzPts val="3600"/>
              <a:buChar char="•"/>
              <a:defRPr/>
            </a:lvl8pPr>
            <a:lvl9pPr marL="2743337" lvl="8" indent="-304815" algn="l">
              <a:lnSpc>
                <a:spcPct val="90000"/>
              </a:lnSpc>
              <a:spcBef>
                <a:spcPts val="533"/>
              </a:spcBef>
              <a:spcAft>
                <a:spcPts val="0"/>
              </a:spcAft>
              <a:buClr>
                <a:schemeClr val="dk1"/>
              </a:buClr>
              <a:buSzPts val="3600"/>
              <a:buChar char="•"/>
              <a:defRPr/>
            </a:lvl9pPr>
          </a:lstStyle>
          <a:p>
            <a:endParaRPr/>
          </a:p>
        </p:txBody>
      </p:sp>
      <p:sp>
        <p:nvSpPr>
          <p:cNvPr id="101" name="Google Shape;101;p21"/>
          <p:cNvSpPr txBox="1">
            <a:spLocks noGrp="1"/>
          </p:cNvSpPr>
          <p:nvPr>
            <p:ph type="body" idx="2"/>
          </p:nvPr>
        </p:nvSpPr>
        <p:spPr>
          <a:xfrm>
            <a:off x="1440000" y="1632000"/>
            <a:ext cx="4320000" cy="2730000"/>
          </a:xfrm>
          <a:prstGeom prst="rect">
            <a:avLst/>
          </a:prstGeom>
          <a:noFill/>
          <a:ln>
            <a:noFill/>
          </a:ln>
        </p:spPr>
        <p:txBody>
          <a:bodyPr spcFirstLastPara="1" wrap="square" lIns="0" tIns="0" rIns="0" bIns="0" anchor="t" anchorCtr="0">
            <a:noAutofit/>
          </a:bodyPr>
          <a:lstStyle>
            <a:lvl1pPr marL="304815" lvl="0" indent="-152408" algn="l">
              <a:lnSpc>
                <a:spcPct val="120000"/>
              </a:lnSpc>
              <a:spcBef>
                <a:spcPts val="1000"/>
              </a:spcBef>
              <a:spcAft>
                <a:spcPts val="0"/>
              </a:spcAft>
              <a:buClr>
                <a:schemeClr val="dk1"/>
              </a:buClr>
              <a:buSzPts val="2400"/>
              <a:buNone/>
              <a:defRPr sz="1600" b="0">
                <a:solidFill>
                  <a:schemeClr val="dk1"/>
                </a:solidFill>
                <a:latin typeface="Arial"/>
                <a:ea typeface="Arial"/>
                <a:cs typeface="Arial"/>
                <a:sym typeface="Arial"/>
              </a:defRPr>
            </a:lvl1pPr>
            <a:lvl2pPr marL="609630" lvl="1"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2pPr>
            <a:lvl3pPr marL="914446" lvl="2"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3pPr>
            <a:lvl4pPr marL="1219261" lvl="3"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4pPr>
            <a:lvl5pPr marL="1524076" lvl="4"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5pPr>
            <a:lvl6pPr marL="1828891" lvl="5" indent="-304815" algn="l">
              <a:lnSpc>
                <a:spcPct val="90000"/>
              </a:lnSpc>
              <a:spcBef>
                <a:spcPts val="533"/>
              </a:spcBef>
              <a:spcAft>
                <a:spcPts val="0"/>
              </a:spcAft>
              <a:buClr>
                <a:schemeClr val="dk1"/>
              </a:buClr>
              <a:buSzPts val="3600"/>
              <a:buChar char="•"/>
              <a:defRPr/>
            </a:lvl6pPr>
            <a:lvl7pPr marL="2133707" lvl="6" indent="-304815" algn="l">
              <a:lnSpc>
                <a:spcPct val="90000"/>
              </a:lnSpc>
              <a:spcBef>
                <a:spcPts val="533"/>
              </a:spcBef>
              <a:spcAft>
                <a:spcPts val="0"/>
              </a:spcAft>
              <a:buClr>
                <a:schemeClr val="dk1"/>
              </a:buClr>
              <a:buSzPts val="3600"/>
              <a:buChar char="•"/>
              <a:defRPr/>
            </a:lvl7pPr>
            <a:lvl8pPr marL="2438522" lvl="7" indent="-304815" algn="l">
              <a:lnSpc>
                <a:spcPct val="90000"/>
              </a:lnSpc>
              <a:spcBef>
                <a:spcPts val="533"/>
              </a:spcBef>
              <a:spcAft>
                <a:spcPts val="0"/>
              </a:spcAft>
              <a:buClr>
                <a:schemeClr val="dk1"/>
              </a:buClr>
              <a:buSzPts val="3600"/>
              <a:buChar char="•"/>
              <a:defRPr/>
            </a:lvl8pPr>
            <a:lvl9pPr marL="2743337" lvl="8" indent="-304815" algn="l">
              <a:lnSpc>
                <a:spcPct val="90000"/>
              </a:lnSpc>
              <a:spcBef>
                <a:spcPts val="533"/>
              </a:spcBef>
              <a:spcAft>
                <a:spcPts val="0"/>
              </a:spcAft>
              <a:buClr>
                <a:schemeClr val="dk1"/>
              </a:buClr>
              <a:buSzPts val="3600"/>
              <a:buChar char="•"/>
              <a:defRPr/>
            </a:lvl9pPr>
          </a:lstStyle>
          <a:p>
            <a:endParaRPr dirty="0"/>
          </a:p>
        </p:txBody>
      </p:sp>
      <p:sp>
        <p:nvSpPr>
          <p:cNvPr id="102" name="Google Shape;102;p21"/>
          <p:cNvSpPr txBox="1">
            <a:spLocks noGrp="1"/>
          </p:cNvSpPr>
          <p:nvPr>
            <p:ph type="sldNum" idx="12"/>
          </p:nvPr>
        </p:nvSpPr>
        <p:spPr>
          <a:xfrm>
            <a:off x="11409045" y="6333135"/>
            <a:ext cx="731600" cy="525000"/>
          </a:xfrm>
          <a:prstGeom prst="rect">
            <a:avLst/>
          </a:prstGeom>
        </p:spPr>
        <p:txBody>
          <a:bodyPr spcFirstLastPara="1" wrap="square" lIns="182850" tIns="91400" rIns="182850" bIns="91400" anchor="t" anchorCtr="0">
            <a:noAutofit/>
          </a:bodyPr>
          <a:lstStyle>
            <a:lvl1pPr lvl="0">
              <a:buNone/>
              <a:defRPr sz="1600">
                <a:solidFill>
                  <a:srgbClr val="75B5B8"/>
                </a:solidFill>
                <a:latin typeface="Arial"/>
                <a:ea typeface="Arial"/>
                <a:cs typeface="Arial"/>
                <a:sym typeface="Arial"/>
              </a:defRPr>
            </a:lvl1pPr>
            <a:lvl2pPr lvl="1">
              <a:buNone/>
              <a:defRPr sz="1600">
                <a:solidFill>
                  <a:srgbClr val="75B5B8"/>
                </a:solidFill>
                <a:latin typeface="Arial"/>
                <a:ea typeface="Arial"/>
                <a:cs typeface="Arial"/>
                <a:sym typeface="Arial"/>
              </a:defRPr>
            </a:lvl2pPr>
            <a:lvl3pPr lvl="2">
              <a:buNone/>
              <a:defRPr sz="1600">
                <a:solidFill>
                  <a:srgbClr val="75B5B8"/>
                </a:solidFill>
                <a:latin typeface="Arial"/>
                <a:ea typeface="Arial"/>
                <a:cs typeface="Arial"/>
                <a:sym typeface="Arial"/>
              </a:defRPr>
            </a:lvl3pPr>
            <a:lvl4pPr lvl="3">
              <a:buNone/>
              <a:defRPr sz="1600">
                <a:solidFill>
                  <a:srgbClr val="75B5B8"/>
                </a:solidFill>
                <a:latin typeface="Arial"/>
                <a:ea typeface="Arial"/>
                <a:cs typeface="Arial"/>
                <a:sym typeface="Arial"/>
              </a:defRPr>
            </a:lvl4pPr>
            <a:lvl5pPr lvl="4">
              <a:buNone/>
              <a:defRPr sz="1600">
                <a:solidFill>
                  <a:srgbClr val="75B5B8"/>
                </a:solidFill>
                <a:latin typeface="Arial"/>
                <a:ea typeface="Arial"/>
                <a:cs typeface="Arial"/>
                <a:sym typeface="Arial"/>
              </a:defRPr>
            </a:lvl5pPr>
            <a:lvl6pPr lvl="5">
              <a:buNone/>
              <a:defRPr sz="1600">
                <a:solidFill>
                  <a:srgbClr val="75B5B8"/>
                </a:solidFill>
                <a:latin typeface="Arial"/>
                <a:ea typeface="Arial"/>
                <a:cs typeface="Arial"/>
                <a:sym typeface="Arial"/>
              </a:defRPr>
            </a:lvl6pPr>
            <a:lvl7pPr lvl="6">
              <a:buNone/>
              <a:defRPr sz="1600">
                <a:solidFill>
                  <a:srgbClr val="75B5B8"/>
                </a:solidFill>
                <a:latin typeface="Arial"/>
                <a:ea typeface="Arial"/>
                <a:cs typeface="Arial"/>
                <a:sym typeface="Arial"/>
              </a:defRPr>
            </a:lvl7pPr>
            <a:lvl8pPr lvl="7">
              <a:buNone/>
              <a:defRPr sz="1600">
                <a:solidFill>
                  <a:srgbClr val="75B5B8"/>
                </a:solidFill>
                <a:latin typeface="Arial"/>
                <a:ea typeface="Arial"/>
                <a:cs typeface="Arial"/>
                <a:sym typeface="Arial"/>
              </a:defRPr>
            </a:lvl8pPr>
            <a:lvl9pPr lvl="8">
              <a:buNone/>
              <a:defRPr sz="1600">
                <a:solidFill>
                  <a:srgbClr val="75B5B8"/>
                </a:solidFill>
                <a:latin typeface="Arial"/>
                <a:ea typeface="Arial"/>
                <a:cs typeface="Arial"/>
                <a:sym typeface="Arial"/>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98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6" name="Rectangle 15"/>
          <p:cNvSpPr/>
          <p:nvPr userDrawn="1"/>
        </p:nvSpPr>
        <p:spPr>
          <a:xfrm>
            <a:off x="0" y="6759723"/>
            <a:ext cx="12192000" cy="123526"/>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0869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313992" y="1440002"/>
            <a:ext cx="4320000" cy="10847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313992"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7" name="Rectangle 6"/>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
        <p:nvSpPr>
          <p:cNvPr id="9"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3"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3" name="Picture 2">
            <a:extLst>
              <a:ext uri="{FF2B5EF4-FFF2-40B4-BE49-F238E27FC236}">
                <a16:creationId xmlns:a16="http://schemas.microsoft.com/office/drawing/2014/main" id="{0D8C8EA7-5738-1AFC-6DA4-5C836A18870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Tree>
    <p:extLst>
      <p:ext uri="{BB962C8B-B14F-4D97-AF65-F5344CB8AC3E}">
        <p14:creationId xmlns:p14="http://schemas.microsoft.com/office/powerpoint/2010/main" val="1396149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a:solidFill>
                <a:schemeClr val="bg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C04DDE1A-E884-F54B-9ABE-9B72B811B93A}"/>
              </a:ext>
            </a:extLst>
          </p:cNvPr>
          <p:cNvSpPr>
            <a:spLocks noGrp="1"/>
          </p:cNvSpPr>
          <p:nvPr>
            <p:ph type="body" sz="quarter" idx="10"/>
          </p:nvPr>
        </p:nvSpPr>
        <p:spPr>
          <a:xfrm>
            <a:off x="1440000" y="358848"/>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8" name="Text Placeholder 1">
            <a:extLst>
              <a:ext uri="{FF2B5EF4-FFF2-40B4-BE49-F238E27FC236}">
                <a16:creationId xmlns:a16="http://schemas.microsoft.com/office/drawing/2014/main" id="{7A9FE75D-36C0-1945-A37C-47A803FCDB02}"/>
              </a:ext>
            </a:extLst>
          </p:cNvPr>
          <p:cNvSpPr>
            <a:spLocks noGrp="1"/>
          </p:cNvSpPr>
          <p:nvPr>
            <p:ph type="body" sz="quarter" idx="11"/>
          </p:nvPr>
        </p:nvSpPr>
        <p:spPr>
          <a:xfrm>
            <a:off x="1440000" y="1632001"/>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142278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 y="-1"/>
            <a:ext cx="12192000" cy="6367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rgbClr val="0E6659"/>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rgbClr val="0E6659"/>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50742" y="249673"/>
            <a:ext cx="1100264" cy="917146"/>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358877" y="397020"/>
            <a:ext cx="2207048" cy="712508"/>
          </a:xfrm>
          <a:prstGeom prst="rect">
            <a:avLst/>
          </a:prstGeom>
        </p:spPr>
      </p:pic>
      <p:pic>
        <p:nvPicPr>
          <p:cNvPr id="8" name="Picture 7"/>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83095" y="6402341"/>
            <a:ext cx="4669422" cy="374802"/>
          </a:xfrm>
          <a:prstGeom prst="rect">
            <a:avLst/>
          </a:prstGeom>
        </p:spPr>
      </p:pic>
    </p:spTree>
    <p:extLst>
      <p:ext uri="{BB962C8B-B14F-4D97-AF65-F5344CB8AC3E}">
        <p14:creationId xmlns:p14="http://schemas.microsoft.com/office/powerpoint/2010/main" val="130733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pic>
        <p:nvPicPr>
          <p:cNvPr id="2" name="Picture 1">
            <a:extLst>
              <a:ext uri="{FF2B5EF4-FFF2-40B4-BE49-F238E27FC236}">
                <a16:creationId xmlns:a16="http://schemas.microsoft.com/office/drawing/2014/main" id="{A31F0BD6-4828-8ED9-D31D-71B57DBB12C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50742" y="249673"/>
            <a:ext cx="1100264" cy="917146"/>
          </a:xfrm>
          <a:prstGeom prst="rect">
            <a:avLst/>
          </a:prstGeom>
        </p:spPr>
      </p:pic>
      <p:pic>
        <p:nvPicPr>
          <p:cNvPr id="3" name="Picture 2">
            <a:extLst>
              <a:ext uri="{FF2B5EF4-FFF2-40B4-BE49-F238E27FC236}">
                <a16:creationId xmlns:a16="http://schemas.microsoft.com/office/drawing/2014/main" id="{0BBC3351-46D1-B1E6-32E4-D8F85DADC02D}"/>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358877" y="397020"/>
            <a:ext cx="2207048" cy="712508"/>
          </a:xfrm>
          <a:prstGeom prst="rect">
            <a:avLst/>
          </a:prstGeom>
        </p:spPr>
      </p:pic>
    </p:spTree>
    <p:extLst>
      <p:ext uri="{BB962C8B-B14F-4D97-AF65-F5344CB8AC3E}">
        <p14:creationId xmlns:p14="http://schemas.microsoft.com/office/powerpoint/2010/main" val="2568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313992" y="1440002"/>
            <a:ext cx="4320000" cy="10847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313992"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7" name="Rectangle 6"/>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p:cNvSpPr/>
          <p:nvPr userDrawn="1"/>
        </p:nvSpPr>
        <p:spPr>
          <a:xfrm>
            <a:off x="0" y="4940300"/>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10" name="Group 9"/>
          <p:cNvGrpSpPr/>
          <p:nvPr userDrawn="1"/>
        </p:nvGrpSpPr>
        <p:grpSpPr>
          <a:xfrm>
            <a:off x="1294683" y="6356350"/>
            <a:ext cx="3782161" cy="365125"/>
            <a:chOff x="1294683" y="6356350"/>
            <a:chExt cx="3782161" cy="365125"/>
          </a:xfrm>
        </p:grpSpPr>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gr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175804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ooter Placeholder 3"/>
          <p:cNvSpPr txBox="1">
            <a:spLocks/>
          </p:cNvSpPr>
          <p:nvPr userDrawn="1"/>
        </p:nvSpPr>
        <p:spPr>
          <a:xfrm>
            <a:off x="348792" y="6492875"/>
            <a:ext cx="103836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200" b="1" dirty="0">
                <a:solidFill>
                  <a:schemeClr val="bg1"/>
                </a:solidFill>
                <a:latin typeface="Arial" panose="020B0604020202020204" pitchFamily="34" charset="0"/>
                <a:cs typeface="Arial" panose="020B0604020202020204" pitchFamily="34" charset="0"/>
              </a:rPr>
              <a:t>      </a:t>
            </a:r>
            <a:r>
              <a:rPr lang="en-IE" altLang="en-US" sz="1200" dirty="0">
                <a:solidFill>
                  <a:schemeClr val="bg1"/>
                </a:solidFill>
                <a:latin typeface="Arial" panose="020B0604020202020204" pitchFamily="34" charset="0"/>
                <a:cs typeface="Arial" panose="020B0604020202020204" pitchFamily="34" charset="0"/>
              </a:rPr>
              <a:t>@HSEchange_guide             </a:t>
            </a:r>
            <a:r>
              <a:rPr lang="en-IE" altLang="en-US" sz="1200" b="1" dirty="0">
                <a:solidFill>
                  <a:schemeClr val="bg1"/>
                </a:solidFill>
                <a:latin typeface="Arial" panose="020B0604020202020204" pitchFamily="34" charset="0"/>
                <a:cs typeface="Arial" panose="020B0604020202020204" pitchFamily="34" charset="0"/>
              </a:rPr>
              <a:t> </a:t>
            </a:r>
            <a:r>
              <a:rPr lang="en-IE" altLang="en-US" sz="1200" dirty="0">
                <a:solidFill>
                  <a:schemeClr val="bg1"/>
                </a:solidFill>
                <a:latin typeface="Arial" panose="020B0604020202020204" pitchFamily="34" charset="0"/>
                <a:cs typeface="Arial" panose="020B0604020202020204" pitchFamily="34" charset="0"/>
              </a:rPr>
              <a:t>Health Services Change Matters      </a:t>
            </a:r>
            <a:r>
              <a:rPr lang="en-IE" altLang="en-US" sz="1200" b="1" dirty="0">
                <a:solidFill>
                  <a:schemeClr val="bg1"/>
                </a:solidFill>
                <a:latin typeface="Arial" panose="020B0604020202020204" pitchFamily="34" charset="0"/>
                <a:cs typeface="Arial" panose="020B0604020202020204" pitchFamily="34" charset="0"/>
              </a:rPr>
              <a:t>Email: </a:t>
            </a:r>
            <a:r>
              <a:rPr lang="en-IE" altLang="en-US" sz="1200" dirty="0">
                <a:solidFill>
                  <a:schemeClr val="bg1"/>
                </a:solidFill>
                <a:latin typeface="Arial" panose="020B0604020202020204" pitchFamily="34" charset="0"/>
                <a:cs typeface="Arial" panose="020B0604020202020204" pitchFamily="34" charset="0"/>
              </a:rPr>
              <a:t>changeguide@hse.ie       www.hse.ie/changeguide                 </a:t>
            </a:r>
          </a:p>
          <a:p>
            <a:endParaRPr lang="en-IE"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pic>
        <p:nvPicPr>
          <p:cNvPr id="4" name="Picture 3">
            <a:extLst>
              <a:ext uri="{FF2B5EF4-FFF2-40B4-BE49-F238E27FC236}">
                <a16:creationId xmlns:a16="http://schemas.microsoft.com/office/drawing/2014/main" id="{2C5D94D7-4237-D7D8-395F-911E65F578CE}"/>
              </a:ext>
            </a:extLst>
          </p:cNvPr>
          <p:cNvPicPr>
            <a:picLocks noChangeAspect="1"/>
          </p:cNvPicPr>
          <p:nvPr userDrawn="1"/>
        </p:nvPicPr>
        <p:blipFill>
          <a:blip r:embed="rId4"/>
          <a:stretch>
            <a:fillRect/>
          </a:stretch>
        </p:blipFill>
        <p:spPr>
          <a:xfrm>
            <a:off x="416485" y="6421480"/>
            <a:ext cx="288256" cy="365125"/>
          </a:xfrm>
          <a:prstGeom prst="rect">
            <a:avLst/>
          </a:prstGeom>
        </p:spPr>
      </p:pic>
      <p:pic>
        <p:nvPicPr>
          <p:cNvPr id="7" name="Picture 6">
            <a:extLst>
              <a:ext uri="{FF2B5EF4-FFF2-40B4-BE49-F238E27FC236}">
                <a16:creationId xmlns:a16="http://schemas.microsoft.com/office/drawing/2014/main" id="{CC91D25E-9ABB-7291-FB04-72BAEFE5DB25}"/>
              </a:ext>
            </a:extLst>
          </p:cNvPr>
          <p:cNvPicPr>
            <a:picLocks noChangeAspect="1"/>
          </p:cNvPicPr>
          <p:nvPr userDrawn="1"/>
        </p:nvPicPr>
        <p:blipFill>
          <a:blip r:embed="rId5"/>
          <a:stretch>
            <a:fillRect/>
          </a:stretch>
        </p:blipFill>
        <p:spPr>
          <a:xfrm>
            <a:off x="2359754" y="6421480"/>
            <a:ext cx="295316" cy="304843"/>
          </a:xfrm>
          <a:prstGeom prst="rect">
            <a:avLst/>
          </a:prstGeom>
        </p:spPr>
      </p:pic>
    </p:spTree>
    <p:extLst>
      <p:ext uri="{BB962C8B-B14F-4D97-AF65-F5344CB8AC3E}">
        <p14:creationId xmlns:p14="http://schemas.microsoft.com/office/powerpoint/2010/main" val="60069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6132875"/>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348791" y="472658"/>
            <a:ext cx="6376861"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3" name="Subtitle 2"/>
          <p:cNvSpPr>
            <a:spLocks noGrp="1"/>
          </p:cNvSpPr>
          <p:nvPr>
            <p:ph type="subTitle" idx="1"/>
          </p:nvPr>
        </p:nvSpPr>
        <p:spPr>
          <a:xfrm>
            <a:off x="348791" y="1252959"/>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9" name="Footer Placeholder 3"/>
          <p:cNvSpPr txBox="1">
            <a:spLocks/>
          </p:cNvSpPr>
          <p:nvPr userDrawn="1"/>
        </p:nvSpPr>
        <p:spPr>
          <a:xfrm>
            <a:off x="348792" y="6492875"/>
            <a:ext cx="103836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200" b="1" dirty="0">
                <a:solidFill>
                  <a:schemeClr val="bg1"/>
                </a:solidFill>
                <a:latin typeface="Arial" panose="020B0604020202020204" pitchFamily="34" charset="0"/>
                <a:cs typeface="Arial" panose="020B0604020202020204" pitchFamily="34" charset="0"/>
              </a:rPr>
              <a:t>X: </a:t>
            </a:r>
            <a:r>
              <a:rPr lang="en-IE" altLang="en-US" sz="1200" dirty="0">
                <a:solidFill>
                  <a:schemeClr val="bg1"/>
                </a:solidFill>
                <a:latin typeface="Arial" panose="020B0604020202020204" pitchFamily="34" charset="0"/>
                <a:cs typeface="Arial" panose="020B0604020202020204" pitchFamily="34" charset="0"/>
              </a:rPr>
              <a:t>@</a:t>
            </a:r>
            <a:r>
              <a:rPr lang="en-IE" altLang="en-US" sz="1200" dirty="0" err="1">
                <a:solidFill>
                  <a:schemeClr val="bg1"/>
                </a:solidFill>
                <a:latin typeface="Arial" panose="020B0604020202020204" pitchFamily="34" charset="0"/>
                <a:cs typeface="Arial" panose="020B0604020202020204" pitchFamily="34" charset="0"/>
              </a:rPr>
              <a:t>HSEchange_guide</a:t>
            </a:r>
            <a:r>
              <a:rPr lang="en-IE" altLang="en-US" sz="1200" dirty="0">
                <a:solidFill>
                  <a:schemeClr val="bg1"/>
                </a:solidFill>
                <a:latin typeface="Arial" panose="020B0604020202020204" pitchFamily="34" charset="0"/>
                <a:cs typeface="Arial" panose="020B0604020202020204" pitchFamily="34" charset="0"/>
              </a:rPr>
              <a:t>    </a:t>
            </a:r>
            <a:r>
              <a:rPr lang="en-IE" altLang="en-US" sz="1200" b="1" dirty="0">
                <a:solidFill>
                  <a:schemeClr val="bg1"/>
                </a:solidFill>
                <a:latin typeface="Arial" panose="020B0604020202020204" pitchFamily="34" charset="0"/>
                <a:cs typeface="Arial" panose="020B0604020202020204" pitchFamily="34" charset="0"/>
              </a:rPr>
              <a:t> LinkedIn: </a:t>
            </a:r>
            <a:r>
              <a:rPr lang="en-IE" altLang="en-US" sz="1200" dirty="0">
                <a:solidFill>
                  <a:schemeClr val="bg1"/>
                </a:solidFill>
                <a:latin typeface="Arial" panose="020B0604020202020204" pitchFamily="34" charset="0"/>
                <a:cs typeface="Arial" panose="020B0604020202020204" pitchFamily="34" charset="0"/>
              </a:rPr>
              <a:t>Health Services Change Matters      </a:t>
            </a:r>
            <a:r>
              <a:rPr lang="en-IE" altLang="en-US" sz="1200" b="1" dirty="0">
                <a:solidFill>
                  <a:schemeClr val="bg1"/>
                </a:solidFill>
                <a:latin typeface="Arial" panose="020B0604020202020204" pitchFamily="34" charset="0"/>
                <a:cs typeface="Arial" panose="020B0604020202020204" pitchFamily="34" charset="0"/>
              </a:rPr>
              <a:t>Email: </a:t>
            </a:r>
            <a:r>
              <a:rPr lang="en-IE" altLang="en-US" sz="1200" dirty="0">
                <a:solidFill>
                  <a:schemeClr val="bg1"/>
                </a:solidFill>
                <a:latin typeface="Arial" panose="020B0604020202020204" pitchFamily="34" charset="0"/>
                <a:cs typeface="Arial" panose="020B0604020202020204" pitchFamily="34" charset="0"/>
              </a:rPr>
              <a:t>changeguide@hse.ie       www.hse.ie/changeguide                 </a:t>
            </a:r>
          </a:p>
          <a:p>
            <a:endParaRPr lang="en-IE"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370955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335774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p:cNvSpPr/>
          <p:nvPr userDrawn="1"/>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428704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Rectangle 8"/>
          <p:cNvSpPr/>
          <p:nvPr userDrawn="1"/>
        </p:nvSpPr>
        <p:spPr>
          <a:xfrm>
            <a:off x="0" y="0"/>
            <a:ext cx="6134100" cy="614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238589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Rectangle 8"/>
          <p:cNvSpPr/>
          <p:nvPr userDrawn="1"/>
        </p:nvSpPr>
        <p:spPr>
          <a:xfrm>
            <a:off x="6057900" y="0"/>
            <a:ext cx="6134100" cy="614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15694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10"/>
          </p:nvPr>
        </p:nvSpPr>
        <p:spPr/>
        <p:txBody>
          <a:bodyPr/>
          <a:lstStyle/>
          <a:p>
            <a:fld id="{C85F1331-D97B-4AC2-A331-90BEA6902D6A}" type="datetimeFigureOut">
              <a:rPr lang="en-IE" smtClean="0"/>
              <a:t>17/12/2024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F6F3F63-5E73-427A-9093-98C889D9B015}" type="slidenum">
              <a:rPr lang="en-IE" smtClean="0"/>
              <a:t>‹#›</a:t>
            </a:fld>
            <a:endParaRPr lang="en-IE"/>
          </a:p>
        </p:txBody>
      </p:sp>
    </p:spTree>
    <p:extLst>
      <p:ext uri="{BB962C8B-B14F-4D97-AF65-F5344CB8AC3E}">
        <p14:creationId xmlns:p14="http://schemas.microsoft.com/office/powerpoint/2010/main" val="1501744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F1331-D97B-4AC2-A331-90BEA6902D6A}" type="datetimeFigureOut">
              <a:rPr lang="en-IE" smtClean="0"/>
              <a:t>17/12/2024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F3F63-5E73-427A-9093-98C889D9B015}" type="slidenum">
              <a:rPr lang="en-IE" smtClean="0"/>
              <a:t>‹#›</a:t>
            </a:fld>
            <a:endParaRPr lang="en-IE"/>
          </a:p>
        </p:txBody>
      </p:sp>
    </p:spTree>
    <p:extLst>
      <p:ext uri="{BB962C8B-B14F-4D97-AF65-F5344CB8AC3E}">
        <p14:creationId xmlns:p14="http://schemas.microsoft.com/office/powerpoint/2010/main" val="3282828825"/>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1" r:id="rId3"/>
    <p:sldLayoutId id="2147483649" r:id="rId4"/>
    <p:sldLayoutId id="2147483662" r:id="rId5"/>
    <p:sldLayoutId id="2147483664" r:id="rId6"/>
    <p:sldLayoutId id="2147483665" r:id="rId7"/>
    <p:sldLayoutId id="2147483666" r:id="rId8"/>
    <p:sldLayoutId id="2147483650" r:id="rId9"/>
    <p:sldLayoutId id="2147483655" r:id="rId10"/>
    <p:sldLayoutId id="2147483668"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hyperlink" Target="https://studio.youtube.com/channel/UCeuC18ZQqE8HC7g86vWzsqw" TargetMode="External"/><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linkedin.com/posts/health-service-change-matters_understanding-change-in-complex-health-systems-activity-7091751170498514944-3LCz?utm_source=share&amp;utm_medium=member_desktop"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8"/>
          <p:cNvSpPr txBox="1">
            <a:spLocks/>
          </p:cNvSpPr>
          <p:nvPr/>
        </p:nvSpPr>
        <p:spPr bwMode="auto">
          <a:xfrm>
            <a:off x="1362946" y="3213992"/>
            <a:ext cx="7476254" cy="61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429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6858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0287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3716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1828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286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743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2004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60"/>
              </a:spcBef>
              <a:buFont typeface="Arial" panose="020B0604020202020204" pitchFamily="34" charset="0"/>
              <a:buNone/>
            </a:pPr>
            <a:r>
              <a:rPr lang="en-IE" altLang="en-US" sz="3600" b="1" dirty="0">
                <a:solidFill>
                  <a:schemeClr val="bg1"/>
                </a:solidFill>
                <a:latin typeface="Arial" panose="020B0604020202020204" pitchFamily="34" charset="0"/>
                <a:cs typeface="Arial" panose="020B0604020202020204" pitchFamily="34" charset="0"/>
              </a:rPr>
              <a:t>Health Services Change Guide</a:t>
            </a:r>
          </a:p>
          <a:p>
            <a:pPr eaLnBrk="1" hangingPunct="1">
              <a:spcBef>
                <a:spcPts val="60"/>
              </a:spcBef>
              <a:buFont typeface="Arial" panose="020B0604020202020204" pitchFamily="34" charset="0"/>
              <a:buNone/>
            </a:pPr>
            <a:r>
              <a:rPr lang="en-IE" altLang="en-US" sz="3600" dirty="0">
                <a:solidFill>
                  <a:schemeClr val="bg1"/>
                </a:solidFill>
                <a:latin typeface="Arial" panose="020B0604020202020204" pitchFamily="34" charset="0"/>
                <a:cs typeface="Arial" panose="020B0604020202020204" pitchFamily="34" charset="0"/>
              </a:rPr>
              <a:t>Introduction</a:t>
            </a:r>
          </a:p>
        </p:txBody>
      </p:sp>
      <p:sp>
        <p:nvSpPr>
          <p:cNvPr id="8" name="Rectangle 7">
            <a:extLst>
              <a:ext uri="{FF2B5EF4-FFF2-40B4-BE49-F238E27FC236}">
                <a16:creationId xmlns:a16="http://schemas.microsoft.com/office/drawing/2014/main" id="{1B95AD44-FA60-AB4D-9F05-2D0E9BAB9B30}"/>
              </a:ext>
            </a:extLst>
          </p:cNvPr>
          <p:cNvSpPr/>
          <p:nvPr/>
        </p:nvSpPr>
        <p:spPr>
          <a:xfrm>
            <a:off x="1362946" y="5178518"/>
            <a:ext cx="4152951" cy="553998"/>
          </a:xfrm>
          <a:prstGeom prst="rect">
            <a:avLst/>
          </a:prstGeom>
        </p:spPr>
        <p:txBody>
          <a:bodyPr wrap="square" lIns="0" tIns="0" rIns="0" bIns="0">
            <a:spAutoFit/>
          </a:bodyPr>
          <a:lstStyle/>
          <a:p>
            <a:pPr eaLnBrk="1" fontAlgn="auto" hangingPunct="1">
              <a:spcBef>
                <a:spcPts val="0"/>
              </a:spcBef>
              <a:spcAft>
                <a:spcPts val="0"/>
              </a:spcAft>
              <a:defRPr/>
            </a:pPr>
            <a:r>
              <a:rPr lang="en-GB" b="1" dirty="0">
                <a:solidFill>
                  <a:srgbClr val="3A6D65"/>
                </a:solidFill>
                <a:latin typeface="Arial" panose="020B0604020202020204" pitchFamily="34" charset="0"/>
                <a:cs typeface="Arial" panose="020B0604020202020204" pitchFamily="34" charset="0"/>
              </a:rPr>
              <a:t>Insert presenter name</a:t>
            </a:r>
          </a:p>
          <a:p>
            <a:pPr eaLnBrk="1" fontAlgn="auto" hangingPunct="1">
              <a:spcBef>
                <a:spcPts val="0"/>
              </a:spcBef>
              <a:spcAft>
                <a:spcPts val="0"/>
              </a:spcAft>
              <a:defRPr/>
            </a:pPr>
            <a:r>
              <a:rPr lang="en-GB" dirty="0">
                <a:solidFill>
                  <a:srgbClr val="3A6D65"/>
                </a:solidFill>
                <a:latin typeface="Arial" panose="020B0604020202020204" pitchFamily="34" charset="0"/>
                <a:cs typeface="Arial" panose="020B0604020202020204" pitchFamily="34" charset="0"/>
              </a:rPr>
              <a:t>Insert service name</a:t>
            </a:r>
          </a:p>
        </p:txBody>
      </p:sp>
      <p:sp>
        <p:nvSpPr>
          <p:cNvPr id="3" name="TextBox 2"/>
          <p:cNvSpPr txBox="1"/>
          <p:nvPr/>
        </p:nvSpPr>
        <p:spPr>
          <a:xfrm>
            <a:off x="1324846" y="4333872"/>
            <a:ext cx="3409524" cy="584775"/>
          </a:xfrm>
          <a:prstGeom prst="rect">
            <a:avLst/>
          </a:prstGeom>
          <a:noFill/>
        </p:spPr>
        <p:txBody>
          <a:bodyPr wrap="square" rtlCol="0">
            <a:spAutoFit/>
          </a:bodyPr>
          <a:lstStyle/>
          <a:p>
            <a:r>
              <a:rPr lang="en-IE" sz="1600" dirty="0">
                <a:solidFill>
                  <a:schemeClr val="bg1"/>
                </a:solidFill>
                <a:latin typeface="Arial" panose="020B0604020202020204" pitchFamily="34" charset="0"/>
                <a:cs typeface="Arial" panose="020B0604020202020204" pitchFamily="34" charset="0"/>
              </a:rPr>
              <a:t>Insert date – would vary depending on presentation</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4"/>
          <a:stretch/>
        </p:blipFill>
        <p:spPr>
          <a:xfrm>
            <a:off x="5287297" y="4754215"/>
            <a:ext cx="6350596" cy="140260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484" y="1299901"/>
            <a:ext cx="4870631" cy="1572402"/>
          </a:xfrm>
          <a:prstGeom prst="rect">
            <a:avLst/>
          </a:prstGeom>
        </p:spPr>
      </p:pic>
    </p:spTree>
    <p:extLst>
      <p:ext uri="{BB962C8B-B14F-4D97-AF65-F5344CB8AC3E}">
        <p14:creationId xmlns:p14="http://schemas.microsoft.com/office/powerpoint/2010/main" val="148618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763750" y="88900"/>
            <a:ext cx="8434350" cy="6075279"/>
          </a:xfrm>
          <a:prstGeom prst="rect">
            <a:avLst/>
          </a:prstGeom>
          <a:noFill/>
          <a:ln w="9525">
            <a:noFill/>
            <a:miter lim="800000"/>
            <a:headEnd/>
            <a:tailEnd/>
          </a:ln>
        </p:spPr>
      </p:pic>
      <p:sp>
        <p:nvSpPr>
          <p:cNvPr id="2" name="Google Shape;397;p8">
            <a:extLst>
              <a:ext uri="{FF2B5EF4-FFF2-40B4-BE49-F238E27FC236}">
                <a16:creationId xmlns:a16="http://schemas.microsoft.com/office/drawing/2014/main" id="{87C0E5DF-D390-DEB8-8870-B485E449E512}"/>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10</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57334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IE" sz="2400" dirty="0"/>
              <a:t>Health Services Change Framework</a:t>
            </a:r>
          </a:p>
        </p:txBody>
      </p:sp>
      <p:sp>
        <p:nvSpPr>
          <p:cNvPr id="5" name="Subtitle 4"/>
          <p:cNvSpPr>
            <a:spLocks noGrp="1"/>
          </p:cNvSpPr>
          <p:nvPr>
            <p:ph type="subTitle" idx="1"/>
          </p:nvPr>
        </p:nvSpPr>
        <p:spPr>
          <a:xfrm>
            <a:off x="348792" y="1315380"/>
            <a:ext cx="5518608" cy="694851"/>
          </a:xfrm>
        </p:spPr>
        <p:txBody>
          <a:bodyPr>
            <a:noAutofit/>
          </a:bodyPr>
          <a:lstStyle/>
          <a:p>
            <a:pPr>
              <a:lnSpc>
                <a:spcPct val="150000"/>
              </a:lnSpc>
              <a:spcBef>
                <a:spcPts val="600"/>
              </a:spcBef>
              <a:spcAft>
                <a:spcPts val="600"/>
              </a:spcAft>
            </a:pPr>
            <a:r>
              <a:rPr lang="en-GB" sz="1800" b="1" dirty="0"/>
              <a:t>Change Framework </a:t>
            </a:r>
            <a:r>
              <a:rPr lang="en-GB" sz="1800" dirty="0">
                <a:solidFill>
                  <a:srgbClr val="006557"/>
                </a:solidFill>
              </a:rPr>
              <a:t>-</a:t>
            </a:r>
            <a:r>
              <a:rPr lang="en-GB" sz="1800" i="1" dirty="0">
                <a:solidFill>
                  <a:srgbClr val="006557"/>
                </a:solidFill>
              </a:rPr>
              <a:t> </a:t>
            </a:r>
            <a:r>
              <a:rPr lang="en-GB" sz="1800" dirty="0"/>
              <a:t>brings together all the elements you need to focus on to deliver change.  </a:t>
            </a:r>
            <a:endParaRPr lang="en-IE" sz="1800" dirty="0"/>
          </a:p>
          <a:p>
            <a:pPr marL="365125" indent="-365125">
              <a:lnSpc>
                <a:spcPct val="150000"/>
              </a:lnSpc>
              <a:spcBef>
                <a:spcPts val="600"/>
              </a:spcBef>
              <a:spcAft>
                <a:spcPts val="600"/>
              </a:spcAft>
              <a:buClr>
                <a:srgbClr val="006557"/>
              </a:buClr>
              <a:buFont typeface="+mj-lt"/>
              <a:buAutoNum type="arabicPeriod"/>
            </a:pPr>
            <a:r>
              <a:rPr lang="en-GB" sz="1800" dirty="0"/>
              <a:t>Places </a:t>
            </a:r>
            <a:r>
              <a:rPr lang="en-GB" sz="1800" b="1" dirty="0">
                <a:solidFill>
                  <a:srgbClr val="EE7D11"/>
                </a:solidFill>
              </a:rPr>
              <a:t>People’s Needs Defining Change </a:t>
            </a:r>
            <a:r>
              <a:rPr lang="en-GB" sz="1800" dirty="0"/>
              <a:t>at the centre of all change initiatives</a:t>
            </a:r>
            <a:r>
              <a:rPr lang="en-GB" sz="1800" i="1" dirty="0"/>
              <a:t>.</a:t>
            </a:r>
            <a:r>
              <a:rPr lang="en-GB" sz="1800" dirty="0"/>
              <a:t> </a:t>
            </a:r>
            <a:endParaRPr lang="en-IE" sz="1800" dirty="0"/>
          </a:p>
          <a:p>
            <a:pPr marL="365125" lvl="0" indent="-365125">
              <a:lnSpc>
                <a:spcPct val="150000"/>
              </a:lnSpc>
              <a:spcBef>
                <a:spcPts val="600"/>
              </a:spcBef>
              <a:spcAft>
                <a:spcPts val="600"/>
              </a:spcAft>
              <a:buClr>
                <a:srgbClr val="006557"/>
              </a:buClr>
              <a:buFont typeface="+mj-lt"/>
              <a:buAutoNum type="arabicPeriod"/>
            </a:pPr>
            <a:r>
              <a:rPr lang="en-GB" sz="1800" dirty="0"/>
              <a:t>Recognises that change is essentially about people.</a:t>
            </a:r>
            <a:endParaRPr lang="en-IE" sz="1800" dirty="0"/>
          </a:p>
          <a:p>
            <a:pPr marL="365125" lvl="0" indent="-365125">
              <a:lnSpc>
                <a:spcPct val="150000"/>
              </a:lnSpc>
              <a:spcBef>
                <a:spcPts val="600"/>
              </a:spcBef>
              <a:spcAft>
                <a:spcPts val="600"/>
              </a:spcAft>
              <a:buClr>
                <a:srgbClr val="006557"/>
              </a:buClr>
              <a:buFont typeface="+mj-lt"/>
              <a:buAutoNum type="arabicPeriod"/>
            </a:pPr>
            <a:r>
              <a:rPr lang="en-GB" sz="1800" dirty="0"/>
              <a:t>Prioritises engagement - </a:t>
            </a:r>
            <a:r>
              <a:rPr lang="en-GB" sz="1800" b="1" dirty="0"/>
              <a:t>‘people support the change they help to create’</a:t>
            </a:r>
            <a:endParaRPr lang="en-IE" dirty="0"/>
          </a:p>
        </p:txBody>
      </p:sp>
      <p:pic>
        <p:nvPicPr>
          <p:cNvPr id="2" name="Picture 1">
            <a:extLst>
              <a:ext uri="{FF2B5EF4-FFF2-40B4-BE49-F238E27FC236}">
                <a16:creationId xmlns:a16="http://schemas.microsoft.com/office/drawing/2014/main" id="{916A2C62-F31B-793B-438E-B4C7AE3661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74568" y="126847"/>
            <a:ext cx="4040472" cy="5933638"/>
          </a:xfrm>
          <a:prstGeom prst="rect">
            <a:avLst/>
          </a:prstGeom>
        </p:spPr>
      </p:pic>
      <p:sp>
        <p:nvSpPr>
          <p:cNvPr id="3" name="Google Shape;397;p8">
            <a:extLst>
              <a:ext uri="{FF2B5EF4-FFF2-40B4-BE49-F238E27FC236}">
                <a16:creationId xmlns:a16="http://schemas.microsoft.com/office/drawing/2014/main" id="{A80565A4-D796-6DE5-769F-722A8626A61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11</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54117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IE" sz="2400" dirty="0"/>
              <a:t>Health Services Change Framework</a:t>
            </a:r>
          </a:p>
        </p:txBody>
      </p:sp>
      <p:sp>
        <p:nvSpPr>
          <p:cNvPr id="5" name="Subtitle 4"/>
          <p:cNvSpPr>
            <a:spLocks noGrp="1"/>
          </p:cNvSpPr>
          <p:nvPr>
            <p:ph type="subTitle" idx="1"/>
          </p:nvPr>
        </p:nvSpPr>
        <p:spPr>
          <a:xfrm>
            <a:off x="259892" y="1417942"/>
            <a:ext cx="5899608" cy="694851"/>
          </a:xfrm>
        </p:spPr>
        <p:txBody>
          <a:bodyPr>
            <a:noAutofit/>
          </a:bodyPr>
          <a:lstStyle/>
          <a:p>
            <a:pPr marL="365125" lvl="0" indent="-365125">
              <a:lnSpc>
                <a:spcPct val="150000"/>
              </a:lnSpc>
              <a:spcBef>
                <a:spcPts val="600"/>
              </a:spcBef>
              <a:spcAft>
                <a:spcPts val="600"/>
              </a:spcAft>
              <a:buClr>
                <a:srgbClr val="006557"/>
              </a:buClr>
              <a:buFont typeface="+mj-lt"/>
              <a:buAutoNum type="arabicPeriod" startAt="4"/>
            </a:pPr>
            <a:r>
              <a:rPr lang="en-GB" sz="1800" dirty="0"/>
              <a:t>Focuses on a </a:t>
            </a:r>
            <a:r>
              <a:rPr lang="en-GB" sz="1800" b="1" dirty="0"/>
              <a:t>People and Culture Change Platform </a:t>
            </a:r>
            <a:r>
              <a:rPr lang="en-GB" sz="1800" dirty="0"/>
              <a:t>to</a:t>
            </a:r>
            <a:r>
              <a:rPr lang="en-GB" sz="1800" b="1" dirty="0"/>
              <a:t> </a:t>
            </a:r>
            <a:r>
              <a:rPr lang="en-GB" sz="1800" dirty="0"/>
              <a:t>prepare an environment where change can be encouraged and developed. </a:t>
            </a:r>
            <a:endParaRPr lang="en-IE" sz="1800" dirty="0"/>
          </a:p>
          <a:p>
            <a:pPr marL="365125" lvl="0" indent="-365125">
              <a:lnSpc>
                <a:spcPct val="150000"/>
              </a:lnSpc>
              <a:spcBef>
                <a:spcPts val="600"/>
              </a:spcBef>
              <a:spcAft>
                <a:spcPts val="600"/>
              </a:spcAft>
              <a:buClr>
                <a:srgbClr val="006557"/>
              </a:buClr>
              <a:buFont typeface="+mj-lt"/>
              <a:buAutoNum type="arabicPeriod" startAt="4"/>
            </a:pPr>
            <a:r>
              <a:rPr lang="en-GB" sz="1800" dirty="0"/>
              <a:t>Provides guidance on change activities:</a:t>
            </a:r>
            <a:endParaRPr lang="en-IE" sz="1800" dirty="0"/>
          </a:p>
          <a:p>
            <a:pPr lvl="1" indent="-320675" algn="l">
              <a:lnSpc>
                <a:spcPct val="150000"/>
              </a:lnSpc>
              <a:spcBef>
                <a:spcPts val="0"/>
              </a:spcBef>
              <a:buClr>
                <a:srgbClr val="006557"/>
              </a:buClr>
              <a:buFont typeface="Arial" panose="020B0604020202020204" pitchFamily="34" charset="0"/>
              <a:buChar char="•"/>
            </a:pPr>
            <a:r>
              <a:rPr lang="en-GB" sz="1800" b="1" dirty="0">
                <a:solidFill>
                  <a:srgbClr val="006557"/>
                </a:solidFill>
              </a:rPr>
              <a:t>Define</a:t>
            </a:r>
            <a:r>
              <a:rPr lang="en-GB" sz="1800" b="1" dirty="0"/>
              <a:t> </a:t>
            </a:r>
            <a:r>
              <a:rPr lang="en-GB" sz="1800" dirty="0"/>
              <a:t>what needs to change and clarify why.</a:t>
            </a:r>
            <a:endParaRPr lang="en-IE" sz="1800" dirty="0"/>
          </a:p>
          <a:p>
            <a:pPr lvl="1" indent="-320675" algn="l">
              <a:lnSpc>
                <a:spcPct val="150000"/>
              </a:lnSpc>
              <a:spcBef>
                <a:spcPts val="0"/>
              </a:spcBef>
              <a:buClr>
                <a:srgbClr val="006557"/>
              </a:buClr>
              <a:buFont typeface="Arial" panose="020B0604020202020204" pitchFamily="34" charset="0"/>
              <a:buChar char="•"/>
            </a:pPr>
            <a:r>
              <a:rPr lang="en-GB" sz="1800" b="1" dirty="0">
                <a:solidFill>
                  <a:srgbClr val="006557"/>
                </a:solidFill>
              </a:rPr>
              <a:t>Design</a:t>
            </a:r>
            <a:r>
              <a:rPr lang="en-GB" sz="1800" b="1" dirty="0"/>
              <a:t> </a:t>
            </a:r>
            <a:r>
              <a:rPr lang="en-GB" sz="1800" dirty="0"/>
              <a:t>a better future with all key people involved. </a:t>
            </a:r>
            <a:endParaRPr lang="en-IE" sz="1800" dirty="0"/>
          </a:p>
          <a:p>
            <a:pPr lvl="1" indent="-320675" algn="l">
              <a:lnSpc>
                <a:spcPct val="150000"/>
              </a:lnSpc>
              <a:spcBef>
                <a:spcPts val="0"/>
              </a:spcBef>
              <a:buClr>
                <a:srgbClr val="006557"/>
              </a:buClr>
              <a:buFont typeface="Arial" panose="020B0604020202020204" pitchFamily="34" charset="0"/>
              <a:buChar char="•"/>
            </a:pPr>
            <a:r>
              <a:rPr lang="en-GB" sz="1800" b="1" dirty="0">
                <a:solidFill>
                  <a:srgbClr val="006557"/>
                </a:solidFill>
              </a:rPr>
              <a:t>Deliver</a:t>
            </a:r>
            <a:r>
              <a:rPr lang="en-GB" sz="1800" b="1" dirty="0"/>
              <a:t> </a:t>
            </a:r>
            <a:r>
              <a:rPr lang="en-GB" sz="1800" dirty="0"/>
              <a:t>and sustain the change.</a:t>
            </a:r>
          </a:p>
          <a:p>
            <a:pPr marL="136525" lvl="1" algn="l">
              <a:lnSpc>
                <a:spcPct val="150000"/>
              </a:lnSpc>
              <a:spcBef>
                <a:spcPts val="0"/>
              </a:spcBef>
              <a:buClr>
                <a:srgbClr val="006557"/>
              </a:buClr>
            </a:pPr>
            <a:r>
              <a:rPr lang="en-GB" sz="1800"/>
              <a:t>Supports you </a:t>
            </a:r>
            <a:r>
              <a:rPr lang="en-GB" sz="1800" dirty="0"/>
              <a:t>to deliver change outcomes  - </a:t>
            </a:r>
            <a:r>
              <a:rPr lang="en-GB" sz="1800" b="1" dirty="0"/>
              <a:t>safer better healthcare </a:t>
            </a:r>
            <a:r>
              <a:rPr lang="en-GB" sz="1800" dirty="0"/>
              <a:t>&amp; services that are </a:t>
            </a:r>
            <a:r>
              <a:rPr lang="en-GB" sz="1800" b="1" dirty="0"/>
              <a:t>valued </a:t>
            </a:r>
            <a:r>
              <a:rPr lang="en-GB" sz="1800" dirty="0"/>
              <a:t>by the public and by staff.</a:t>
            </a:r>
            <a:endParaRPr lang="en-IE" sz="1800" dirty="0"/>
          </a:p>
          <a:p>
            <a:endParaRPr lang="en-IE" dirty="0"/>
          </a:p>
        </p:txBody>
      </p:sp>
      <p:pic>
        <p:nvPicPr>
          <p:cNvPr id="2" name="Picture 1">
            <a:extLst>
              <a:ext uri="{FF2B5EF4-FFF2-40B4-BE49-F238E27FC236}">
                <a16:creationId xmlns:a16="http://schemas.microsoft.com/office/drawing/2014/main" id="{064869F4-5284-0BB3-D411-AA1274D268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74568" y="126847"/>
            <a:ext cx="4040472" cy="5933638"/>
          </a:xfrm>
          <a:prstGeom prst="rect">
            <a:avLst/>
          </a:prstGeom>
        </p:spPr>
      </p:pic>
      <p:sp>
        <p:nvSpPr>
          <p:cNvPr id="3" name="Google Shape;397;p8">
            <a:extLst>
              <a:ext uri="{FF2B5EF4-FFF2-40B4-BE49-F238E27FC236}">
                <a16:creationId xmlns:a16="http://schemas.microsoft.com/office/drawing/2014/main" id="{FCF74D98-A5C0-47F6-9F5C-EC8B48D347CE}"/>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12</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29542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orourke\AppData\Local\Temp\03974-HSE-CF-Proof#01-PPT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165" y="1398236"/>
            <a:ext cx="4604206" cy="4560522"/>
          </a:xfrm>
          <a:prstGeom prst="rect">
            <a:avLst/>
          </a:prstGeom>
          <a:noFill/>
        </p:spPr>
      </p:pic>
      <p:pic>
        <p:nvPicPr>
          <p:cNvPr id="4" name="Picture 2" descr="C:\Users\torourke\AppData\Local\Temp\03974-HSE-CF-Proof#01-PPT1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6771" y="4202881"/>
            <a:ext cx="2610463" cy="2099881"/>
          </a:xfrm>
          <a:prstGeom prst="rect">
            <a:avLst/>
          </a:prstGeom>
          <a:noFill/>
        </p:spPr>
      </p:pic>
      <p:sp>
        <p:nvSpPr>
          <p:cNvPr id="5" name="Title 3"/>
          <p:cNvSpPr>
            <a:spLocks noGrp="1"/>
          </p:cNvSpPr>
          <p:nvPr>
            <p:ph type="ctrTitle"/>
          </p:nvPr>
        </p:nvSpPr>
        <p:spPr>
          <a:xfrm>
            <a:off x="526591" y="472658"/>
            <a:ext cx="7245809" cy="586121"/>
          </a:xfrm>
        </p:spPr>
        <p:txBody>
          <a:bodyPr>
            <a:noAutofit/>
          </a:bodyPr>
          <a:lstStyle/>
          <a:p>
            <a:r>
              <a:rPr lang="en-IE" dirty="0"/>
              <a:t>Health Services Change Framework</a:t>
            </a:r>
          </a:p>
        </p:txBody>
      </p:sp>
      <p:sp>
        <p:nvSpPr>
          <p:cNvPr id="2" name="Google Shape;397;p8">
            <a:extLst>
              <a:ext uri="{FF2B5EF4-FFF2-40B4-BE49-F238E27FC236}">
                <a16:creationId xmlns:a16="http://schemas.microsoft.com/office/drawing/2014/main" id="{B4232D65-6558-5195-A785-491EE98EE7D3}"/>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13</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339509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348792" y="472658"/>
            <a:ext cx="5628190" cy="586121"/>
          </a:xfrm>
        </p:spPr>
        <p:txBody>
          <a:bodyPr>
            <a:noAutofit/>
          </a:bodyPr>
          <a:lstStyle/>
          <a:p>
            <a:r>
              <a:rPr lang="en-IE" sz="2400" dirty="0"/>
              <a:t>Health Services Change Framework</a:t>
            </a:r>
          </a:p>
        </p:txBody>
      </p:sp>
      <p:sp>
        <p:nvSpPr>
          <p:cNvPr id="7" name="Subtitle 6"/>
          <p:cNvSpPr>
            <a:spLocks noGrp="1"/>
          </p:cNvSpPr>
          <p:nvPr>
            <p:ph type="subTitle" idx="1"/>
          </p:nvPr>
        </p:nvSpPr>
        <p:spPr>
          <a:xfrm>
            <a:off x="434249" y="2930688"/>
            <a:ext cx="5542733" cy="418520"/>
          </a:xfrm>
        </p:spPr>
        <p:txBody>
          <a:bodyPr>
            <a:noAutofit/>
          </a:bodyPr>
          <a:lstStyle/>
          <a:p>
            <a:r>
              <a:rPr lang="en-IE" sz="2200" dirty="0"/>
              <a:t>People &amp; Culture Change Platform </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6982" y="421858"/>
            <a:ext cx="6215018" cy="5854700"/>
          </a:xfrm>
          <a:prstGeom prst="rect">
            <a:avLst/>
          </a:prstGeom>
        </p:spPr>
      </p:pic>
      <p:sp>
        <p:nvSpPr>
          <p:cNvPr id="2" name="Right Arrow 1"/>
          <p:cNvSpPr/>
          <p:nvPr/>
        </p:nvSpPr>
        <p:spPr>
          <a:xfrm>
            <a:off x="4913832" y="2930689"/>
            <a:ext cx="905854" cy="385080"/>
          </a:xfrm>
          <a:prstGeom prst="rightArrow">
            <a:avLst/>
          </a:prstGeom>
          <a:solidFill>
            <a:srgbClr val="006E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397;p8">
            <a:extLst>
              <a:ext uri="{FF2B5EF4-FFF2-40B4-BE49-F238E27FC236}">
                <a16:creationId xmlns:a16="http://schemas.microsoft.com/office/drawing/2014/main" id="{A8B61ECB-11D8-C2E6-ED06-594DBECCCEB9}"/>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14</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826046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a:t>Change Activities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5794" y="916172"/>
            <a:ext cx="5486411" cy="5533655"/>
          </a:xfrm>
          <a:prstGeom prst="rect">
            <a:avLst/>
          </a:prstGeom>
        </p:spPr>
      </p:pic>
      <p:sp>
        <p:nvSpPr>
          <p:cNvPr id="2" name="Google Shape;397;p8">
            <a:extLst>
              <a:ext uri="{FF2B5EF4-FFF2-40B4-BE49-F238E27FC236}">
                <a16:creationId xmlns:a16="http://schemas.microsoft.com/office/drawing/2014/main" id="{EE0A3A1E-32DB-8676-50E4-751BFD40C99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15</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92958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792" y="472658"/>
            <a:ext cx="3610959" cy="586121"/>
          </a:xfrm>
        </p:spPr>
        <p:txBody>
          <a:bodyPr/>
          <a:lstStyle/>
          <a:p>
            <a:r>
              <a:rPr lang="en-IE" dirty="0"/>
              <a:t>Change Activities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7242" y="472658"/>
            <a:ext cx="1609963" cy="1623827"/>
          </a:xfrm>
          <a:prstGeom prst="rect">
            <a:avLst/>
          </a:prstGeom>
        </p:spPr>
      </p:pic>
      <p:sp>
        <p:nvSpPr>
          <p:cNvPr id="9" name="Rectangle 8"/>
          <p:cNvSpPr/>
          <p:nvPr/>
        </p:nvSpPr>
        <p:spPr>
          <a:xfrm>
            <a:off x="627425" y="2192711"/>
            <a:ext cx="3332326" cy="296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E" sz="2000" dirty="0">
                <a:solidFill>
                  <a:srgbClr val="5E913B"/>
                </a:solidFill>
              </a:rPr>
              <a:t>Identify shared purpose</a:t>
            </a:r>
          </a:p>
          <a:p>
            <a:pPr marL="342900" indent="-342900">
              <a:buFont typeface="Arial" panose="020B0604020202020204" pitchFamily="34" charset="0"/>
              <a:buChar char="•"/>
            </a:pPr>
            <a:r>
              <a:rPr lang="en-IE" sz="2000" dirty="0">
                <a:solidFill>
                  <a:srgbClr val="5E913B"/>
                </a:solidFill>
              </a:rPr>
              <a:t>Understand current services</a:t>
            </a:r>
          </a:p>
          <a:p>
            <a:pPr marL="342900" indent="-342900">
              <a:buFont typeface="Arial" panose="020B0604020202020204" pitchFamily="34" charset="0"/>
              <a:buChar char="•"/>
            </a:pPr>
            <a:r>
              <a:rPr lang="en-IE" sz="2000" dirty="0">
                <a:solidFill>
                  <a:srgbClr val="5E913B"/>
                </a:solidFill>
              </a:rPr>
              <a:t>Agree better outcomes</a:t>
            </a:r>
          </a:p>
          <a:p>
            <a:pPr marL="342900" indent="-342900">
              <a:buFont typeface="Arial" panose="020B0604020202020204" pitchFamily="34" charset="0"/>
              <a:buChar char="•"/>
            </a:pPr>
            <a:r>
              <a:rPr lang="en-IE" sz="2000" dirty="0">
                <a:solidFill>
                  <a:srgbClr val="5E913B"/>
                </a:solidFill>
              </a:rPr>
              <a:t>Measure for success</a:t>
            </a:r>
          </a:p>
          <a:p>
            <a:pPr marL="342900" indent="-342900">
              <a:buFont typeface="Arial" panose="020B0604020202020204" pitchFamily="34" charset="0"/>
              <a:buChar char="•"/>
            </a:pPr>
            <a:r>
              <a:rPr lang="en-IE" sz="2000" dirty="0">
                <a:solidFill>
                  <a:srgbClr val="5E913B"/>
                </a:solidFill>
              </a:rPr>
              <a:t>Make case for change</a:t>
            </a:r>
          </a:p>
        </p:txBody>
      </p:sp>
      <p:sp>
        <p:nvSpPr>
          <p:cNvPr id="10" name="Rectangle 9"/>
          <p:cNvSpPr/>
          <p:nvPr/>
        </p:nvSpPr>
        <p:spPr>
          <a:xfrm>
            <a:off x="4094710" y="2312729"/>
            <a:ext cx="2773362" cy="2992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E" sz="2000" dirty="0">
                <a:solidFill>
                  <a:srgbClr val="2D72B1"/>
                </a:solidFill>
              </a:rPr>
              <a:t>Agree to co-design</a:t>
            </a:r>
          </a:p>
          <a:p>
            <a:pPr marL="342900" indent="-342900">
              <a:buFont typeface="Arial" panose="020B0604020202020204" pitchFamily="34" charset="0"/>
              <a:buChar char="•"/>
            </a:pPr>
            <a:r>
              <a:rPr lang="en-IE" sz="2000" dirty="0">
                <a:solidFill>
                  <a:srgbClr val="2D72B1"/>
                </a:solidFill>
              </a:rPr>
              <a:t>Design service operational model</a:t>
            </a:r>
          </a:p>
          <a:p>
            <a:pPr marL="342900" indent="-342900">
              <a:buFont typeface="Arial" panose="020B0604020202020204" pitchFamily="34" charset="0"/>
              <a:buChar char="•"/>
            </a:pPr>
            <a:r>
              <a:rPr lang="en-IE" sz="2000" dirty="0">
                <a:solidFill>
                  <a:srgbClr val="2D72B1"/>
                </a:solidFill>
              </a:rPr>
              <a:t>Test and refine</a:t>
            </a:r>
          </a:p>
          <a:p>
            <a:pPr marL="342900" indent="-342900">
              <a:buFont typeface="Arial" panose="020B0604020202020204" pitchFamily="34" charset="0"/>
              <a:buChar char="•"/>
            </a:pPr>
            <a:r>
              <a:rPr lang="en-IE" sz="2000" dirty="0">
                <a:solidFill>
                  <a:srgbClr val="2D72B1"/>
                </a:solidFill>
              </a:rPr>
              <a:t>Agree Action Plan</a:t>
            </a:r>
          </a:p>
          <a:p>
            <a:pPr marL="342900" indent="-342900">
              <a:buFont typeface="Arial" panose="020B0604020202020204" pitchFamily="34" charset="0"/>
              <a:buChar char="•"/>
            </a:pPr>
            <a:r>
              <a:rPr lang="en-IE" sz="2000" dirty="0">
                <a:solidFill>
                  <a:srgbClr val="2D72B1"/>
                </a:solidFill>
              </a:rPr>
              <a:t>Communicate Action Plan</a:t>
            </a:r>
          </a:p>
        </p:txBody>
      </p:sp>
      <p:sp>
        <p:nvSpPr>
          <p:cNvPr id="11" name="Rectangle 10"/>
          <p:cNvSpPr/>
          <p:nvPr/>
        </p:nvSpPr>
        <p:spPr>
          <a:xfrm>
            <a:off x="7209527" y="2222086"/>
            <a:ext cx="2841228" cy="3191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E" sz="2000" dirty="0">
                <a:solidFill>
                  <a:srgbClr val="C45A12"/>
                </a:solidFill>
              </a:rPr>
              <a:t>Implement actions</a:t>
            </a:r>
          </a:p>
          <a:p>
            <a:pPr marL="342900" indent="-342900">
              <a:buFont typeface="Arial" panose="020B0604020202020204" pitchFamily="34" charset="0"/>
              <a:buChar char="•"/>
            </a:pPr>
            <a:r>
              <a:rPr lang="en-IE" sz="2000" dirty="0">
                <a:solidFill>
                  <a:srgbClr val="C45A12"/>
                </a:solidFill>
              </a:rPr>
              <a:t>Support implementation</a:t>
            </a:r>
          </a:p>
          <a:p>
            <a:pPr marL="342900" indent="-342900">
              <a:buFont typeface="Arial" panose="020B0604020202020204" pitchFamily="34" charset="0"/>
              <a:buChar char="•"/>
            </a:pPr>
            <a:r>
              <a:rPr lang="en-IE" sz="2000" dirty="0">
                <a:solidFill>
                  <a:srgbClr val="C45A12"/>
                </a:solidFill>
              </a:rPr>
              <a:t>Measure progress</a:t>
            </a:r>
          </a:p>
          <a:p>
            <a:pPr marL="342900" indent="-342900">
              <a:buFont typeface="Arial" panose="020B0604020202020204" pitchFamily="34" charset="0"/>
              <a:buChar char="•"/>
            </a:pPr>
            <a:r>
              <a:rPr lang="en-IE" sz="2000" dirty="0">
                <a:solidFill>
                  <a:srgbClr val="C45A12"/>
                </a:solidFill>
              </a:rPr>
              <a:t>Celebrate success</a:t>
            </a:r>
          </a:p>
          <a:p>
            <a:pPr marL="342900" indent="-342900">
              <a:buFont typeface="Arial" panose="020B0604020202020204" pitchFamily="34" charset="0"/>
              <a:buChar char="•"/>
            </a:pPr>
            <a:r>
              <a:rPr lang="en-IE" sz="2000" dirty="0">
                <a:solidFill>
                  <a:srgbClr val="C45A12"/>
                </a:solidFill>
              </a:rPr>
              <a:t>Sustain improvement</a:t>
            </a:r>
          </a:p>
        </p:txBody>
      </p:sp>
      <p:grpSp>
        <p:nvGrpSpPr>
          <p:cNvPr id="2" name="Group 1"/>
          <p:cNvGrpSpPr/>
          <p:nvPr/>
        </p:nvGrpSpPr>
        <p:grpSpPr>
          <a:xfrm>
            <a:off x="728389" y="1482830"/>
            <a:ext cx="9322366" cy="1227310"/>
            <a:chOff x="728389" y="1123264"/>
            <a:chExt cx="9322366" cy="122731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389" y="1123264"/>
              <a:ext cx="3128742" cy="109732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7608" y="1159876"/>
              <a:ext cx="3266960" cy="113509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3169" y="1139589"/>
              <a:ext cx="3207586" cy="1210985"/>
            </a:xfrm>
            <a:prstGeom prst="rect">
              <a:avLst/>
            </a:prstGeom>
          </p:spPr>
        </p:pic>
      </p:grpSp>
      <p:cxnSp>
        <p:nvCxnSpPr>
          <p:cNvPr id="13" name="Straight Arrow Connector 12"/>
          <p:cNvCxnSpPr/>
          <p:nvPr/>
        </p:nvCxnSpPr>
        <p:spPr>
          <a:xfrm>
            <a:off x="6769768" y="2107049"/>
            <a:ext cx="561077" cy="0"/>
          </a:xfrm>
          <a:prstGeom prst="straightConnector1">
            <a:avLst/>
          </a:prstGeom>
          <a:ln w="66675">
            <a:solidFill>
              <a:srgbClr val="0065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59349" y="2086987"/>
            <a:ext cx="561077" cy="0"/>
          </a:xfrm>
          <a:prstGeom prst="straightConnector1">
            <a:avLst/>
          </a:prstGeom>
          <a:ln w="66675">
            <a:solidFill>
              <a:srgbClr val="00655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Google Shape;397;p8">
            <a:extLst>
              <a:ext uri="{FF2B5EF4-FFF2-40B4-BE49-F238E27FC236}">
                <a16:creationId xmlns:a16="http://schemas.microsoft.com/office/drawing/2014/main" id="{3174B4C0-9A99-347C-6B04-C2FCA272BEE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16</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380092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792" y="472658"/>
            <a:ext cx="4009848" cy="586121"/>
          </a:xfrm>
        </p:spPr>
        <p:txBody>
          <a:bodyPr>
            <a:noAutofit/>
          </a:bodyPr>
          <a:lstStyle/>
          <a:p>
            <a:r>
              <a:rPr lang="en-IE" dirty="0"/>
              <a:t>Change Outcomes</a:t>
            </a:r>
          </a:p>
        </p:txBody>
      </p:sp>
      <p:pic>
        <p:nvPicPr>
          <p:cNvPr id="14" name="Picture 2" descr="S:\Change Capacity\Health Services Change Guide\Clevel Cat Final Products\PNGs &amp; PPT Templates from CleverCat (15.05.18 and 16.05.2018)\Change Activities - Safer Better Healthcare and Staff &amp; Public Valu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2930" y="1757016"/>
            <a:ext cx="7211370" cy="2700000"/>
          </a:xfrm>
          <a:prstGeom prst="rect">
            <a:avLst/>
          </a:prstGeom>
          <a:noFill/>
        </p:spPr>
      </p:pic>
      <p:sp>
        <p:nvSpPr>
          <p:cNvPr id="2" name="Google Shape;397;p8">
            <a:extLst>
              <a:ext uri="{FF2B5EF4-FFF2-40B4-BE49-F238E27FC236}">
                <a16:creationId xmlns:a16="http://schemas.microsoft.com/office/drawing/2014/main" id="{C15A220F-15EC-4765-F073-DD03ED9ACE06}"/>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17</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70733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E" dirty="0"/>
              <a:t>Human Centred Design</a:t>
            </a:r>
          </a:p>
        </p:txBody>
      </p:sp>
      <p:pic>
        <p:nvPicPr>
          <p:cNvPr id="8" name="Picture 2" descr="C:\Users\torourke\AppData\Local\Temp\notes887379\04454-HSE-CF-Guide-Proof#05-Figure-49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9669"/>
          <a:stretch/>
        </p:blipFill>
        <p:spPr bwMode="auto">
          <a:xfrm>
            <a:off x="2757714" y="1058779"/>
            <a:ext cx="6966857" cy="5904739"/>
          </a:xfrm>
          <a:prstGeom prst="rect">
            <a:avLst/>
          </a:prstGeom>
          <a:noFill/>
        </p:spPr>
      </p:pic>
      <p:sp>
        <p:nvSpPr>
          <p:cNvPr id="2" name="Google Shape;397;p8">
            <a:extLst>
              <a:ext uri="{FF2B5EF4-FFF2-40B4-BE49-F238E27FC236}">
                <a16:creationId xmlns:a16="http://schemas.microsoft.com/office/drawing/2014/main" id="{5604CCF2-2CD8-8C09-546D-F7A87E16A93A}"/>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18</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041277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97000"/>
            <a:ext cx="12192000" cy="443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p:cNvSpPr>
            <a:spLocks noGrp="1"/>
          </p:cNvSpPr>
          <p:nvPr>
            <p:ph type="body" sz="quarter" idx="10"/>
          </p:nvPr>
        </p:nvSpPr>
        <p:spPr>
          <a:xfrm>
            <a:off x="1545132" y="628113"/>
            <a:ext cx="8371028" cy="312599"/>
          </a:xfrm>
        </p:spPr>
        <p:txBody>
          <a:bodyPr/>
          <a:lstStyle/>
          <a:p>
            <a:r>
              <a:rPr lang="en-IE" sz="3200" dirty="0"/>
              <a:t>Why would teams use the Change Guide?</a:t>
            </a:r>
          </a:p>
        </p:txBody>
      </p:sp>
      <p:sp>
        <p:nvSpPr>
          <p:cNvPr id="5" name="Text Placeholder 4"/>
          <p:cNvSpPr>
            <a:spLocks noGrp="1"/>
          </p:cNvSpPr>
          <p:nvPr>
            <p:ph type="body" sz="quarter" idx="11"/>
          </p:nvPr>
        </p:nvSpPr>
        <p:spPr>
          <a:xfrm>
            <a:off x="1453692" y="1760900"/>
            <a:ext cx="9950908" cy="2729999"/>
          </a:xfrm>
        </p:spPr>
        <p:txBody>
          <a:bodyPr>
            <a:noAutofit/>
          </a:bodyPr>
          <a:lstStyle/>
          <a:p>
            <a:pPr marL="365125" indent="-365125">
              <a:lnSpc>
                <a:spcPct val="150000"/>
              </a:lnSpc>
              <a:spcBef>
                <a:spcPts val="0"/>
              </a:spcBef>
            </a:pPr>
            <a:r>
              <a:rPr lang="en-GB" sz="2000" b="1" dirty="0">
                <a:solidFill>
                  <a:srgbClr val="EE7D11"/>
                </a:solidFill>
              </a:rPr>
              <a:t>1. Increases your chance of success by:</a:t>
            </a:r>
            <a:r>
              <a:rPr lang="en-GB" sz="2000" dirty="0">
                <a:solidFill>
                  <a:srgbClr val="EE7D11"/>
                </a:solidFill>
              </a:rPr>
              <a:t> </a:t>
            </a:r>
            <a:endParaRPr lang="en-IE" sz="2000" dirty="0">
              <a:solidFill>
                <a:srgbClr val="EE7D11"/>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providing all the help you need to carry out change and improve services.</a:t>
            </a:r>
            <a:endParaRPr lang="en-IE" sz="2000" dirty="0">
              <a:solidFill>
                <a:schemeClr val="bg2">
                  <a:lumMod val="25000"/>
                </a:schemeClr>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guiding you on how best to work with service users, families and staff to understand their needs, value their experiences and design service improvements.</a:t>
            </a:r>
            <a:endParaRPr lang="en-IE" sz="2000" dirty="0"/>
          </a:p>
          <a:p>
            <a:pPr>
              <a:lnSpc>
                <a:spcPct val="150000"/>
              </a:lnSpc>
              <a:spcBef>
                <a:spcPts val="0"/>
              </a:spcBef>
            </a:pPr>
            <a:r>
              <a:rPr lang="en-GB" sz="2000" b="1" dirty="0">
                <a:solidFill>
                  <a:srgbClr val="EE7D11"/>
                </a:solidFill>
              </a:rPr>
              <a:t>2. Simplifies change in a complex system by:</a:t>
            </a:r>
            <a:endParaRPr lang="en-IE" sz="2000" dirty="0">
              <a:solidFill>
                <a:srgbClr val="EE7D11"/>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recognising the importance of working with people in their own situation to design and deliver change that meets their specific needs and local context.</a:t>
            </a:r>
            <a:endParaRPr lang="en-IE" sz="2000" dirty="0">
              <a:solidFill>
                <a:schemeClr val="bg2">
                  <a:lumMod val="25000"/>
                </a:schemeClr>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providing an opportunity to connect change and service improvement initiatives at local and national level.</a:t>
            </a:r>
          </a:p>
        </p:txBody>
      </p:sp>
      <p:sp>
        <p:nvSpPr>
          <p:cNvPr id="2" name="Google Shape;397;p8">
            <a:extLst>
              <a:ext uri="{FF2B5EF4-FFF2-40B4-BE49-F238E27FC236}">
                <a16:creationId xmlns:a16="http://schemas.microsoft.com/office/drawing/2014/main" id="{E3B4AED4-FE81-511C-4B54-F397DF9E1E4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19</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75956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791" y="472658"/>
            <a:ext cx="6590489" cy="586121"/>
          </a:xfrm>
        </p:spPr>
        <p:txBody>
          <a:bodyPr>
            <a:noAutofit/>
          </a:bodyPr>
          <a:lstStyle/>
          <a:p>
            <a:r>
              <a:rPr lang="en-IE" dirty="0"/>
              <a:t>Guidance for using these slides</a:t>
            </a:r>
          </a:p>
        </p:txBody>
      </p:sp>
      <p:sp>
        <p:nvSpPr>
          <p:cNvPr id="5" name="Subtitle 4"/>
          <p:cNvSpPr>
            <a:spLocks noGrp="1"/>
          </p:cNvSpPr>
          <p:nvPr>
            <p:ph type="subTitle" idx="1"/>
          </p:nvPr>
        </p:nvSpPr>
        <p:spPr>
          <a:xfrm>
            <a:off x="348792" y="1404280"/>
            <a:ext cx="10433508" cy="694851"/>
          </a:xfrm>
        </p:spPr>
        <p:txBody>
          <a:bodyPr>
            <a:noAutofit/>
          </a:bodyPr>
          <a:lstStyle/>
          <a:p>
            <a:pPr marL="342900" indent="-342900">
              <a:lnSpc>
                <a:spcPct val="100000"/>
              </a:lnSpc>
              <a:spcBef>
                <a:spcPts val="300"/>
              </a:spcBef>
              <a:spcAft>
                <a:spcPts val="300"/>
              </a:spcAft>
              <a:buFont typeface="Arial" pitchFamily="34" charset="0"/>
              <a:buChar char="•"/>
            </a:pPr>
            <a:r>
              <a:rPr lang="en-US" sz="2000" dirty="0"/>
              <a:t>Please note this set of slides is intended to assist you to present on </a:t>
            </a:r>
            <a:r>
              <a:rPr lang="en-US" sz="2000" b="1" i="1" dirty="0"/>
              <a:t>People’s Needs Defining Change - Health Services Change Guide</a:t>
            </a:r>
            <a:endParaRPr lang="en-US" sz="2000" i="1" dirty="0"/>
          </a:p>
          <a:p>
            <a:pPr marL="342900" indent="-342900">
              <a:lnSpc>
                <a:spcPct val="100000"/>
              </a:lnSpc>
              <a:spcBef>
                <a:spcPts val="300"/>
              </a:spcBef>
              <a:spcAft>
                <a:spcPts val="300"/>
              </a:spcAft>
              <a:buFont typeface="Arial" pitchFamily="34" charset="0"/>
              <a:buChar char="•"/>
            </a:pPr>
            <a:r>
              <a:rPr lang="en-US" sz="2000" dirty="0"/>
              <a:t>You may wish to </a:t>
            </a:r>
            <a:r>
              <a:rPr lang="en-US" sz="2000" b="1" dirty="0"/>
              <a:t>select from the slides </a:t>
            </a:r>
            <a:r>
              <a:rPr lang="en-US" sz="2000" dirty="0"/>
              <a:t>included to meet your specific needs.</a:t>
            </a:r>
          </a:p>
          <a:p>
            <a:pPr marL="342900" indent="-342900">
              <a:lnSpc>
                <a:spcPct val="100000"/>
              </a:lnSpc>
              <a:spcBef>
                <a:spcPts val="300"/>
              </a:spcBef>
              <a:spcAft>
                <a:spcPts val="300"/>
              </a:spcAft>
              <a:buFont typeface="Arial" pitchFamily="34" charset="0"/>
              <a:buChar char="•"/>
            </a:pPr>
            <a:r>
              <a:rPr lang="en-US" sz="2000" dirty="0"/>
              <a:t>We do ask that all presentations include the </a:t>
            </a:r>
            <a:r>
              <a:rPr lang="en-US" sz="2000" b="1" dirty="0"/>
              <a:t>Change Framework</a:t>
            </a:r>
            <a:endParaRPr lang="en-US" sz="2000" dirty="0"/>
          </a:p>
          <a:p>
            <a:pPr marL="342900" indent="-342900">
              <a:lnSpc>
                <a:spcPct val="100000"/>
              </a:lnSpc>
              <a:spcBef>
                <a:spcPts val="300"/>
              </a:spcBef>
              <a:spcAft>
                <a:spcPts val="300"/>
              </a:spcAft>
              <a:buFont typeface="Arial" pitchFamily="34" charset="0"/>
              <a:buChar char="•"/>
            </a:pPr>
            <a:r>
              <a:rPr lang="en-US" sz="2000" dirty="0"/>
              <a:t>Thank you for increasing awareness – as the </a:t>
            </a:r>
            <a:r>
              <a:rPr lang="en-US" sz="2000" b="1" dirty="0" err="1"/>
              <a:t>organisational</a:t>
            </a:r>
            <a:r>
              <a:rPr lang="en-US" sz="2000" b="1" dirty="0"/>
              <a:t> policy </a:t>
            </a:r>
            <a:r>
              <a:rPr lang="en-US" sz="2000" dirty="0"/>
              <a:t>on change it is important that the Change Guide is included as part of all presentations on change / service improvement.</a:t>
            </a:r>
          </a:p>
          <a:p>
            <a:pPr marL="342900" indent="-342900">
              <a:lnSpc>
                <a:spcPct val="100000"/>
              </a:lnSpc>
              <a:spcBef>
                <a:spcPts val="300"/>
              </a:spcBef>
              <a:spcAft>
                <a:spcPts val="300"/>
              </a:spcAft>
              <a:buFont typeface="Arial" pitchFamily="34" charset="0"/>
              <a:buChar char="•"/>
            </a:pPr>
            <a:r>
              <a:rPr lang="en-US" sz="2000" dirty="0"/>
              <a:t>Please encourage people to go online and test out the Change Guide and associated templates / handouts – access details are profiled in this presentation. </a:t>
            </a:r>
          </a:p>
          <a:p>
            <a:pPr>
              <a:lnSpc>
                <a:spcPct val="100000"/>
              </a:lnSpc>
              <a:spcBef>
                <a:spcPts val="300"/>
              </a:spcBef>
              <a:spcAft>
                <a:spcPts val="300"/>
              </a:spcAft>
            </a:pPr>
            <a:endParaRPr lang="en-US" sz="2000" dirty="0"/>
          </a:p>
          <a:p>
            <a:pPr>
              <a:lnSpc>
                <a:spcPct val="100000"/>
              </a:lnSpc>
              <a:spcBef>
                <a:spcPts val="300"/>
              </a:spcBef>
              <a:spcAft>
                <a:spcPts val="300"/>
              </a:spcAft>
            </a:pPr>
            <a:r>
              <a:rPr lang="en-US" sz="2000" b="1" dirty="0">
                <a:solidFill>
                  <a:srgbClr val="006557"/>
                </a:solidFill>
              </a:rPr>
              <a:t>Thank you for your support and assistance</a:t>
            </a:r>
          </a:p>
        </p:txBody>
      </p:sp>
      <p:sp>
        <p:nvSpPr>
          <p:cNvPr id="2" name="Google Shape;397;p8">
            <a:extLst>
              <a:ext uri="{FF2B5EF4-FFF2-40B4-BE49-F238E27FC236}">
                <a16:creationId xmlns:a16="http://schemas.microsoft.com/office/drawing/2014/main" id="{EC044D44-CF5B-996C-8B17-AC3A57FF8D85}"/>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524805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97000"/>
            <a:ext cx="12192000" cy="443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p:cNvSpPr>
            <a:spLocks noGrp="1"/>
          </p:cNvSpPr>
          <p:nvPr>
            <p:ph type="body" sz="quarter" idx="10"/>
          </p:nvPr>
        </p:nvSpPr>
        <p:spPr>
          <a:xfrm>
            <a:off x="1545132" y="615682"/>
            <a:ext cx="8188148" cy="312599"/>
          </a:xfrm>
        </p:spPr>
        <p:txBody>
          <a:bodyPr/>
          <a:lstStyle/>
          <a:p>
            <a:r>
              <a:rPr lang="en-IE" sz="3200" dirty="0"/>
              <a:t>Why would teams use the Change Guide?</a:t>
            </a:r>
          </a:p>
        </p:txBody>
      </p:sp>
      <p:sp>
        <p:nvSpPr>
          <p:cNvPr id="5" name="Text Placeholder 4"/>
          <p:cNvSpPr>
            <a:spLocks noGrp="1"/>
          </p:cNvSpPr>
          <p:nvPr>
            <p:ph type="body" sz="quarter" idx="11"/>
          </p:nvPr>
        </p:nvSpPr>
        <p:spPr>
          <a:xfrm>
            <a:off x="1417320" y="2103120"/>
            <a:ext cx="10347756" cy="2304288"/>
          </a:xfrm>
        </p:spPr>
        <p:txBody>
          <a:bodyPr>
            <a:noAutofit/>
          </a:bodyPr>
          <a:lstStyle/>
          <a:p>
            <a:pPr marL="457200" indent="-457200">
              <a:lnSpc>
                <a:spcPct val="150000"/>
              </a:lnSpc>
              <a:spcBef>
                <a:spcPts val="0"/>
              </a:spcBef>
              <a:buFont typeface="+mj-lt"/>
              <a:buAutoNum type="arabicPeriod" startAt="3"/>
            </a:pPr>
            <a:r>
              <a:rPr lang="en-IE" sz="2000" b="1" dirty="0">
                <a:solidFill>
                  <a:srgbClr val="EE7D11"/>
                </a:solidFill>
              </a:rPr>
              <a:t>Helps people to do change well by:</a:t>
            </a:r>
            <a:endParaRPr lang="en-IE" sz="2000" dirty="0">
              <a:solidFill>
                <a:srgbClr val="EE7D11"/>
              </a:solidFill>
            </a:endParaRPr>
          </a:p>
          <a:p>
            <a:pPr marL="639762" lvl="0" indent="-457200">
              <a:lnSpc>
                <a:spcPct val="150000"/>
              </a:lnSpc>
              <a:spcBef>
                <a:spcPts val="0"/>
              </a:spcBef>
              <a:buFont typeface="Arial" panose="020B0604020202020204" pitchFamily="34" charset="0"/>
              <a:buChar char="•"/>
            </a:pPr>
            <a:r>
              <a:rPr lang="en-IE" sz="2000" dirty="0">
                <a:solidFill>
                  <a:schemeClr val="bg2">
                    <a:lumMod val="25000"/>
                  </a:schemeClr>
                </a:solidFill>
              </a:rPr>
              <a:t>Helping teams to develop the ability to carry out change initiatives with confidence.</a:t>
            </a:r>
          </a:p>
          <a:p>
            <a:pPr marL="639762" lvl="0" indent="-457200">
              <a:lnSpc>
                <a:spcPct val="150000"/>
              </a:lnSpc>
              <a:spcBef>
                <a:spcPts val="0"/>
              </a:spcBef>
              <a:buFont typeface="Arial" panose="020B0604020202020204" pitchFamily="34" charset="0"/>
              <a:buChar char="•"/>
            </a:pPr>
            <a:r>
              <a:rPr lang="en-GB" sz="2000" dirty="0">
                <a:solidFill>
                  <a:schemeClr val="bg2">
                    <a:lumMod val="25000"/>
                  </a:schemeClr>
                </a:solidFill>
              </a:rPr>
              <a:t>Guiding you through the change process in detail, with lots of helpful resources.</a:t>
            </a:r>
          </a:p>
          <a:p>
            <a:pPr marL="182562" lvl="0">
              <a:lnSpc>
                <a:spcPct val="150000"/>
              </a:lnSpc>
              <a:spcBef>
                <a:spcPts val="0"/>
              </a:spcBef>
            </a:pPr>
            <a:endParaRPr lang="en-GB" sz="2000" dirty="0">
              <a:solidFill>
                <a:schemeClr val="bg2">
                  <a:lumMod val="25000"/>
                </a:schemeClr>
              </a:solidFill>
            </a:endParaRPr>
          </a:p>
          <a:p>
            <a:pPr marL="182562" lvl="0">
              <a:lnSpc>
                <a:spcPct val="150000"/>
              </a:lnSpc>
              <a:spcBef>
                <a:spcPts val="0"/>
              </a:spcBef>
            </a:pPr>
            <a:r>
              <a:rPr lang="en-GB" sz="2000" b="1" dirty="0">
                <a:solidFill>
                  <a:srgbClr val="EE7D11"/>
                </a:solidFill>
              </a:rPr>
              <a:t>See details in the following slides on resources and supports available.</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32806" y="4600766"/>
            <a:ext cx="4326388" cy="1639835"/>
          </a:xfrm>
          <a:prstGeom prst="rect">
            <a:avLst/>
          </a:prstGeom>
        </p:spPr>
      </p:pic>
      <p:sp>
        <p:nvSpPr>
          <p:cNvPr id="2" name="Google Shape;397;p8">
            <a:extLst>
              <a:ext uri="{FF2B5EF4-FFF2-40B4-BE49-F238E27FC236}">
                <a16:creationId xmlns:a16="http://schemas.microsoft.com/office/drawing/2014/main" id="{67A3EE61-277B-A670-21D8-F61C37678191}"/>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20</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455718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35303" y="116114"/>
            <a:ext cx="9159884" cy="6475629"/>
          </a:xfrm>
          <a:prstGeom prst="rect">
            <a:avLst/>
          </a:prstGeom>
          <a:ln>
            <a:noFill/>
          </a:ln>
          <a:effectLst>
            <a:outerShdw blurRad="292100" dist="139700" dir="2700000" algn="tl" rotWithShape="0">
              <a:srgbClr val="333333">
                <a:alpha val="65000"/>
              </a:srgbClr>
            </a:outerShdw>
          </a:effectLst>
        </p:spPr>
      </p:pic>
      <p:sp>
        <p:nvSpPr>
          <p:cNvPr id="3" name="Google Shape;397;p8">
            <a:extLst>
              <a:ext uri="{FF2B5EF4-FFF2-40B4-BE49-F238E27FC236}">
                <a16:creationId xmlns:a16="http://schemas.microsoft.com/office/drawing/2014/main" id="{DD7FDED3-AB28-E238-BF69-68AE371623B8}"/>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21</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06049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98319" y="130630"/>
            <a:ext cx="9153749" cy="6471292"/>
          </a:xfrm>
          <a:prstGeom prst="rect">
            <a:avLst/>
          </a:prstGeom>
          <a:ln>
            <a:noFill/>
          </a:ln>
          <a:effectLst>
            <a:outerShdw blurRad="292100" dist="139700" dir="2700000" algn="tl" rotWithShape="0">
              <a:srgbClr val="333333">
                <a:alpha val="65000"/>
              </a:srgbClr>
            </a:outerShdw>
          </a:effectLst>
        </p:spPr>
      </p:pic>
      <p:sp>
        <p:nvSpPr>
          <p:cNvPr id="2" name="Google Shape;397;p8">
            <a:extLst>
              <a:ext uri="{FF2B5EF4-FFF2-40B4-BE49-F238E27FC236}">
                <a16:creationId xmlns:a16="http://schemas.microsoft.com/office/drawing/2014/main" id="{650A1710-9BCB-1394-260C-4A531CC5C160}"/>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22</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14505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764" y="262398"/>
            <a:ext cx="7357272" cy="861774"/>
          </a:xfrm>
          <a:prstGeom prst="rect">
            <a:avLst/>
          </a:prstGeom>
        </p:spPr>
        <p:txBody>
          <a:bodyPr wrap="square">
            <a:spAutoFit/>
          </a:bodyPr>
          <a:lstStyle/>
          <a:p>
            <a:pPr algn="ctr"/>
            <a:r>
              <a:rPr lang="en-IE" sz="3200" b="1" dirty="0">
                <a:solidFill>
                  <a:srgbClr val="075345"/>
                </a:solidFill>
                <a:latin typeface="Arial" panose="020B0604020202020204" pitchFamily="34" charset="0"/>
                <a:cs typeface="Arial" panose="020B0604020202020204" pitchFamily="34" charset="0"/>
              </a:rPr>
              <a:t>Change Guide Resources </a:t>
            </a:r>
          </a:p>
          <a:p>
            <a:pPr algn="ctr"/>
            <a:r>
              <a:rPr lang="en-IE" b="1" dirty="0">
                <a:solidFill>
                  <a:srgbClr val="0E6659"/>
                </a:solidFill>
                <a:latin typeface="Arial" panose="020B0604020202020204" pitchFamily="34" charset="0"/>
                <a:cs typeface="Arial" panose="020B0604020202020204" pitchFamily="34" charset="0"/>
              </a:rPr>
              <a:t>Access our YouTube Videos</a:t>
            </a:r>
          </a:p>
        </p:txBody>
      </p:sp>
      <p:grpSp>
        <p:nvGrpSpPr>
          <p:cNvPr id="12" name="Group 11"/>
          <p:cNvGrpSpPr/>
          <p:nvPr/>
        </p:nvGrpSpPr>
        <p:grpSpPr>
          <a:xfrm>
            <a:off x="3355130" y="1161385"/>
            <a:ext cx="2662671" cy="2008242"/>
            <a:chOff x="3116727" y="1347500"/>
            <a:chExt cx="3144291" cy="1848448"/>
          </a:xfrm>
        </p:grpSpPr>
        <p:sp>
          <p:nvSpPr>
            <p:cNvPr id="13" name="TextBox 12"/>
            <p:cNvSpPr txBox="1"/>
            <p:nvPr/>
          </p:nvSpPr>
          <p:spPr>
            <a:xfrm>
              <a:off x="3116727" y="1347500"/>
              <a:ext cx="3144291" cy="1848448"/>
            </a:xfrm>
            <a:prstGeom prst="rect">
              <a:avLst/>
            </a:prstGeom>
            <a:solidFill>
              <a:schemeClr val="bg1"/>
            </a:solidFill>
            <a:ln>
              <a:solidFill>
                <a:schemeClr val="tx1"/>
              </a:solidFill>
            </a:ln>
          </p:spPr>
          <p:txBody>
            <a:bodyPr wrap="square" rtlCol="0">
              <a:spAutoFit/>
            </a:bodyPr>
            <a:lstStyle/>
            <a:p>
              <a:r>
                <a:rPr lang="en-IE" sz="1250" b="1" dirty="0"/>
                <a:t>Change &amp; Innovation Hub</a:t>
              </a:r>
            </a:p>
            <a:p>
              <a:r>
                <a:rPr lang="en-IE" sz="1200" dirty="0">
                  <a:latin typeface="+mj-lt"/>
                </a:rPr>
                <a:t>Prompts to assist you navigate</a:t>
              </a:r>
            </a:p>
            <a:p>
              <a:endParaRPr lang="en-IE" sz="1200" dirty="0">
                <a:latin typeface="+mj-lt"/>
              </a:endParaRPr>
            </a:p>
            <a:p>
              <a:endParaRPr lang="en-IE" sz="1200" dirty="0">
                <a:latin typeface="+mj-lt"/>
              </a:endParaRPr>
            </a:p>
            <a:p>
              <a:endParaRPr lang="en-IE" sz="1200" dirty="0">
                <a:latin typeface="+mj-lt"/>
              </a:endParaRPr>
            </a:p>
            <a:p>
              <a:pPr marL="285744" indent="-285744">
                <a:buFont typeface="Wingdings" panose="05000000000000000000" pitchFamily="2" charset="2"/>
                <a:buChar char="§"/>
              </a:pPr>
              <a:endParaRPr lang="en-IE" sz="1200" dirty="0">
                <a:latin typeface="+mj-lt"/>
              </a:endParaRPr>
            </a:p>
            <a:p>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p:txBody>
        </p:sp>
        <p:pic>
          <p:nvPicPr>
            <p:cNvPr id="14" name="Picture 13"/>
            <p:cNvPicPr>
              <a:picLocks noChangeAspect="1"/>
            </p:cNvPicPr>
            <p:nvPr/>
          </p:nvPicPr>
          <p:blipFill>
            <a:blip r:embed="rId2"/>
            <a:stretch>
              <a:fillRect/>
            </a:stretch>
          </p:blipFill>
          <p:spPr>
            <a:xfrm>
              <a:off x="3579675" y="1904327"/>
              <a:ext cx="2203445" cy="1056452"/>
            </a:xfrm>
            <a:prstGeom prst="rect">
              <a:avLst/>
            </a:prstGeom>
          </p:spPr>
        </p:pic>
      </p:grpSp>
      <p:grpSp>
        <p:nvGrpSpPr>
          <p:cNvPr id="22" name="Group 21"/>
          <p:cNvGrpSpPr/>
          <p:nvPr/>
        </p:nvGrpSpPr>
        <p:grpSpPr>
          <a:xfrm>
            <a:off x="8824345" y="1150546"/>
            <a:ext cx="2662671" cy="2019856"/>
            <a:chOff x="3370128" y="4016105"/>
            <a:chExt cx="5052973" cy="1634958"/>
          </a:xfrm>
        </p:grpSpPr>
        <p:sp>
          <p:nvSpPr>
            <p:cNvPr id="23" name="TextBox 22"/>
            <p:cNvSpPr txBox="1"/>
            <p:nvPr/>
          </p:nvSpPr>
          <p:spPr>
            <a:xfrm>
              <a:off x="3370128" y="4016105"/>
              <a:ext cx="5052973" cy="1634958"/>
            </a:xfrm>
            <a:prstGeom prst="rect">
              <a:avLst/>
            </a:prstGeom>
            <a:solidFill>
              <a:schemeClr val="bg1"/>
            </a:solidFill>
            <a:ln>
              <a:solidFill>
                <a:schemeClr val="tx1"/>
              </a:solidFill>
            </a:ln>
          </p:spPr>
          <p:txBody>
            <a:bodyPr wrap="square" rtlCol="0">
              <a:spAutoFit/>
            </a:bodyPr>
            <a:lstStyle/>
            <a:p>
              <a:r>
                <a:rPr lang="en-IE" sz="1250" b="1" dirty="0"/>
                <a:t>Creating Conditions for Change</a:t>
              </a:r>
            </a:p>
            <a:p>
              <a:pPr lvl="0" eaLnBrk="0" fontAlgn="base" hangingPunct="0">
                <a:spcBef>
                  <a:spcPct val="0"/>
                </a:spcBef>
                <a:spcAft>
                  <a:spcPct val="0"/>
                </a:spcAft>
              </a:pPr>
              <a:r>
                <a:rPr lang="en-IE" altLang="en-US" sz="1200" dirty="0">
                  <a:latin typeface="+mj-lt"/>
                  <a:ea typeface="Calibri" panose="020F0502020204030204" pitchFamily="34" charset="0"/>
                </a:rPr>
                <a:t>Listen to case studies </a:t>
              </a:r>
            </a:p>
            <a:p>
              <a:pPr lvl="0" eaLnBrk="0" fontAlgn="base" hangingPunct="0">
                <a:spcBef>
                  <a:spcPct val="0"/>
                </a:spcBef>
                <a:spcAft>
                  <a:spcPct val="0"/>
                </a:spcAft>
              </a:pPr>
              <a:endParaRPr lang="en-IE" altLang="en-US" sz="6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p:txBody>
        </p:sp>
        <p:pic>
          <p:nvPicPr>
            <p:cNvPr id="24" name="Picture 23"/>
            <p:cNvPicPr>
              <a:picLocks noChangeAspect="1"/>
            </p:cNvPicPr>
            <p:nvPr/>
          </p:nvPicPr>
          <p:blipFill>
            <a:blip r:embed="rId3"/>
            <a:stretch>
              <a:fillRect/>
            </a:stretch>
          </p:blipFill>
          <p:spPr>
            <a:xfrm>
              <a:off x="4066234" y="4520819"/>
              <a:ext cx="3533444" cy="998270"/>
            </a:xfrm>
            <a:prstGeom prst="rect">
              <a:avLst/>
            </a:prstGeom>
          </p:spPr>
        </p:pic>
      </p:grpSp>
      <p:grpSp>
        <p:nvGrpSpPr>
          <p:cNvPr id="29" name="Group 28"/>
          <p:cNvGrpSpPr/>
          <p:nvPr/>
        </p:nvGrpSpPr>
        <p:grpSpPr>
          <a:xfrm>
            <a:off x="588283" y="1154012"/>
            <a:ext cx="2664000" cy="2008242"/>
            <a:chOff x="324600" y="1318370"/>
            <a:chExt cx="2964700" cy="2585308"/>
          </a:xfrm>
        </p:grpSpPr>
        <p:sp>
          <p:nvSpPr>
            <p:cNvPr id="30" name="TextBox 29"/>
            <p:cNvSpPr txBox="1"/>
            <p:nvPr/>
          </p:nvSpPr>
          <p:spPr>
            <a:xfrm>
              <a:off x="324600" y="1318370"/>
              <a:ext cx="2964700" cy="2585308"/>
            </a:xfrm>
            <a:prstGeom prst="rect">
              <a:avLst/>
            </a:prstGeom>
            <a:solidFill>
              <a:schemeClr val="bg1"/>
            </a:solidFill>
            <a:ln>
              <a:solidFill>
                <a:schemeClr val="tx1"/>
              </a:solidFill>
            </a:ln>
          </p:spPr>
          <p:txBody>
            <a:bodyPr wrap="square" rtlCol="0">
              <a:spAutoFit/>
            </a:bodyPr>
            <a:lstStyle/>
            <a:p>
              <a:r>
                <a:rPr lang="en-IE" sz="1250" b="1" dirty="0"/>
                <a:t>Change Guide Resources</a:t>
              </a:r>
            </a:p>
            <a:p>
              <a:r>
                <a:rPr lang="en-IE" sz="1200" dirty="0">
                  <a:latin typeface="+mj-lt"/>
                </a:rPr>
                <a:t>Explanatory videos </a:t>
              </a:r>
            </a:p>
            <a:p>
              <a:r>
                <a:rPr lang="en-IE" sz="1400" b="1" dirty="0"/>
                <a:t>  </a:t>
              </a:r>
            </a:p>
            <a:p>
              <a:endParaRPr lang="en-IE" sz="1400" b="1" dirty="0"/>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endParaRPr lang="en-IE" sz="1200" dirty="0">
                <a:latin typeface="+mj-lt"/>
              </a:endParaRPr>
            </a:p>
            <a:p>
              <a:endParaRPr lang="en-IE" sz="1200" dirty="0">
                <a:latin typeface="+mj-lt"/>
              </a:endParaRPr>
            </a:p>
          </p:txBody>
        </p:sp>
        <p:pic>
          <p:nvPicPr>
            <p:cNvPr id="31" name="Picture 30"/>
            <p:cNvPicPr>
              <a:picLocks noChangeAspect="1"/>
            </p:cNvPicPr>
            <p:nvPr/>
          </p:nvPicPr>
          <p:blipFill>
            <a:blip r:embed="rId4"/>
            <a:stretch>
              <a:fillRect/>
            </a:stretch>
          </p:blipFill>
          <p:spPr>
            <a:xfrm>
              <a:off x="592593" y="2121878"/>
              <a:ext cx="2428715" cy="1256234"/>
            </a:xfrm>
            <a:prstGeom prst="rect">
              <a:avLst/>
            </a:prstGeom>
          </p:spPr>
        </p:pic>
      </p:grpSp>
      <p:grpSp>
        <p:nvGrpSpPr>
          <p:cNvPr id="32" name="Group 31"/>
          <p:cNvGrpSpPr/>
          <p:nvPr/>
        </p:nvGrpSpPr>
        <p:grpSpPr>
          <a:xfrm>
            <a:off x="588283" y="3398476"/>
            <a:ext cx="2664000" cy="1915909"/>
            <a:chOff x="8496001" y="3930744"/>
            <a:chExt cx="3031200" cy="1987323"/>
          </a:xfrm>
        </p:grpSpPr>
        <p:sp>
          <p:nvSpPr>
            <p:cNvPr id="33" name="TextBox 32"/>
            <p:cNvSpPr txBox="1"/>
            <p:nvPr/>
          </p:nvSpPr>
          <p:spPr>
            <a:xfrm>
              <a:off x="8496001" y="3930744"/>
              <a:ext cx="3031200" cy="1987323"/>
            </a:xfrm>
            <a:prstGeom prst="rect">
              <a:avLst/>
            </a:prstGeom>
            <a:solidFill>
              <a:schemeClr val="bg1"/>
            </a:solidFill>
            <a:ln>
              <a:solidFill>
                <a:schemeClr val="tx1"/>
              </a:solidFill>
            </a:ln>
          </p:spPr>
          <p:txBody>
            <a:bodyPr wrap="square" rtlCol="0">
              <a:spAutoFit/>
            </a:bodyPr>
            <a:lstStyle/>
            <a:p>
              <a:r>
                <a:rPr lang="en-IE" sz="1250" b="1" dirty="0"/>
                <a:t>Change Guide in Action</a:t>
              </a:r>
            </a:p>
            <a:p>
              <a:pPr lvl="0" eaLnBrk="0" fontAlgn="base" hangingPunct="0">
                <a:spcBef>
                  <a:spcPct val="0"/>
                </a:spcBef>
                <a:spcAft>
                  <a:spcPct val="0"/>
                </a:spcAft>
              </a:pPr>
              <a:r>
                <a:rPr lang="en-IE" altLang="en-US" sz="1200" dirty="0">
                  <a:latin typeface="+mj-lt"/>
                  <a:ea typeface="Calibri" panose="020F0502020204030204" pitchFamily="34" charset="0"/>
                </a:rPr>
                <a:t>Stories of change</a:t>
              </a:r>
              <a:endParaRPr lang="en-IE" sz="1200" dirty="0">
                <a:latin typeface="+mj-lt"/>
              </a:endParaRPr>
            </a:p>
            <a:p>
              <a:pPr marL="285744" indent="-285744">
                <a:buFont typeface="Wingdings" panose="05000000000000000000" pitchFamily="2" charset="2"/>
                <a:buChar char="§"/>
              </a:pPr>
              <a:endParaRPr lang="en-IE" sz="14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800" dirty="0">
                <a:latin typeface="+mj-lt"/>
              </a:endParaRPr>
            </a:p>
          </p:txBody>
        </p:sp>
        <p:pic>
          <p:nvPicPr>
            <p:cNvPr id="34" name="Picture 33"/>
            <p:cNvPicPr>
              <a:picLocks noChangeAspect="1"/>
            </p:cNvPicPr>
            <p:nvPr/>
          </p:nvPicPr>
          <p:blipFill>
            <a:blip r:embed="rId5"/>
            <a:stretch>
              <a:fillRect/>
            </a:stretch>
          </p:blipFill>
          <p:spPr>
            <a:xfrm>
              <a:off x="8890737" y="4535673"/>
              <a:ext cx="2172154" cy="1273209"/>
            </a:xfrm>
            <a:prstGeom prst="rect">
              <a:avLst/>
            </a:prstGeom>
          </p:spPr>
        </p:pic>
      </p:grpSp>
      <p:sp>
        <p:nvSpPr>
          <p:cNvPr id="35" name="TextBox 34"/>
          <p:cNvSpPr txBox="1"/>
          <p:nvPr/>
        </p:nvSpPr>
        <p:spPr>
          <a:xfrm>
            <a:off x="3366287" y="3382037"/>
            <a:ext cx="2651514" cy="1931298"/>
          </a:xfrm>
          <a:prstGeom prst="rect">
            <a:avLst/>
          </a:prstGeom>
          <a:solidFill>
            <a:schemeClr val="bg1"/>
          </a:solidFill>
          <a:ln>
            <a:solidFill>
              <a:schemeClr val="tx1"/>
            </a:solidFill>
          </a:ln>
        </p:spPr>
        <p:txBody>
          <a:bodyPr wrap="square" rtlCol="0">
            <a:spAutoFit/>
          </a:bodyPr>
          <a:lstStyle/>
          <a:p>
            <a:r>
              <a:rPr lang="en-IE" sz="1250" b="1" dirty="0"/>
              <a:t>CPD Certificate</a:t>
            </a:r>
          </a:p>
          <a:p>
            <a:pPr lvl="0" eaLnBrk="0" fontAlgn="base" hangingPunct="0">
              <a:spcBef>
                <a:spcPct val="0"/>
              </a:spcBef>
              <a:spcAft>
                <a:spcPct val="0"/>
              </a:spcAft>
            </a:pPr>
            <a:r>
              <a:rPr lang="en-IE" altLang="en-US" sz="1200" dirty="0">
                <a:latin typeface="+mj-lt"/>
                <a:ea typeface="Calibri" panose="020F0502020204030204" pitchFamily="34" charset="0"/>
              </a:rPr>
              <a:t>How to get CPD points </a:t>
            </a:r>
          </a:p>
          <a:p>
            <a:pPr lvl="0" eaLnBrk="0" fontAlgn="base" hangingPunct="0">
              <a:spcBef>
                <a:spcPct val="0"/>
              </a:spcBef>
              <a:spcAft>
                <a:spcPct val="0"/>
              </a:spcAft>
            </a:pPr>
            <a:endParaRPr lang="en-IE" altLang="en-US" sz="1200" dirty="0">
              <a:latin typeface="+mj-lt"/>
            </a:endParaRPr>
          </a:p>
          <a:p>
            <a:pPr lvl="0" eaLnBrk="0" fontAlgn="base" hangingPunct="0">
              <a:spcBef>
                <a:spcPct val="0"/>
              </a:spcBef>
              <a:spcAft>
                <a:spcPct val="0"/>
              </a:spcAft>
            </a:pPr>
            <a:endParaRPr lang="en-IE" altLang="en-US"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p:txBody>
      </p:sp>
      <p:pic>
        <p:nvPicPr>
          <p:cNvPr id="36" name="Picture 35"/>
          <p:cNvPicPr>
            <a:picLocks noChangeAspect="1"/>
          </p:cNvPicPr>
          <p:nvPr/>
        </p:nvPicPr>
        <p:blipFill>
          <a:blip r:embed="rId6"/>
          <a:stretch>
            <a:fillRect/>
          </a:stretch>
        </p:blipFill>
        <p:spPr>
          <a:xfrm>
            <a:off x="3593472" y="3973445"/>
            <a:ext cx="2185985" cy="1205199"/>
          </a:xfrm>
          <a:prstGeom prst="rect">
            <a:avLst/>
          </a:prstGeom>
        </p:spPr>
      </p:pic>
      <p:sp>
        <p:nvSpPr>
          <p:cNvPr id="39" name="TextBox 38"/>
          <p:cNvSpPr txBox="1"/>
          <p:nvPr/>
        </p:nvSpPr>
        <p:spPr>
          <a:xfrm>
            <a:off x="8834505" y="3394742"/>
            <a:ext cx="2664000" cy="1915909"/>
          </a:xfrm>
          <a:prstGeom prst="rect">
            <a:avLst/>
          </a:prstGeom>
          <a:solidFill>
            <a:schemeClr val="bg1"/>
          </a:solidFill>
          <a:ln>
            <a:solidFill>
              <a:schemeClr val="tx1"/>
            </a:solidFill>
          </a:ln>
        </p:spPr>
        <p:txBody>
          <a:bodyPr wrap="square" rtlCol="0">
            <a:spAutoFit/>
          </a:bodyPr>
          <a:lstStyle/>
          <a:p>
            <a:r>
              <a:rPr lang="en-IE" sz="1250" b="1" dirty="0"/>
              <a:t>Interviews with Change Leaders </a:t>
            </a:r>
          </a:p>
          <a:p>
            <a:pPr eaLnBrk="0" fontAlgn="base" hangingPunct="0">
              <a:spcBef>
                <a:spcPct val="0"/>
              </a:spcBef>
              <a:spcAft>
                <a:spcPct val="0"/>
              </a:spcAft>
            </a:pPr>
            <a:r>
              <a:rPr lang="en-IE" sz="1200" dirty="0">
                <a:latin typeface="+mj-lt"/>
              </a:rPr>
              <a:t>Sharing experiences </a:t>
            </a:r>
            <a:endParaRPr lang="en-IE" sz="1000" dirty="0">
              <a:latin typeface="+mj-lt"/>
            </a:endParaRPr>
          </a:p>
          <a:p>
            <a:endParaRPr lang="en-IE" sz="1000" dirty="0">
              <a:latin typeface="+mj-lt"/>
            </a:endParaRPr>
          </a:p>
          <a:p>
            <a:pPr marL="285744" indent="-285744">
              <a:buFont typeface="Wingdings" panose="05000000000000000000" pitchFamily="2" charset="2"/>
              <a:buChar char="§"/>
            </a:pPr>
            <a:endParaRPr lang="en-IE" sz="1000" dirty="0">
              <a:latin typeface="+mj-lt"/>
            </a:endParaRPr>
          </a:p>
          <a:p>
            <a:pPr marL="285744" indent="-285744">
              <a:buFont typeface="Wingdings" panose="05000000000000000000" pitchFamily="2" charset="2"/>
              <a:buChar char="§"/>
            </a:pPr>
            <a:endParaRPr lang="en-IE" sz="1000" dirty="0">
              <a:latin typeface="+mj-lt"/>
            </a:endParaRPr>
          </a:p>
          <a:p>
            <a:pPr marL="285744" indent="-285744">
              <a:buFont typeface="Wingdings" panose="05000000000000000000" pitchFamily="2" charset="2"/>
              <a:buChar char="§"/>
            </a:pPr>
            <a:endParaRPr lang="en-IE" sz="1000" dirty="0">
              <a:latin typeface="+mj-lt"/>
            </a:endParaRPr>
          </a:p>
          <a:p>
            <a:pPr marL="285744" indent="-285744">
              <a:buFont typeface="Wingdings" panose="05000000000000000000" pitchFamily="2" charset="2"/>
              <a:buChar char="§"/>
            </a:pPr>
            <a:endParaRPr lang="en-IE" sz="1000" dirty="0">
              <a:latin typeface="+mj-lt"/>
            </a:endParaRPr>
          </a:p>
          <a:p>
            <a:endParaRPr lang="en-IE" sz="1000" dirty="0">
              <a:latin typeface="+mj-lt"/>
            </a:endParaRPr>
          </a:p>
          <a:p>
            <a:endParaRPr lang="en-IE" sz="800" dirty="0">
              <a:latin typeface="+mj-lt"/>
            </a:endParaRPr>
          </a:p>
          <a:p>
            <a:endParaRPr lang="en-IE" sz="1000" dirty="0">
              <a:latin typeface="+mj-lt"/>
            </a:endParaRPr>
          </a:p>
          <a:p>
            <a:endParaRPr lang="en-IE" sz="1600" dirty="0">
              <a:latin typeface="+mj-lt"/>
            </a:endParaRPr>
          </a:p>
        </p:txBody>
      </p:sp>
      <p:pic>
        <p:nvPicPr>
          <p:cNvPr id="40" name="Picture 39"/>
          <p:cNvPicPr>
            <a:picLocks noChangeAspect="1"/>
          </p:cNvPicPr>
          <p:nvPr/>
        </p:nvPicPr>
        <p:blipFill>
          <a:blip r:embed="rId7"/>
          <a:stretch>
            <a:fillRect/>
          </a:stretch>
        </p:blipFill>
        <p:spPr>
          <a:xfrm>
            <a:off x="9191160" y="3972120"/>
            <a:ext cx="1917876" cy="1116843"/>
          </a:xfrm>
          <a:prstGeom prst="rect">
            <a:avLst/>
          </a:prstGeom>
        </p:spPr>
      </p:pic>
      <p:sp>
        <p:nvSpPr>
          <p:cNvPr id="41" name="TextBox 40"/>
          <p:cNvSpPr txBox="1"/>
          <p:nvPr/>
        </p:nvSpPr>
        <p:spPr>
          <a:xfrm>
            <a:off x="6107211" y="3394742"/>
            <a:ext cx="2664000" cy="1915909"/>
          </a:xfrm>
          <a:prstGeom prst="rect">
            <a:avLst/>
          </a:prstGeom>
          <a:solidFill>
            <a:schemeClr val="bg1"/>
          </a:solidFill>
          <a:ln>
            <a:solidFill>
              <a:schemeClr val="tx1"/>
            </a:solidFill>
          </a:ln>
        </p:spPr>
        <p:txBody>
          <a:bodyPr wrap="square" rtlCol="0">
            <a:spAutoFit/>
          </a:bodyPr>
          <a:lstStyle/>
          <a:p>
            <a:r>
              <a:rPr lang="en-IE" sz="1250" b="1" dirty="0"/>
              <a:t>Delivering Change Together</a:t>
            </a:r>
          </a:p>
          <a:p>
            <a:pPr lvl="0" eaLnBrk="0" fontAlgn="base" hangingPunct="0">
              <a:spcBef>
                <a:spcPct val="0"/>
              </a:spcBef>
              <a:spcAft>
                <a:spcPct val="0"/>
              </a:spcAft>
            </a:pPr>
            <a:r>
              <a:rPr lang="en-IE" altLang="en-US" sz="1200" dirty="0">
                <a:latin typeface="+mj-lt"/>
              </a:rPr>
              <a:t>Change programme insights </a:t>
            </a:r>
          </a:p>
          <a:p>
            <a:pPr lvl="0" eaLnBrk="0" fontAlgn="base" hangingPunct="0">
              <a:spcBef>
                <a:spcPct val="0"/>
              </a:spcBef>
              <a:spcAft>
                <a:spcPct val="0"/>
              </a:spcAft>
            </a:pPr>
            <a:endParaRPr lang="en-IE" altLang="en-US" sz="1300" dirty="0">
              <a:latin typeface="+mj-lt"/>
            </a:endParaRPr>
          </a:p>
          <a:p>
            <a:pPr lvl="0" eaLnBrk="0" fontAlgn="base" hangingPunct="0">
              <a:spcBef>
                <a:spcPct val="0"/>
              </a:spcBef>
              <a:spcAft>
                <a:spcPct val="0"/>
              </a:spcAft>
            </a:pPr>
            <a:endParaRPr lang="en-IE" altLang="en-US"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800" dirty="0">
              <a:latin typeface="+mj-lt"/>
            </a:endParaRPr>
          </a:p>
          <a:p>
            <a:pPr marL="285744" indent="-285744">
              <a:buFont typeface="Wingdings" panose="05000000000000000000" pitchFamily="2" charset="2"/>
              <a:buChar char="§"/>
            </a:pPr>
            <a:endParaRPr lang="en-IE" sz="1300" dirty="0">
              <a:latin typeface="+mj-lt"/>
            </a:endParaRPr>
          </a:p>
        </p:txBody>
      </p:sp>
      <p:pic>
        <p:nvPicPr>
          <p:cNvPr id="28" name="Picture 27"/>
          <p:cNvPicPr>
            <a:picLocks noChangeAspect="1"/>
          </p:cNvPicPr>
          <p:nvPr/>
        </p:nvPicPr>
        <p:blipFill>
          <a:blip r:embed="rId8"/>
          <a:stretch>
            <a:fillRect/>
          </a:stretch>
        </p:blipFill>
        <p:spPr>
          <a:xfrm>
            <a:off x="6384616" y="3978500"/>
            <a:ext cx="2176638" cy="1144721"/>
          </a:xfrm>
          <a:prstGeom prst="rect">
            <a:avLst/>
          </a:prstGeom>
        </p:spPr>
      </p:pic>
      <p:sp>
        <p:nvSpPr>
          <p:cNvPr id="42" name="TextBox 41"/>
          <p:cNvSpPr txBox="1"/>
          <p:nvPr/>
        </p:nvSpPr>
        <p:spPr>
          <a:xfrm>
            <a:off x="6096973" y="1146770"/>
            <a:ext cx="2662671" cy="2023631"/>
          </a:xfrm>
          <a:prstGeom prst="rect">
            <a:avLst/>
          </a:prstGeom>
          <a:solidFill>
            <a:schemeClr val="bg1"/>
          </a:solidFill>
          <a:ln>
            <a:solidFill>
              <a:schemeClr val="tx1"/>
            </a:solidFill>
          </a:ln>
        </p:spPr>
        <p:txBody>
          <a:bodyPr wrap="square" rtlCol="0">
            <a:spAutoFit/>
          </a:bodyPr>
          <a:lstStyle/>
          <a:p>
            <a:r>
              <a:rPr lang="en-IE" sz="1250" b="1" dirty="0"/>
              <a:t>Essential Templates</a:t>
            </a:r>
          </a:p>
          <a:p>
            <a:r>
              <a:rPr lang="en-IE" sz="1200" dirty="0">
                <a:latin typeface="+mj-lt"/>
              </a:rPr>
              <a:t>Guidance on how to use</a:t>
            </a:r>
          </a:p>
          <a:p>
            <a:endParaRPr lang="en-IE" sz="800" dirty="0">
              <a:latin typeface="+mj-lt"/>
            </a:endParaRPr>
          </a:p>
          <a:p>
            <a:endParaRPr lang="en-IE" sz="800" dirty="0">
              <a:latin typeface="+mj-lt"/>
            </a:endParaRPr>
          </a:p>
          <a:p>
            <a:endParaRPr lang="en-IE" sz="800" dirty="0">
              <a:latin typeface="+mj-lt"/>
            </a:endParaRPr>
          </a:p>
          <a:p>
            <a:endParaRPr lang="en-IE" sz="1100" dirty="0">
              <a:latin typeface="+mj-lt"/>
            </a:endParaRPr>
          </a:p>
          <a:p>
            <a:pPr marL="285744" indent="-285744">
              <a:buFont typeface="Wingdings" panose="05000000000000000000" pitchFamily="2" charset="2"/>
              <a:buChar char="§"/>
            </a:pPr>
            <a:endParaRPr lang="en-IE" sz="1100" dirty="0">
              <a:latin typeface="+mj-lt"/>
            </a:endParaRPr>
          </a:p>
          <a:p>
            <a:pPr marL="285744" indent="-285744">
              <a:buFont typeface="Wingdings" panose="05000000000000000000" pitchFamily="2" charset="2"/>
              <a:buChar char="§"/>
            </a:pPr>
            <a:endParaRPr lang="en-IE" sz="1100" dirty="0">
              <a:latin typeface="+mj-lt"/>
            </a:endParaRPr>
          </a:p>
          <a:p>
            <a:pPr marL="285744" indent="-285744">
              <a:buFont typeface="Wingdings" panose="05000000000000000000" pitchFamily="2" charset="2"/>
              <a:buChar char="§"/>
            </a:pPr>
            <a:endParaRPr lang="en-IE" sz="1100" dirty="0">
              <a:latin typeface="+mj-lt"/>
            </a:endParaRPr>
          </a:p>
          <a:p>
            <a:pPr marL="285744" indent="-285744">
              <a:buFont typeface="Wingdings" panose="05000000000000000000" pitchFamily="2" charset="2"/>
              <a:buChar char="§"/>
            </a:pPr>
            <a:endParaRPr lang="en-IE" sz="1100" dirty="0">
              <a:latin typeface="+mj-lt"/>
            </a:endParaRPr>
          </a:p>
          <a:p>
            <a:endParaRPr lang="en-IE" sz="1100" dirty="0">
              <a:latin typeface="+mj-lt"/>
            </a:endParaRPr>
          </a:p>
          <a:p>
            <a:pPr marL="285744" indent="-285744">
              <a:buFont typeface="Wingdings" panose="05000000000000000000" pitchFamily="2" charset="2"/>
              <a:buChar char="§"/>
            </a:pPr>
            <a:endParaRPr lang="en-IE" sz="1100" dirty="0">
              <a:latin typeface="+mj-lt"/>
            </a:endParaRPr>
          </a:p>
        </p:txBody>
      </p:sp>
      <p:pic>
        <p:nvPicPr>
          <p:cNvPr id="1026" name="Picture 2" descr="image001"/>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384616" y="1766349"/>
            <a:ext cx="2074091" cy="114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76513" y="5911342"/>
            <a:ext cx="2221992" cy="338554"/>
          </a:xfrm>
          <a:prstGeom prst="rect">
            <a:avLst/>
          </a:prstGeom>
          <a:noFill/>
        </p:spPr>
        <p:txBody>
          <a:bodyPr wrap="square" rtlCol="0">
            <a:spAutoFit/>
          </a:bodyPr>
          <a:lstStyle/>
          <a:p>
            <a:pPr algn="r"/>
            <a:r>
              <a:rPr lang="en-IE" sz="800" b="1" dirty="0">
                <a:solidFill>
                  <a:srgbClr val="0E6659"/>
                </a:solidFill>
                <a:latin typeface="Arial" panose="020B0604020202020204" pitchFamily="34" charset="0"/>
                <a:cs typeface="Arial" panose="020B0604020202020204" pitchFamily="34" charset="0"/>
              </a:rPr>
              <a:t>HSE Organisational Change Unit </a:t>
            </a:r>
          </a:p>
          <a:p>
            <a:pPr algn="r"/>
            <a:r>
              <a:rPr lang="en-IE" sz="800" b="1" dirty="0">
                <a:solidFill>
                  <a:srgbClr val="0E6659"/>
                </a:solidFill>
                <a:latin typeface="Arial" panose="020B0604020202020204" pitchFamily="34" charset="0"/>
                <a:cs typeface="Arial" panose="020B0604020202020204" pitchFamily="34" charset="0"/>
              </a:rPr>
              <a:t>September 2024</a:t>
            </a:r>
          </a:p>
        </p:txBody>
      </p:sp>
      <p:pic>
        <p:nvPicPr>
          <p:cNvPr id="25" name="Picture 24"/>
          <p:cNvPicPr/>
          <p:nvPr/>
        </p:nvPicPr>
        <p:blipFill>
          <a:blip r:embed="rId10" cstate="screen">
            <a:extLst>
              <a:ext uri="{28A0092B-C50C-407E-A947-70E740481C1C}">
                <a14:useLocalDpi xmlns:a14="http://schemas.microsoft.com/office/drawing/2010/main" val="0"/>
              </a:ext>
            </a:extLst>
          </a:blip>
          <a:stretch>
            <a:fillRect/>
          </a:stretch>
        </p:blipFill>
        <p:spPr>
          <a:xfrm>
            <a:off x="5552976" y="5471668"/>
            <a:ext cx="1086047" cy="804842"/>
          </a:xfrm>
          <a:prstGeom prst="rect">
            <a:avLst/>
          </a:prstGeom>
        </p:spPr>
      </p:pic>
      <p:sp>
        <p:nvSpPr>
          <p:cNvPr id="5" name="TextBox 4"/>
          <p:cNvSpPr txBox="1"/>
          <p:nvPr/>
        </p:nvSpPr>
        <p:spPr>
          <a:xfrm>
            <a:off x="567963" y="5911342"/>
            <a:ext cx="4389259" cy="338554"/>
          </a:xfrm>
          <a:prstGeom prst="rect">
            <a:avLst/>
          </a:prstGeom>
          <a:noFill/>
        </p:spPr>
        <p:txBody>
          <a:bodyPr wrap="square" rtlCol="0">
            <a:spAutoFit/>
          </a:bodyPr>
          <a:lstStyle/>
          <a:p>
            <a:r>
              <a:rPr lang="en-IE" sz="1600" u="sng" dirty="0">
                <a:hlinkClick r:id="rId11"/>
              </a:rPr>
              <a:t>https://studio.youtube.com/channel ODD</a:t>
            </a:r>
            <a:endParaRPr lang="en-IE" sz="1600" dirty="0"/>
          </a:p>
        </p:txBody>
      </p:sp>
      <p:sp>
        <p:nvSpPr>
          <p:cNvPr id="7" name="Google Shape;397;p8">
            <a:extLst>
              <a:ext uri="{FF2B5EF4-FFF2-40B4-BE49-F238E27FC236}">
                <a16:creationId xmlns:a16="http://schemas.microsoft.com/office/drawing/2014/main" id="{342D98EA-1EAA-DA1D-0104-D74847238227}"/>
              </a:ext>
            </a:extLst>
          </p:cNvPr>
          <p:cNvSpPr txBox="1"/>
          <p:nvPr/>
        </p:nvSpPr>
        <p:spPr>
          <a:xfrm>
            <a:off x="11714350" y="657786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23</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726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C0758A-9A68-A546-BB6E-5DF5F2B053AD}"/>
              </a:ext>
            </a:extLst>
          </p:cNvPr>
          <p:cNvSpPr/>
          <p:nvPr/>
        </p:nvSpPr>
        <p:spPr>
          <a:xfrm>
            <a:off x="6845973" y="0"/>
            <a:ext cx="5346027" cy="625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6B4E6"/>
              </a:solidFill>
            </a:endParaRPr>
          </a:p>
        </p:txBody>
      </p:sp>
      <p:sp>
        <p:nvSpPr>
          <p:cNvPr id="4" name="Text Placeholder 3">
            <a:extLst>
              <a:ext uri="{FF2B5EF4-FFF2-40B4-BE49-F238E27FC236}">
                <a16:creationId xmlns:a16="http://schemas.microsoft.com/office/drawing/2014/main" id="{D2B73429-6231-5C48-A3ED-7E6809B53CF6}"/>
              </a:ext>
            </a:extLst>
          </p:cNvPr>
          <p:cNvSpPr>
            <a:spLocks noGrp="1"/>
          </p:cNvSpPr>
          <p:nvPr>
            <p:ph type="body" sz="quarter" idx="10"/>
          </p:nvPr>
        </p:nvSpPr>
        <p:spPr>
          <a:xfrm>
            <a:off x="1313992" y="676584"/>
            <a:ext cx="4873448" cy="1084799"/>
          </a:xfrm>
        </p:spPr>
        <p:txBody>
          <a:bodyPr>
            <a:noAutofit/>
          </a:bodyPr>
          <a:lstStyle/>
          <a:p>
            <a:r>
              <a:rPr lang="en-IE" sz="3200" dirty="0"/>
              <a:t>Resources to deliver</a:t>
            </a:r>
          </a:p>
          <a:p>
            <a:r>
              <a:rPr lang="en-IE" sz="3200" dirty="0"/>
              <a:t>Change &amp; Improvement</a:t>
            </a:r>
          </a:p>
          <a:p>
            <a:endParaRPr lang="en-IE" sz="1200" b="0" dirty="0"/>
          </a:p>
          <a:p>
            <a:r>
              <a:rPr lang="en-IE" b="0" dirty="0"/>
              <a:t>Online and in your hands</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2938034"/>
            <a:ext cx="6845972" cy="331386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28299" y="787430"/>
            <a:ext cx="3102611" cy="2205673"/>
          </a:xfrm>
          <a:prstGeom prst="rect">
            <a:avLst/>
          </a:prstGeom>
          <a:effectLst>
            <a:outerShdw blurRad="431800" dist="38100" dir="2700000" algn="tl" rotWithShape="0">
              <a:prstClr val="black">
                <a:alpha val="40000"/>
              </a:prstClr>
            </a:outerShdw>
          </a:effectLst>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372678" y="811706"/>
            <a:ext cx="1290967" cy="218160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047375" y="3288442"/>
            <a:ext cx="3064458" cy="2207442"/>
          </a:xfrm>
          <a:prstGeom prst="rect">
            <a:avLst/>
          </a:prstGeom>
          <a:effectLst>
            <a:outerShdw blurRad="431800" dist="38100" dir="2700000" algn="tl" rotWithShape="0">
              <a:prstClr val="black">
                <a:alpha val="40000"/>
              </a:prstClr>
            </a:outerShdw>
          </a:effectLst>
        </p:spPr>
      </p:pic>
      <p:pic>
        <p:nvPicPr>
          <p:cNvPr id="13" name="Picture 1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372677" y="3288442"/>
            <a:ext cx="1558478" cy="2207442"/>
          </a:xfrm>
          <a:prstGeom prst="rect">
            <a:avLst/>
          </a:prstGeom>
          <a:ln>
            <a:noFill/>
          </a:ln>
          <a:effectLst>
            <a:outerShdw blurRad="292100" dist="139700" dir="2700000" algn="tl" rotWithShape="0">
              <a:srgbClr val="333333">
                <a:alpha val="65000"/>
              </a:srgbClr>
            </a:outerShdw>
          </a:effectLst>
        </p:spPr>
      </p:pic>
      <p:pic>
        <p:nvPicPr>
          <p:cNvPr id="11" name="Picture 10"/>
          <p:cNvPicPr/>
          <p:nvPr/>
        </p:nvPicPr>
        <p:blipFill>
          <a:blip r:embed="rId8" cstate="screen">
            <a:extLst>
              <a:ext uri="{28A0092B-C50C-407E-A947-70E740481C1C}">
                <a14:useLocalDpi xmlns:a14="http://schemas.microsoft.com/office/drawing/2010/main" val="0"/>
              </a:ext>
            </a:extLst>
          </a:blip>
          <a:stretch>
            <a:fillRect/>
          </a:stretch>
        </p:blipFill>
        <p:spPr>
          <a:xfrm>
            <a:off x="11314570" y="5570269"/>
            <a:ext cx="616585" cy="664210"/>
          </a:xfrm>
          <a:prstGeom prst="rect">
            <a:avLst/>
          </a:prstGeom>
        </p:spPr>
      </p:pic>
      <p:sp>
        <p:nvSpPr>
          <p:cNvPr id="14" name="Google Shape;397;p8"/>
          <p:cNvSpPr txBox="1"/>
          <p:nvPr/>
        </p:nvSpPr>
        <p:spPr>
          <a:xfrm>
            <a:off x="11714350" y="657786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24</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317659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192" y="587858"/>
            <a:ext cx="8729128" cy="586121"/>
          </a:xfrm>
        </p:spPr>
        <p:txBody>
          <a:bodyPr>
            <a:normAutofit fontScale="90000"/>
          </a:bodyPr>
          <a:lstStyle/>
          <a:p>
            <a:r>
              <a:rPr lang="en-IE" sz="3600" b="0" dirty="0"/>
              <a:t>Appendix: </a:t>
            </a:r>
            <a:br>
              <a:rPr lang="en-IE" dirty="0"/>
            </a:br>
            <a:r>
              <a:rPr lang="en-IE" sz="3600" dirty="0"/>
              <a:t>Change Guide Development Process</a:t>
            </a:r>
          </a:p>
        </p:txBody>
      </p:sp>
      <p:sp>
        <p:nvSpPr>
          <p:cNvPr id="3" name="Subtitle 2"/>
          <p:cNvSpPr>
            <a:spLocks noGrp="1"/>
          </p:cNvSpPr>
          <p:nvPr>
            <p:ph type="subTitle" idx="1"/>
          </p:nvPr>
        </p:nvSpPr>
        <p:spPr>
          <a:xfrm>
            <a:off x="348792" y="1467780"/>
            <a:ext cx="10446208" cy="694851"/>
          </a:xfrm>
        </p:spPr>
        <p:txBody>
          <a:bodyPr>
            <a:noAutofit/>
          </a:bodyPr>
          <a:lstStyle/>
          <a:p>
            <a:pPr marL="358775" indent="-358775">
              <a:lnSpc>
                <a:spcPct val="150000"/>
              </a:lnSpc>
              <a:spcBef>
                <a:spcPts val="600"/>
              </a:spcBef>
              <a:spcAft>
                <a:spcPts val="600"/>
              </a:spcAft>
              <a:buFont typeface="Arial" pitchFamily="34" charset="0"/>
              <a:buChar char="•"/>
            </a:pPr>
            <a:r>
              <a:rPr lang="en-GB" sz="2200" b="1" dirty="0">
                <a:solidFill>
                  <a:srgbClr val="006557"/>
                </a:solidFill>
              </a:rPr>
              <a:t>Extensive engagement</a:t>
            </a:r>
            <a:r>
              <a:rPr lang="en-GB" sz="2200" dirty="0"/>
              <a:t>, consultation, development work, testing and refinement.</a:t>
            </a:r>
          </a:p>
          <a:p>
            <a:pPr marL="358775" indent="-358775">
              <a:lnSpc>
                <a:spcPct val="150000"/>
              </a:lnSpc>
              <a:spcBef>
                <a:spcPts val="600"/>
              </a:spcBef>
              <a:spcAft>
                <a:spcPts val="600"/>
              </a:spcAft>
              <a:buFont typeface="Arial" pitchFamily="34" charset="0"/>
              <a:buChar char="•"/>
            </a:pPr>
            <a:r>
              <a:rPr lang="en-GB" sz="2200" b="1" dirty="0">
                <a:solidFill>
                  <a:srgbClr val="006557"/>
                </a:solidFill>
              </a:rPr>
              <a:t>Practice based </a:t>
            </a:r>
            <a:r>
              <a:rPr lang="en-GB" sz="2200" dirty="0"/>
              <a:t>- informed by people’s experiences of implementing change.</a:t>
            </a:r>
          </a:p>
          <a:p>
            <a:pPr marL="358775" indent="-358775">
              <a:lnSpc>
                <a:spcPct val="150000"/>
              </a:lnSpc>
              <a:spcBef>
                <a:spcPts val="600"/>
              </a:spcBef>
              <a:spcAft>
                <a:spcPts val="600"/>
              </a:spcAft>
              <a:buFont typeface="Arial" pitchFamily="34" charset="0"/>
              <a:buChar char="•"/>
            </a:pPr>
            <a:r>
              <a:rPr lang="en-IE" sz="2200" b="1" dirty="0">
                <a:solidFill>
                  <a:srgbClr val="006557"/>
                </a:solidFill>
              </a:rPr>
              <a:t>Evidence informed </a:t>
            </a:r>
            <a:r>
              <a:rPr lang="en-IE" sz="2200" dirty="0"/>
              <a:t>including robust analysis. </a:t>
            </a:r>
          </a:p>
          <a:p>
            <a:pPr marL="358775" indent="-358775">
              <a:lnSpc>
                <a:spcPct val="150000"/>
              </a:lnSpc>
              <a:spcBef>
                <a:spcPts val="600"/>
              </a:spcBef>
              <a:spcAft>
                <a:spcPts val="600"/>
              </a:spcAft>
              <a:buFont typeface="Arial" pitchFamily="34" charset="0"/>
              <a:buChar char="•"/>
            </a:pPr>
            <a:r>
              <a:rPr lang="en-GB" sz="2200" b="1" dirty="0">
                <a:solidFill>
                  <a:srgbClr val="006557"/>
                </a:solidFill>
              </a:rPr>
              <a:t>Literature Review</a:t>
            </a:r>
            <a:r>
              <a:rPr lang="en-GB" sz="2200" b="1" dirty="0">
                <a:solidFill>
                  <a:srgbClr val="006557"/>
                </a:solidFill>
                <a:hlinkClick r:id="rId3"/>
              </a:rPr>
              <a:t> </a:t>
            </a:r>
            <a:r>
              <a:rPr lang="en-GB" sz="2200" dirty="0">
                <a:hlinkClick r:id="rId3"/>
              </a:rPr>
              <a:t>commissioned from Trinity College Dublin and an extensive review of grey literature.</a:t>
            </a:r>
            <a:r>
              <a:rPr lang="en-GB" sz="2200" dirty="0"/>
              <a:t> </a:t>
            </a:r>
          </a:p>
          <a:p>
            <a:pPr marL="358775" indent="-358775">
              <a:lnSpc>
                <a:spcPct val="150000"/>
              </a:lnSpc>
              <a:spcBef>
                <a:spcPts val="600"/>
              </a:spcBef>
              <a:spcAft>
                <a:spcPts val="600"/>
              </a:spcAft>
              <a:buFont typeface="Arial" pitchFamily="34" charset="0"/>
              <a:buChar char="•"/>
            </a:pPr>
            <a:r>
              <a:rPr lang="en-GB" sz="2200" b="1" dirty="0">
                <a:solidFill>
                  <a:srgbClr val="006557"/>
                </a:solidFill>
              </a:rPr>
              <a:t>Testing</a:t>
            </a:r>
            <a:r>
              <a:rPr lang="en-GB" sz="2200" dirty="0">
                <a:solidFill>
                  <a:srgbClr val="006557"/>
                </a:solidFill>
              </a:rPr>
              <a:t> </a:t>
            </a:r>
            <a:r>
              <a:rPr lang="en-GB" sz="2200" b="1" dirty="0">
                <a:solidFill>
                  <a:srgbClr val="006557"/>
                </a:solidFill>
              </a:rPr>
              <a:t>and refining </a:t>
            </a:r>
            <a:r>
              <a:rPr lang="en-GB" sz="2200" dirty="0"/>
              <a:t>based on </a:t>
            </a:r>
            <a:r>
              <a:rPr lang="en-GB" sz="2200" b="1" dirty="0">
                <a:solidFill>
                  <a:srgbClr val="006557"/>
                </a:solidFill>
              </a:rPr>
              <a:t>user experience </a:t>
            </a:r>
            <a:r>
              <a:rPr lang="en-GB" sz="2200" dirty="0"/>
              <a:t>of</a:t>
            </a:r>
            <a:r>
              <a:rPr lang="en-GB" sz="2200" b="1" dirty="0"/>
              <a:t> </a:t>
            </a:r>
            <a:r>
              <a:rPr lang="en-GB" sz="2200" dirty="0"/>
              <a:t>the guidance document.</a:t>
            </a:r>
          </a:p>
          <a:p>
            <a:endParaRPr lang="en-IE" dirty="0"/>
          </a:p>
        </p:txBody>
      </p:sp>
      <p:sp>
        <p:nvSpPr>
          <p:cNvPr id="5" name="Google Shape;397;p8">
            <a:extLst>
              <a:ext uri="{FF2B5EF4-FFF2-40B4-BE49-F238E27FC236}">
                <a16:creationId xmlns:a16="http://schemas.microsoft.com/office/drawing/2014/main" id="{AE2BFECA-29BA-816C-9ACA-3C495C663A50}"/>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25</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084335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HR (National)\People's Needs Defining Change - Health Services Change Guide\Publication &amp; Communication\Eimear McNally\Change Guide Journey print (@ 03.04.20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3300" y="151982"/>
            <a:ext cx="7988300" cy="5991225"/>
          </a:xfrm>
          <a:prstGeom prst="rect">
            <a:avLst/>
          </a:prstGeom>
          <a:noFill/>
        </p:spPr>
      </p:pic>
      <p:sp>
        <p:nvSpPr>
          <p:cNvPr id="2" name="Google Shape;397;p8">
            <a:extLst>
              <a:ext uri="{FF2B5EF4-FFF2-40B4-BE49-F238E27FC236}">
                <a16:creationId xmlns:a16="http://schemas.microsoft.com/office/drawing/2014/main" id="{734DC179-0232-C13D-8549-1AEDAF636DF4}"/>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26</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06911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HR (National)\People's Needs Defining Change - Health Services Change Guide\Publication &amp; Communication\Eimear McNally\Bringing it to life workshop harvest print (@ 03.04.20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6667" y="0"/>
            <a:ext cx="8157634" cy="6118226"/>
          </a:xfrm>
          <a:prstGeom prst="rect">
            <a:avLst/>
          </a:prstGeom>
          <a:noFill/>
        </p:spPr>
      </p:pic>
      <p:sp>
        <p:nvSpPr>
          <p:cNvPr id="2" name="Google Shape;397;p8">
            <a:extLst>
              <a:ext uri="{FF2B5EF4-FFF2-40B4-BE49-F238E27FC236}">
                <a16:creationId xmlns:a16="http://schemas.microsoft.com/office/drawing/2014/main" id="{59E607B6-07DC-40E4-2415-7342B8D5ED7D}"/>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27</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90016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Health Services Change Guide</a:t>
            </a:r>
          </a:p>
        </p:txBody>
      </p:sp>
      <p:sp>
        <p:nvSpPr>
          <p:cNvPr id="3" name="Subtitle 2"/>
          <p:cNvSpPr>
            <a:spLocks noGrp="1"/>
          </p:cNvSpPr>
          <p:nvPr>
            <p:ph type="subTitle" idx="1"/>
          </p:nvPr>
        </p:nvSpPr>
        <p:spPr/>
        <p:txBody>
          <a:bodyPr>
            <a:noAutofit/>
          </a:bodyPr>
          <a:lstStyle/>
          <a:p>
            <a:r>
              <a:rPr lang="en-IE" dirty="0">
                <a:solidFill>
                  <a:srgbClr val="006557"/>
                </a:solidFill>
              </a:rPr>
              <a:t>Support Resources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6045" y="1926556"/>
            <a:ext cx="5497093" cy="3886200"/>
          </a:xfrm>
          <a:prstGeom prst="rect">
            <a:avLst/>
          </a:prstGeom>
          <a:effectLst>
            <a:outerShdw blurRad="254000" dist="63500" dir="2700000" algn="tl" rotWithShape="0">
              <a:prstClr val="black">
                <a:alpha val="40000"/>
              </a:prstClr>
            </a:outerShdw>
          </a:effectLst>
        </p:spPr>
      </p:pic>
      <p:grpSp>
        <p:nvGrpSpPr>
          <p:cNvPr id="7" name="Group 6"/>
          <p:cNvGrpSpPr/>
          <p:nvPr/>
        </p:nvGrpSpPr>
        <p:grpSpPr>
          <a:xfrm>
            <a:off x="8699501" y="3539392"/>
            <a:ext cx="2043544" cy="2273364"/>
            <a:chOff x="1219201" y="3523733"/>
            <a:chExt cx="2043544" cy="2273364"/>
          </a:xfrm>
        </p:grpSpPr>
        <p:sp>
          <p:nvSpPr>
            <p:cNvPr id="6" name="TextBox 5"/>
            <p:cNvSpPr txBox="1"/>
            <p:nvPr/>
          </p:nvSpPr>
          <p:spPr>
            <a:xfrm>
              <a:off x="1219201" y="3523733"/>
              <a:ext cx="2043544" cy="345459"/>
            </a:xfrm>
            <a:prstGeom prst="rect">
              <a:avLst/>
            </a:prstGeom>
            <a:solidFill>
              <a:srgbClr val="EE7D11"/>
            </a:solidFill>
          </p:spPr>
          <p:txBody>
            <a:bodyPr wrap="square" rtlCol="0">
              <a:spAutoFit/>
            </a:bodyPr>
            <a:lstStyle/>
            <a:p>
              <a:r>
                <a:rPr lang="en-IE" sz="1600" b="1" dirty="0">
                  <a:solidFill>
                    <a:schemeClr val="bg1"/>
                  </a:solidFill>
                </a:rPr>
                <a:t>Access Resources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6477" y="3862288"/>
              <a:ext cx="1934809" cy="1934809"/>
            </a:xfrm>
            <a:prstGeom prst="rect">
              <a:avLst/>
            </a:prstGeom>
            <a:ln w="50800">
              <a:solidFill>
                <a:srgbClr val="EE7D11"/>
              </a:solidFill>
              <a:miter lim="800000"/>
            </a:ln>
          </p:spPr>
        </p:pic>
      </p:grpSp>
      <p:sp>
        <p:nvSpPr>
          <p:cNvPr id="8" name="Google Shape;397;p8">
            <a:extLst>
              <a:ext uri="{FF2B5EF4-FFF2-40B4-BE49-F238E27FC236}">
                <a16:creationId xmlns:a16="http://schemas.microsoft.com/office/drawing/2014/main" id="{D84BA4C3-1107-B10B-E9E0-161973AB7974}"/>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3</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6090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1270000"/>
            <a:ext cx="12192000" cy="4876800"/>
          </a:xfrm>
          <a:prstGeom prst="rect">
            <a:avLst/>
          </a:prstGeom>
          <a:solidFill>
            <a:srgbClr val="006557">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itle 6"/>
          <p:cNvSpPr>
            <a:spLocks noGrp="1"/>
          </p:cNvSpPr>
          <p:nvPr>
            <p:ph type="ctrTitle"/>
          </p:nvPr>
        </p:nvSpPr>
        <p:spPr/>
        <p:txBody>
          <a:bodyPr/>
          <a:lstStyle/>
          <a:p>
            <a:r>
              <a:rPr lang="en-IE" dirty="0"/>
              <a:t>Purpose of this presentation</a:t>
            </a:r>
          </a:p>
        </p:txBody>
      </p:sp>
      <p:sp>
        <p:nvSpPr>
          <p:cNvPr id="3" name="Content Placeholder 2"/>
          <p:cNvSpPr>
            <a:spLocks noGrp="1"/>
          </p:cNvSpPr>
          <p:nvPr>
            <p:ph type="subTitle" idx="1"/>
          </p:nvPr>
        </p:nvSpPr>
        <p:spPr>
          <a:xfrm>
            <a:off x="526592" y="1549045"/>
            <a:ext cx="8452308" cy="2532720"/>
          </a:xfrm>
        </p:spPr>
        <p:txBody>
          <a:bodyPr>
            <a:noAutofit/>
          </a:bodyPr>
          <a:lstStyle/>
          <a:p>
            <a:pPr>
              <a:lnSpc>
                <a:spcPct val="150000"/>
              </a:lnSpc>
              <a:spcBef>
                <a:spcPts val="600"/>
              </a:spcBef>
              <a:spcAft>
                <a:spcPts val="600"/>
              </a:spcAft>
            </a:pPr>
            <a:r>
              <a:rPr lang="en-IE" dirty="0">
                <a:latin typeface="Arial" charset="0"/>
                <a:cs typeface="Arial" charset="0"/>
              </a:rPr>
              <a:t>Introduce and highlight key elements of: </a:t>
            </a:r>
          </a:p>
          <a:p>
            <a:pPr marL="358775" indent="-358775">
              <a:lnSpc>
                <a:spcPct val="150000"/>
              </a:lnSpc>
              <a:spcBef>
                <a:spcPts val="600"/>
              </a:spcBef>
              <a:spcAft>
                <a:spcPts val="600"/>
              </a:spcAft>
              <a:buFont typeface="Arial" panose="020B0604020202020204" pitchFamily="34" charset="0"/>
              <a:buChar char="•"/>
            </a:pPr>
            <a:r>
              <a:rPr lang="en-IE" b="1" dirty="0">
                <a:solidFill>
                  <a:srgbClr val="006557"/>
                </a:solidFill>
                <a:latin typeface="Arial" charset="0"/>
                <a:cs typeface="Arial" charset="0"/>
              </a:rPr>
              <a:t>Health Services Change Guide </a:t>
            </a:r>
            <a:r>
              <a:rPr lang="en-IE" dirty="0">
                <a:solidFill>
                  <a:srgbClr val="006557"/>
                </a:solidFill>
                <a:latin typeface="Arial" charset="0"/>
                <a:cs typeface="Arial" charset="0"/>
              </a:rPr>
              <a:t>&amp; </a:t>
            </a:r>
            <a:r>
              <a:rPr lang="en-IE" b="1" dirty="0">
                <a:solidFill>
                  <a:srgbClr val="006557"/>
                </a:solidFill>
                <a:latin typeface="Arial" charset="0"/>
                <a:cs typeface="Arial" charset="0"/>
              </a:rPr>
              <a:t>Change Framework</a:t>
            </a:r>
          </a:p>
          <a:p>
            <a:pPr marL="358775" indent="-358775">
              <a:lnSpc>
                <a:spcPct val="150000"/>
              </a:lnSpc>
              <a:spcBef>
                <a:spcPts val="600"/>
              </a:spcBef>
              <a:spcAft>
                <a:spcPts val="600"/>
              </a:spcAft>
              <a:buFont typeface="Arial" panose="020B0604020202020204" pitchFamily="34" charset="0"/>
              <a:buChar char="•"/>
            </a:pPr>
            <a:r>
              <a:rPr lang="en-GB" dirty="0">
                <a:solidFill>
                  <a:srgbClr val="006557"/>
                </a:solidFill>
                <a:latin typeface="Arial" charset="0"/>
                <a:cs typeface="Arial" charset="0"/>
              </a:rPr>
              <a:t>Outline the </a:t>
            </a:r>
            <a:r>
              <a:rPr lang="en-GB" b="1" dirty="0">
                <a:solidFill>
                  <a:srgbClr val="006557"/>
                </a:solidFill>
                <a:latin typeface="Arial" charset="0"/>
                <a:cs typeface="Arial" charset="0"/>
              </a:rPr>
              <a:t>supports available to all staff</a:t>
            </a:r>
            <a:endParaRPr lang="en-IE" b="1" dirty="0">
              <a:solidFill>
                <a:srgbClr val="006557"/>
              </a:solidFill>
              <a:latin typeface="Arial" charset="0"/>
              <a:cs typeface="Arial" charset="0"/>
            </a:endParaRPr>
          </a:p>
        </p:txBody>
      </p:sp>
      <p:sp>
        <p:nvSpPr>
          <p:cNvPr id="2" name="Google Shape;397;p8">
            <a:extLst>
              <a:ext uri="{FF2B5EF4-FFF2-40B4-BE49-F238E27FC236}">
                <a16:creationId xmlns:a16="http://schemas.microsoft.com/office/drawing/2014/main" id="{25AE1AD8-D7B1-8E85-7310-9945D7EF3C36}"/>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4</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3010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5"/>
          <p:cNvSpPr>
            <a:spLocks noGrp="1"/>
          </p:cNvSpPr>
          <p:nvPr>
            <p:ph type="ctrTitle"/>
          </p:nvPr>
        </p:nvSpPr>
        <p:spPr/>
        <p:txBody>
          <a:bodyPr/>
          <a:lstStyle/>
          <a:p>
            <a:r>
              <a:rPr lang="en-IE" dirty="0"/>
              <a:t>What is the Change Guide?</a:t>
            </a:r>
          </a:p>
        </p:txBody>
      </p:sp>
      <p:sp>
        <p:nvSpPr>
          <p:cNvPr id="7" name="Content Placeholder 2"/>
          <p:cNvSpPr>
            <a:spLocks noGrp="1"/>
          </p:cNvSpPr>
          <p:nvPr>
            <p:ph type="subTitle" idx="1"/>
          </p:nvPr>
        </p:nvSpPr>
        <p:spPr>
          <a:xfrm>
            <a:off x="488492" y="1511300"/>
            <a:ext cx="9823908" cy="2532720"/>
          </a:xfrm>
        </p:spPr>
        <p:txBody>
          <a:bodyPr>
            <a:noAutofit/>
          </a:bodyPr>
          <a:lstStyle/>
          <a:p>
            <a:pPr marL="457200" lvl="0" indent="-457200">
              <a:lnSpc>
                <a:spcPct val="150000"/>
              </a:lnSpc>
              <a:spcBef>
                <a:spcPts val="600"/>
              </a:spcBef>
              <a:spcAft>
                <a:spcPts val="600"/>
              </a:spcAft>
              <a:buClr>
                <a:srgbClr val="006557"/>
              </a:buClr>
              <a:buFont typeface="+mj-lt"/>
              <a:buAutoNum type="arabicPeriod"/>
            </a:pPr>
            <a:r>
              <a:rPr lang="en-GB" sz="2200" dirty="0"/>
              <a:t>Agreed approach to change signed off by the HSE and Trade Unions¹. </a:t>
            </a:r>
            <a:endParaRPr lang="en-IE" sz="2200" dirty="0"/>
          </a:p>
          <a:p>
            <a:pPr marL="457200" lvl="0" indent="-457200">
              <a:lnSpc>
                <a:spcPct val="150000"/>
              </a:lnSpc>
              <a:spcBef>
                <a:spcPts val="600"/>
              </a:spcBef>
              <a:spcAft>
                <a:spcPts val="600"/>
              </a:spcAft>
              <a:buClr>
                <a:srgbClr val="006557"/>
              </a:buClr>
              <a:buFont typeface="+mj-lt"/>
              <a:buAutoNum type="arabicPeriod"/>
            </a:pPr>
            <a:r>
              <a:rPr lang="en-GB" sz="2200" dirty="0"/>
              <a:t>Hands-on guide to help managers and staff across the health and social care system to make change and deal with real service issues. </a:t>
            </a:r>
            <a:endParaRPr lang="en-IE" sz="2200" dirty="0"/>
          </a:p>
          <a:p>
            <a:pPr marL="457200" lvl="0" indent="-457200">
              <a:lnSpc>
                <a:spcPct val="150000"/>
              </a:lnSpc>
              <a:spcBef>
                <a:spcPts val="600"/>
              </a:spcBef>
              <a:spcAft>
                <a:spcPts val="600"/>
              </a:spcAft>
              <a:buClr>
                <a:srgbClr val="006557"/>
              </a:buClr>
              <a:buFont typeface="+mj-lt"/>
              <a:buAutoNum type="arabicPeriod"/>
            </a:pPr>
            <a:r>
              <a:rPr lang="en-GB" sz="2200" dirty="0"/>
              <a:t>Consists of:</a:t>
            </a:r>
            <a:endParaRPr lang="en-IE" sz="2200" dirty="0"/>
          </a:p>
          <a:p>
            <a:pPr marL="479425" lvl="1" indent="-342900" algn="l">
              <a:lnSpc>
                <a:spcPct val="150000"/>
              </a:lnSpc>
              <a:spcBef>
                <a:spcPts val="0"/>
              </a:spcBef>
              <a:buClr>
                <a:srgbClr val="006557"/>
              </a:buClr>
              <a:buFont typeface="Arial" panose="020B0604020202020204" pitchFamily="34" charset="0"/>
              <a:buChar char="•"/>
            </a:pPr>
            <a:r>
              <a:rPr lang="en-GB" sz="2200" dirty="0">
                <a:solidFill>
                  <a:schemeClr val="bg2">
                    <a:lumMod val="25000"/>
                  </a:schemeClr>
                </a:solidFill>
              </a:rPr>
              <a:t>a Health Services Change Framework </a:t>
            </a:r>
            <a:endParaRPr lang="en-IE" sz="2200" dirty="0">
              <a:solidFill>
                <a:schemeClr val="bg2">
                  <a:lumMod val="25000"/>
                </a:schemeClr>
              </a:solidFill>
            </a:endParaRPr>
          </a:p>
          <a:p>
            <a:pPr marL="479425" lvl="1" indent="-342900" algn="l">
              <a:lnSpc>
                <a:spcPct val="150000"/>
              </a:lnSpc>
              <a:spcBef>
                <a:spcPts val="0"/>
              </a:spcBef>
              <a:buClr>
                <a:srgbClr val="006557"/>
              </a:buClr>
              <a:buFont typeface="Arial" panose="020B0604020202020204" pitchFamily="34" charset="0"/>
              <a:buChar char="•"/>
            </a:pPr>
            <a:r>
              <a:rPr lang="en-GB" sz="2200" dirty="0">
                <a:solidFill>
                  <a:schemeClr val="bg2">
                    <a:lumMod val="25000"/>
                  </a:schemeClr>
                </a:solidFill>
              </a:rPr>
              <a:t>a step-by-step guide to carry out change </a:t>
            </a:r>
            <a:endParaRPr lang="en-IE" sz="2200" dirty="0">
              <a:solidFill>
                <a:schemeClr val="bg2">
                  <a:lumMod val="25000"/>
                </a:schemeClr>
              </a:solidFill>
            </a:endParaRPr>
          </a:p>
          <a:p>
            <a:pPr marL="479425" lvl="1" indent="-342900" algn="l">
              <a:lnSpc>
                <a:spcPct val="150000"/>
              </a:lnSpc>
              <a:spcBef>
                <a:spcPts val="0"/>
              </a:spcBef>
              <a:buClr>
                <a:srgbClr val="006557"/>
              </a:buClr>
              <a:buFont typeface="Arial" panose="020B0604020202020204" pitchFamily="34" charset="0"/>
              <a:buChar char="•"/>
            </a:pPr>
            <a:r>
              <a:rPr lang="en-GB" sz="2200" dirty="0">
                <a:solidFill>
                  <a:schemeClr val="bg2">
                    <a:lumMod val="25000"/>
                  </a:schemeClr>
                </a:solidFill>
              </a:rPr>
              <a:t>links to additional resources and help</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0895" y="3432056"/>
            <a:ext cx="3551505" cy="2510756"/>
          </a:xfrm>
          <a:prstGeom prst="rect">
            <a:avLst/>
          </a:prstGeom>
          <a:effectLst>
            <a:outerShdw blurRad="254000" dist="63500" dir="2700000" algn="tl" rotWithShape="0">
              <a:prstClr val="black">
                <a:alpha val="0"/>
              </a:prstClr>
            </a:outerShdw>
          </a:effectLst>
        </p:spPr>
      </p:pic>
      <p:sp>
        <p:nvSpPr>
          <p:cNvPr id="2" name="Google Shape;397;p8">
            <a:extLst>
              <a:ext uri="{FF2B5EF4-FFF2-40B4-BE49-F238E27FC236}">
                <a16:creationId xmlns:a16="http://schemas.microsoft.com/office/drawing/2014/main" id="{117D01D9-CCB4-B31D-701F-CAFEA4F46E5E}"/>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5</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63990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5"/>
          <p:cNvSpPr>
            <a:spLocks noGrp="1"/>
          </p:cNvSpPr>
          <p:nvPr>
            <p:ph type="ctrTitle"/>
          </p:nvPr>
        </p:nvSpPr>
        <p:spPr/>
        <p:txBody>
          <a:bodyPr>
            <a:normAutofit/>
          </a:bodyPr>
          <a:lstStyle/>
          <a:p>
            <a:r>
              <a:rPr lang="en-IE" dirty="0"/>
              <a:t>Purpose of the Change Guide</a:t>
            </a:r>
          </a:p>
        </p:txBody>
      </p:sp>
      <p:sp>
        <p:nvSpPr>
          <p:cNvPr id="7" name="Content Placeholder 2"/>
          <p:cNvSpPr>
            <a:spLocks noGrp="1"/>
          </p:cNvSpPr>
          <p:nvPr>
            <p:ph type="subTitle" idx="1"/>
          </p:nvPr>
        </p:nvSpPr>
        <p:spPr>
          <a:xfrm>
            <a:off x="488492" y="1511300"/>
            <a:ext cx="10558050" cy="2532720"/>
          </a:xfrm>
        </p:spPr>
        <p:txBody>
          <a:bodyPr>
            <a:noAutofit/>
          </a:bodyPr>
          <a:lstStyle/>
          <a:p>
            <a:pPr marL="360363" indent="-360363" eaLnBrk="0" fontAlgn="base" hangingPunct="0">
              <a:lnSpc>
                <a:spcPct val="150000"/>
              </a:lnSpc>
              <a:spcBef>
                <a:spcPts val="600"/>
              </a:spcBef>
              <a:spcAft>
                <a:spcPts val="600"/>
              </a:spcAft>
            </a:pPr>
            <a:r>
              <a:rPr lang="en-IE" sz="2200" b="1" dirty="0">
                <a:solidFill>
                  <a:srgbClr val="006557"/>
                </a:solidFill>
                <a:latin typeface="Arial" pitchFamily="34" charset="0"/>
                <a:ea typeface="Times New Roman" pitchFamily="18" charset="0"/>
                <a:cs typeface="Arial" pitchFamily="34" charset="0"/>
              </a:rPr>
              <a:t>Simplifies change </a:t>
            </a:r>
            <a:r>
              <a:rPr lang="en-IE" sz="2200" dirty="0">
                <a:latin typeface="Arial" pitchFamily="34" charset="0"/>
                <a:ea typeface="Times New Roman" pitchFamily="18" charset="0"/>
                <a:cs typeface="Arial" pitchFamily="34" charset="0"/>
              </a:rPr>
              <a:t>in a complex system </a:t>
            </a:r>
            <a:endParaRPr lang="en-IE" sz="2200" dirty="0">
              <a:latin typeface="Arial" pitchFamily="34" charset="0"/>
              <a:cs typeface="Arial" pitchFamily="34" charset="0"/>
            </a:endParaRPr>
          </a:p>
          <a:p>
            <a:pPr marL="360363" lvl="0" indent="-360363" eaLnBrk="0" fontAlgn="base" hangingPunct="0">
              <a:lnSpc>
                <a:spcPct val="150000"/>
              </a:lnSpc>
              <a:spcBef>
                <a:spcPts val="600"/>
              </a:spcBef>
              <a:spcAft>
                <a:spcPts val="600"/>
              </a:spcAft>
              <a:buClr>
                <a:srgbClr val="006557"/>
              </a:buClr>
              <a:buFont typeface="Arial" pitchFamily="34" charset="0"/>
              <a:buChar char="•"/>
            </a:pPr>
            <a:r>
              <a:rPr lang="en-IE" sz="2200" b="1" dirty="0">
                <a:solidFill>
                  <a:srgbClr val="006557"/>
                </a:solidFill>
                <a:latin typeface="Arial" pitchFamily="34" charset="0"/>
                <a:ea typeface="Times New Roman" pitchFamily="18" charset="0"/>
                <a:cs typeface="Arial" pitchFamily="34" charset="0"/>
              </a:rPr>
              <a:t>Gathers</a:t>
            </a:r>
            <a:r>
              <a:rPr lang="en-IE" sz="2200" dirty="0">
                <a:latin typeface="Arial" pitchFamily="34" charset="0"/>
                <a:ea typeface="Times New Roman" pitchFamily="18" charset="0"/>
                <a:cs typeface="Arial" pitchFamily="34" charset="0"/>
              </a:rPr>
              <a:t> in one place guidance needed to undertake change and improve services.</a:t>
            </a:r>
          </a:p>
          <a:p>
            <a:pPr marL="360363" indent="-360363" eaLnBrk="0" fontAlgn="base" hangingPunct="0">
              <a:lnSpc>
                <a:spcPct val="150000"/>
              </a:lnSpc>
              <a:spcBef>
                <a:spcPts val="600"/>
              </a:spcBef>
              <a:spcAft>
                <a:spcPts val="600"/>
              </a:spcAft>
              <a:buClr>
                <a:srgbClr val="006557"/>
              </a:buClr>
              <a:buFont typeface="Arial" pitchFamily="34" charset="0"/>
              <a:buChar char="•"/>
            </a:pPr>
            <a:r>
              <a:rPr lang="en-IE" sz="2200" b="1" dirty="0">
                <a:solidFill>
                  <a:srgbClr val="006557"/>
                </a:solidFill>
                <a:latin typeface="Arial" pitchFamily="34" charset="0"/>
                <a:ea typeface="Times New Roman" pitchFamily="18" charset="0"/>
                <a:cs typeface="Arial" pitchFamily="34" charset="0"/>
              </a:rPr>
              <a:t>Guides</a:t>
            </a:r>
            <a:r>
              <a:rPr lang="en-IE" sz="2200" b="1" dirty="0">
                <a:latin typeface="Arial" pitchFamily="34" charset="0"/>
                <a:ea typeface="Times New Roman" pitchFamily="18" charset="0"/>
                <a:cs typeface="Arial" pitchFamily="34" charset="0"/>
              </a:rPr>
              <a:t> </a:t>
            </a:r>
            <a:r>
              <a:rPr lang="en-IE" sz="2200" dirty="0">
                <a:latin typeface="Arial" pitchFamily="34" charset="0"/>
                <a:ea typeface="Times New Roman" pitchFamily="18" charset="0"/>
                <a:cs typeface="Arial" pitchFamily="34" charset="0"/>
              </a:rPr>
              <a:t>you through the change process with supporting templates and resources that can be applied and adapted.</a:t>
            </a:r>
          </a:p>
          <a:p>
            <a:pPr marL="360363" lvl="0" indent="-360363" eaLnBrk="0" fontAlgn="base" hangingPunct="0">
              <a:lnSpc>
                <a:spcPct val="150000"/>
              </a:lnSpc>
              <a:spcBef>
                <a:spcPts val="600"/>
              </a:spcBef>
              <a:spcAft>
                <a:spcPts val="600"/>
              </a:spcAft>
              <a:buClr>
                <a:srgbClr val="006557"/>
              </a:buClr>
              <a:buFont typeface="Arial" pitchFamily="34" charset="0"/>
              <a:buChar char="•"/>
            </a:pPr>
            <a:r>
              <a:rPr lang="en-IE" sz="2200" b="1" dirty="0">
                <a:solidFill>
                  <a:srgbClr val="006557"/>
                </a:solidFill>
                <a:latin typeface="Arial" pitchFamily="34" charset="0"/>
                <a:ea typeface="Times New Roman" pitchFamily="18" charset="0"/>
                <a:cs typeface="Arial" pitchFamily="34" charset="0"/>
              </a:rPr>
              <a:t>Sign posts </a:t>
            </a:r>
            <a:r>
              <a:rPr lang="en-IE" sz="2200" dirty="0">
                <a:latin typeface="Arial" pitchFamily="34" charset="0"/>
                <a:ea typeface="Times New Roman" pitchFamily="18" charset="0"/>
                <a:cs typeface="Arial" pitchFamily="34" charset="0"/>
              </a:rPr>
              <a:t>you to where you can get more help - resources in the system.</a:t>
            </a:r>
            <a:endParaRPr lang="en-IE" sz="2200" dirty="0">
              <a:latin typeface="Arial" pitchFamily="34" charset="0"/>
              <a:cs typeface="Arial" pitchFamily="34" charset="0"/>
            </a:endParaRPr>
          </a:p>
        </p:txBody>
      </p:sp>
      <p:pic>
        <p:nvPicPr>
          <p:cNvPr id="5" name="Picture 2" descr="C:\Users\torourke\AppData\Local\Temp\03974-HSE-CF-Proof#01-PPT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5584" y="4445930"/>
            <a:ext cx="2114433" cy="1700870"/>
          </a:xfrm>
          <a:prstGeom prst="rect">
            <a:avLst/>
          </a:prstGeom>
          <a:noFill/>
        </p:spPr>
      </p:pic>
      <p:sp>
        <p:nvSpPr>
          <p:cNvPr id="2" name="Google Shape;397;p8">
            <a:extLst>
              <a:ext uri="{FF2B5EF4-FFF2-40B4-BE49-F238E27FC236}">
                <a16:creationId xmlns:a16="http://schemas.microsoft.com/office/drawing/2014/main" id="{904CFCB0-A966-7EBB-C6A5-50980FCB74AB}"/>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6</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9954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5"/>
          <p:cNvSpPr>
            <a:spLocks noGrp="1"/>
          </p:cNvSpPr>
          <p:nvPr>
            <p:ph type="ctrTitle"/>
          </p:nvPr>
        </p:nvSpPr>
        <p:spPr/>
        <p:txBody>
          <a:bodyPr>
            <a:normAutofit/>
          </a:bodyPr>
          <a:lstStyle/>
          <a:p>
            <a:r>
              <a:rPr lang="en-IE" dirty="0"/>
              <a:t>Purpose of the Change Guide</a:t>
            </a:r>
          </a:p>
        </p:txBody>
      </p:sp>
      <p:sp>
        <p:nvSpPr>
          <p:cNvPr id="7" name="Content Placeholder 2"/>
          <p:cNvSpPr>
            <a:spLocks noGrp="1"/>
          </p:cNvSpPr>
          <p:nvPr>
            <p:ph type="subTitle" idx="1"/>
          </p:nvPr>
        </p:nvSpPr>
        <p:spPr>
          <a:xfrm>
            <a:off x="450392" y="1739900"/>
            <a:ext cx="9823908" cy="2532720"/>
          </a:xfrm>
        </p:spPr>
        <p:txBody>
          <a:bodyPr>
            <a:noAutofit/>
          </a:bodyPr>
          <a:lstStyle/>
          <a:p>
            <a:pPr marL="360363" lvl="0" indent="-360363" eaLnBrk="0" fontAlgn="base" hangingPunct="0">
              <a:lnSpc>
                <a:spcPct val="150000"/>
              </a:lnSpc>
              <a:spcBef>
                <a:spcPts val="600"/>
              </a:spcBef>
              <a:spcAft>
                <a:spcPts val="600"/>
              </a:spcAft>
            </a:pPr>
            <a:r>
              <a:rPr lang="en-IE" sz="2200" b="1" dirty="0">
                <a:solidFill>
                  <a:srgbClr val="006557"/>
                </a:solidFill>
                <a:latin typeface="Arial" pitchFamily="34" charset="0"/>
                <a:ea typeface="Times New Roman" pitchFamily="18" charset="0"/>
                <a:cs typeface="Arial" pitchFamily="34" charset="0"/>
              </a:rPr>
              <a:t>Helps people to do change well </a:t>
            </a:r>
            <a:endParaRPr lang="en-IE" sz="2200" dirty="0">
              <a:solidFill>
                <a:srgbClr val="006557"/>
              </a:solidFill>
              <a:latin typeface="Arial" pitchFamily="34" charset="0"/>
              <a:cs typeface="Arial" pitchFamily="34" charset="0"/>
            </a:endParaRPr>
          </a:p>
          <a:p>
            <a:pPr marL="360363" lvl="0" indent="-360363" eaLnBrk="0" fontAlgn="base" hangingPunct="0">
              <a:lnSpc>
                <a:spcPct val="150000"/>
              </a:lnSpc>
              <a:spcBef>
                <a:spcPts val="600"/>
              </a:spcBef>
              <a:spcAft>
                <a:spcPts val="600"/>
              </a:spcAft>
              <a:buClr>
                <a:srgbClr val="006557"/>
              </a:buClr>
              <a:buFontTx/>
              <a:buChar char="•"/>
            </a:pPr>
            <a:r>
              <a:rPr lang="en-IE" sz="2200" dirty="0">
                <a:latin typeface="Arial" pitchFamily="34" charset="0"/>
                <a:ea typeface="Times New Roman" pitchFamily="18" charset="0"/>
                <a:cs typeface="Arial" pitchFamily="34" charset="0"/>
              </a:rPr>
              <a:t>Assists individuals and teams </a:t>
            </a:r>
            <a:r>
              <a:rPr lang="en-IE" sz="2200" b="1" dirty="0">
                <a:solidFill>
                  <a:srgbClr val="006557"/>
                </a:solidFill>
                <a:latin typeface="Arial" pitchFamily="34" charset="0"/>
                <a:ea typeface="Times New Roman" pitchFamily="18" charset="0"/>
                <a:cs typeface="Arial" pitchFamily="34" charset="0"/>
              </a:rPr>
              <a:t>build change capacity </a:t>
            </a:r>
            <a:r>
              <a:rPr lang="en-IE" sz="2200" dirty="0">
                <a:latin typeface="Arial" pitchFamily="34" charset="0"/>
                <a:ea typeface="Times New Roman" pitchFamily="18" charset="0"/>
                <a:cs typeface="Arial" pitchFamily="34" charset="0"/>
              </a:rPr>
              <a:t>to undertake change initiatives with confidence.</a:t>
            </a:r>
            <a:endParaRPr lang="en-IE" sz="2200" dirty="0">
              <a:latin typeface="Arial" pitchFamily="34" charset="0"/>
              <a:cs typeface="Arial" pitchFamily="34" charset="0"/>
            </a:endParaRPr>
          </a:p>
          <a:p>
            <a:pPr marL="360363" lvl="0" indent="-360363" eaLnBrk="0" fontAlgn="base" hangingPunct="0">
              <a:lnSpc>
                <a:spcPct val="150000"/>
              </a:lnSpc>
              <a:spcBef>
                <a:spcPts val="600"/>
              </a:spcBef>
              <a:spcAft>
                <a:spcPts val="600"/>
              </a:spcAft>
              <a:buClr>
                <a:srgbClr val="006557"/>
              </a:buClr>
              <a:buFontTx/>
              <a:buChar char="•"/>
            </a:pPr>
            <a:r>
              <a:rPr lang="en-IE" sz="2200" dirty="0">
                <a:latin typeface="Arial" pitchFamily="34" charset="0"/>
                <a:ea typeface="Times New Roman" pitchFamily="18" charset="0"/>
                <a:cs typeface="Arial" pitchFamily="34" charset="0"/>
              </a:rPr>
              <a:t>Recognises the importance of working with people in their </a:t>
            </a:r>
            <a:r>
              <a:rPr lang="en-IE" sz="2200" b="1" dirty="0">
                <a:solidFill>
                  <a:srgbClr val="006557"/>
                </a:solidFill>
                <a:latin typeface="Arial" pitchFamily="34" charset="0"/>
                <a:ea typeface="Times New Roman" pitchFamily="18" charset="0"/>
                <a:cs typeface="Arial" pitchFamily="34" charset="0"/>
              </a:rPr>
              <a:t>local context </a:t>
            </a:r>
            <a:r>
              <a:rPr lang="en-IE" sz="2200" dirty="0">
                <a:latin typeface="Arial" pitchFamily="34" charset="0"/>
                <a:ea typeface="Times New Roman" pitchFamily="18" charset="0"/>
                <a:cs typeface="Arial" pitchFamily="34" charset="0"/>
              </a:rPr>
              <a:t>to deliver change that meets </a:t>
            </a:r>
            <a:r>
              <a:rPr lang="en-IE" sz="2200" b="1" dirty="0">
                <a:solidFill>
                  <a:srgbClr val="006557"/>
                </a:solidFill>
                <a:latin typeface="Arial" pitchFamily="34" charset="0"/>
                <a:ea typeface="Times New Roman" pitchFamily="18" charset="0"/>
                <a:cs typeface="Arial" pitchFamily="34" charset="0"/>
              </a:rPr>
              <a:t>local needs.</a:t>
            </a:r>
            <a:endParaRPr lang="en-IE" sz="2200" b="1" dirty="0">
              <a:solidFill>
                <a:srgbClr val="006557"/>
              </a:solidFill>
              <a:latin typeface="Arial" pitchFamily="34" charset="0"/>
              <a:cs typeface="Arial"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05790" y="4624137"/>
            <a:ext cx="4326388" cy="1639835"/>
          </a:xfrm>
          <a:prstGeom prst="rect">
            <a:avLst/>
          </a:prstGeom>
        </p:spPr>
      </p:pic>
      <p:sp>
        <p:nvSpPr>
          <p:cNvPr id="2" name="Google Shape;397;p8">
            <a:extLst>
              <a:ext uri="{FF2B5EF4-FFF2-40B4-BE49-F238E27FC236}">
                <a16:creationId xmlns:a16="http://schemas.microsoft.com/office/drawing/2014/main" id="{D5FE8409-57A6-BC88-FD1C-548B65BD9C28}"/>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7</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607467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750" y="521042"/>
            <a:ext cx="6240500" cy="5861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baseline="0">
                <a:solidFill>
                  <a:srgbClr val="006557"/>
                </a:solidFill>
                <a:latin typeface="+mj-lt"/>
                <a:ea typeface="+mj-ea"/>
                <a:cs typeface="+mj-cs"/>
              </a:defRPr>
            </a:lvl1pPr>
          </a:lstStyle>
          <a:p>
            <a:r>
              <a:rPr lang="en-IE" dirty="0">
                <a:latin typeface="Arial" panose="020B0604020202020204" pitchFamily="34" charset="0"/>
                <a:cs typeface="Arial" panose="020B0604020202020204" pitchFamily="34" charset="0"/>
              </a:rPr>
              <a:t>People at the heart of change</a:t>
            </a:r>
          </a:p>
        </p:txBody>
      </p:sp>
      <p:sp>
        <p:nvSpPr>
          <p:cNvPr id="5" name="Rectangle 4"/>
          <p:cNvSpPr/>
          <p:nvPr/>
        </p:nvSpPr>
        <p:spPr>
          <a:xfrm>
            <a:off x="0" y="1538244"/>
            <a:ext cx="12192000" cy="4647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cs typeface="Arial" pitchFamily="34" charset="0"/>
              </a:rPr>
              <a:t>.</a:t>
            </a:r>
          </a:p>
          <a:p>
            <a:endParaRPr lang="en-US" dirty="0">
              <a:solidFill>
                <a:schemeClr val="tx1"/>
              </a:solidFill>
              <a:cs typeface="Arial" pitchFamily="34" charset="0"/>
            </a:endParaRPr>
          </a:p>
        </p:txBody>
      </p:sp>
      <p:sp>
        <p:nvSpPr>
          <p:cNvPr id="7" name="TextBox 6"/>
          <p:cNvSpPr txBox="1"/>
          <p:nvPr/>
        </p:nvSpPr>
        <p:spPr>
          <a:xfrm>
            <a:off x="75328" y="1747108"/>
            <a:ext cx="3778826" cy="4108817"/>
          </a:xfrm>
          <a:prstGeom prst="rect">
            <a:avLst/>
          </a:prstGeom>
          <a:noFill/>
        </p:spPr>
        <p:txBody>
          <a:bodyPr wrap="square" rtlCol="0">
            <a:spAutoFit/>
          </a:bodyPr>
          <a:lstStyle/>
          <a:p>
            <a:pPr marL="285750" indent="-285750">
              <a:lnSpc>
                <a:spcPct val="150000"/>
              </a:lnSpc>
              <a:buClr>
                <a:srgbClr val="006557"/>
              </a:buClr>
              <a:buFont typeface="Arial" panose="020B0604020202020204" pitchFamily="34" charset="0"/>
              <a:buChar char="•"/>
            </a:pPr>
            <a:r>
              <a:rPr lang="en-US" dirty="0">
                <a:latin typeface="Arial" panose="020B0604020202020204" pitchFamily="34" charset="0"/>
                <a:cs typeface="Arial" panose="020B0604020202020204" pitchFamily="34" charset="0"/>
              </a:rPr>
              <a:t>Evidence is clear – we underestimate the human factors in change </a:t>
            </a:r>
          </a:p>
          <a:p>
            <a:pPr marL="285750" indent="-285750">
              <a:lnSpc>
                <a:spcPct val="150000"/>
              </a:lnSpc>
              <a:buClr>
                <a:srgbClr val="006557"/>
              </a:buClr>
              <a:buFont typeface="Arial" panose="020B0604020202020204" pitchFamily="34" charset="0"/>
              <a:buChar char="•"/>
            </a:pPr>
            <a:r>
              <a:rPr lang="en-US" dirty="0">
                <a:latin typeface="Arial" panose="020B0604020202020204" pitchFamily="34" charset="0"/>
                <a:cs typeface="Arial" panose="020B0604020202020204" pitchFamily="34" charset="0"/>
              </a:rPr>
              <a:t>Need to </a:t>
            </a:r>
            <a:r>
              <a:rPr lang="en-US" b="1" dirty="0">
                <a:solidFill>
                  <a:srgbClr val="006557"/>
                </a:solidFill>
                <a:latin typeface="Arial" panose="020B0604020202020204" pitchFamily="34" charset="0"/>
                <a:cs typeface="Arial" panose="020B0604020202020204" pitchFamily="34" charset="0"/>
              </a:rPr>
              <a:t>focus on people &amp; culture change </a:t>
            </a:r>
            <a:r>
              <a:rPr lang="en-US" dirty="0">
                <a:latin typeface="Arial" panose="020B0604020202020204" pitchFamily="34" charset="0"/>
                <a:cs typeface="Arial" panose="020B0604020202020204" pitchFamily="34" charset="0"/>
              </a:rPr>
              <a:t>(70%) and not just on processes (20%) &amp; systems (10%) </a:t>
            </a:r>
          </a:p>
          <a:p>
            <a:pPr marL="285750" indent="-285750">
              <a:lnSpc>
                <a:spcPct val="150000"/>
              </a:lnSpc>
              <a:buClr>
                <a:srgbClr val="006557"/>
              </a:buClr>
              <a:buFont typeface="Arial" panose="020B0604020202020204" pitchFamily="34" charset="0"/>
              <a:buChar char="•"/>
            </a:pPr>
            <a:r>
              <a:rPr lang="en-US" dirty="0">
                <a:latin typeface="Arial" panose="020B0604020202020204" pitchFamily="34" charset="0"/>
                <a:cs typeface="Arial" panose="020B0604020202020204" pitchFamily="34" charset="0"/>
              </a:rPr>
              <a:t>Change levered from the </a:t>
            </a:r>
            <a:r>
              <a:rPr lang="en-US" b="1" dirty="0">
                <a:solidFill>
                  <a:srgbClr val="006557"/>
                </a:solidFill>
                <a:latin typeface="Arial" panose="020B0604020202020204" pitchFamily="34" charset="0"/>
                <a:cs typeface="Arial" panose="020B0604020202020204" pitchFamily="34" charset="0"/>
              </a:rPr>
              <a:t>‘outside in’ </a:t>
            </a:r>
            <a:r>
              <a:rPr lang="en-US" dirty="0">
                <a:latin typeface="Arial" panose="020B0604020202020204" pitchFamily="34" charset="0"/>
                <a:cs typeface="Arial" panose="020B0604020202020204" pitchFamily="34" charset="0"/>
              </a:rPr>
              <a:t>is more powerful</a:t>
            </a:r>
          </a:p>
          <a:p>
            <a:endParaRPr lang="en-IE"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154" y="2400406"/>
            <a:ext cx="3315952" cy="3150154"/>
          </a:xfrm>
          <a:prstGeom prst="rect">
            <a:avLst/>
          </a:prstGeom>
        </p:spPr>
      </p:pic>
      <p:sp>
        <p:nvSpPr>
          <p:cNvPr id="9" name="TextBox 8"/>
          <p:cNvSpPr txBox="1"/>
          <p:nvPr/>
        </p:nvSpPr>
        <p:spPr>
          <a:xfrm>
            <a:off x="3286126" y="5671647"/>
            <a:ext cx="4100512" cy="430887"/>
          </a:xfrm>
          <a:prstGeom prst="rect">
            <a:avLst/>
          </a:prstGeom>
          <a:noFill/>
        </p:spPr>
        <p:txBody>
          <a:bodyPr wrap="square" rtlCol="0">
            <a:spAutoFit/>
          </a:bodyPr>
          <a:lstStyle/>
          <a:p>
            <a:pPr algn="ctr"/>
            <a:r>
              <a:rPr lang="en-IE" sz="1100" dirty="0">
                <a:solidFill>
                  <a:srgbClr val="006557"/>
                </a:solidFill>
                <a:latin typeface="Arial" panose="020B0604020202020204" pitchFamily="34" charset="0"/>
                <a:cs typeface="Arial" panose="020B0604020202020204" pitchFamily="34" charset="0"/>
              </a:rPr>
              <a:t>All 3 areas (people, process and systems) </a:t>
            </a:r>
          </a:p>
          <a:p>
            <a:pPr algn="ctr"/>
            <a:r>
              <a:rPr lang="en-IE" sz="1100" dirty="0">
                <a:solidFill>
                  <a:srgbClr val="006557"/>
                </a:solidFill>
                <a:latin typeface="Arial" panose="020B0604020202020204" pitchFamily="34" charset="0"/>
                <a:cs typeface="Arial" panose="020B0604020202020204" pitchFamily="34" charset="0"/>
              </a:rPr>
              <a:t>are important and interconnected</a:t>
            </a:r>
          </a:p>
        </p:txBody>
      </p:sp>
      <p:pic>
        <p:nvPicPr>
          <p:cNvPr id="12" name="Picture 11">
            <a:extLst>
              <a:ext uri="{FF2B5EF4-FFF2-40B4-BE49-F238E27FC236}">
                <a16:creationId xmlns:a16="http://schemas.microsoft.com/office/drawing/2014/main" id="{8410EEED-FA6E-1771-EEF8-06C547A7D2A5}"/>
              </a:ext>
            </a:extLst>
          </p:cNvPr>
          <p:cNvPicPr>
            <a:picLocks noChangeAspect="1"/>
          </p:cNvPicPr>
          <p:nvPr/>
        </p:nvPicPr>
        <p:blipFill>
          <a:blip r:embed="rId4"/>
          <a:stretch>
            <a:fillRect/>
          </a:stretch>
        </p:blipFill>
        <p:spPr>
          <a:xfrm>
            <a:off x="6884753" y="79263"/>
            <a:ext cx="5231919" cy="4521200"/>
          </a:xfrm>
          <a:prstGeom prst="rect">
            <a:avLst/>
          </a:prstGeom>
        </p:spPr>
      </p:pic>
      <p:sp>
        <p:nvSpPr>
          <p:cNvPr id="13" name="Google Shape;397;p8">
            <a:extLst>
              <a:ext uri="{FF2B5EF4-FFF2-40B4-BE49-F238E27FC236}">
                <a16:creationId xmlns:a16="http://schemas.microsoft.com/office/drawing/2014/main" id="{97B6601A-8FFB-5D7E-1EB6-2489C2D1C43C}"/>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8</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22471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IE" sz="2400" dirty="0"/>
              <a:t>What is the Change Framework?</a:t>
            </a:r>
          </a:p>
        </p:txBody>
      </p:sp>
      <p:sp>
        <p:nvSpPr>
          <p:cNvPr id="3" name="Content Placeholder 2"/>
          <p:cNvSpPr>
            <a:spLocks noGrp="1"/>
          </p:cNvSpPr>
          <p:nvPr>
            <p:ph type="subTitle" idx="1"/>
          </p:nvPr>
        </p:nvSpPr>
        <p:spPr>
          <a:xfrm>
            <a:off x="348791" y="1251880"/>
            <a:ext cx="5670171" cy="694851"/>
          </a:xfrm>
        </p:spPr>
        <p:txBody>
          <a:bodyPr>
            <a:noAutofit/>
          </a:bodyPr>
          <a:lstStyle/>
          <a:p>
            <a:pPr marL="358775" indent="-358775">
              <a:lnSpc>
                <a:spcPct val="150000"/>
              </a:lnSpc>
              <a:spcBef>
                <a:spcPts val="600"/>
              </a:spcBef>
              <a:spcAft>
                <a:spcPts val="600"/>
              </a:spcAft>
              <a:buClr>
                <a:srgbClr val="006557"/>
              </a:buClr>
              <a:buFont typeface="Arial" pitchFamily="34" charset="0"/>
              <a:buChar char="•"/>
            </a:pPr>
            <a:r>
              <a:rPr lang="en-GB" sz="1800" dirty="0"/>
              <a:t>An </a:t>
            </a:r>
            <a:r>
              <a:rPr lang="en-GB" sz="1800" b="1" dirty="0">
                <a:solidFill>
                  <a:srgbClr val="006557"/>
                </a:solidFill>
              </a:rPr>
              <a:t>overarching framework </a:t>
            </a:r>
            <a:r>
              <a:rPr lang="en-GB" sz="1800" dirty="0"/>
              <a:t>that enables a </a:t>
            </a:r>
            <a:r>
              <a:rPr lang="en-GB" sz="1800" b="1" dirty="0">
                <a:solidFill>
                  <a:srgbClr val="006557"/>
                </a:solidFill>
              </a:rPr>
              <a:t>whole system </a:t>
            </a:r>
            <a:r>
              <a:rPr lang="en-GB" sz="1800" dirty="0"/>
              <a:t>approach to delivering change. </a:t>
            </a:r>
          </a:p>
          <a:p>
            <a:pPr marL="358775" indent="-358775">
              <a:lnSpc>
                <a:spcPct val="150000"/>
              </a:lnSpc>
              <a:spcBef>
                <a:spcPts val="600"/>
              </a:spcBef>
              <a:spcAft>
                <a:spcPts val="600"/>
              </a:spcAft>
              <a:buClr>
                <a:srgbClr val="006557"/>
              </a:buClr>
              <a:buFont typeface="Arial" pitchFamily="34" charset="0"/>
              <a:buChar char="•"/>
            </a:pPr>
            <a:r>
              <a:rPr lang="en-GB" sz="1800" dirty="0"/>
              <a:t>Focused on </a:t>
            </a:r>
            <a:r>
              <a:rPr lang="en-GB" sz="1800" b="1" dirty="0">
                <a:solidFill>
                  <a:srgbClr val="006557"/>
                </a:solidFill>
              </a:rPr>
              <a:t>people and culture change. </a:t>
            </a:r>
          </a:p>
          <a:p>
            <a:pPr marL="358775" indent="-358775">
              <a:lnSpc>
                <a:spcPct val="150000"/>
              </a:lnSpc>
              <a:spcBef>
                <a:spcPts val="600"/>
              </a:spcBef>
              <a:spcAft>
                <a:spcPts val="600"/>
              </a:spcAft>
              <a:buClr>
                <a:srgbClr val="006557"/>
              </a:buClr>
              <a:buFont typeface="Arial" pitchFamily="34" charset="0"/>
              <a:buChar char="•"/>
            </a:pPr>
            <a:r>
              <a:rPr lang="en-GB" sz="1800" b="1" dirty="0">
                <a:solidFill>
                  <a:srgbClr val="006557"/>
                </a:solidFill>
              </a:rPr>
              <a:t>Context specific </a:t>
            </a:r>
            <a:r>
              <a:rPr lang="en-GB" sz="1800" dirty="0"/>
              <a:t>- a ‘tailored’ organisational offering, informed by evidence and research, and applied to an Irish health and social care context.</a:t>
            </a:r>
          </a:p>
          <a:p>
            <a:pPr marL="358775" indent="-358775">
              <a:lnSpc>
                <a:spcPct val="150000"/>
              </a:lnSpc>
              <a:spcBef>
                <a:spcPts val="600"/>
              </a:spcBef>
              <a:spcAft>
                <a:spcPts val="600"/>
              </a:spcAft>
              <a:buClr>
                <a:srgbClr val="006557"/>
              </a:buClr>
              <a:buFont typeface="Arial" pitchFamily="34" charset="0"/>
              <a:buChar char="•"/>
            </a:pPr>
            <a:r>
              <a:rPr lang="en-GB" sz="1800" b="1" dirty="0">
                <a:solidFill>
                  <a:srgbClr val="006557"/>
                </a:solidFill>
              </a:rPr>
              <a:t>Connects</a:t>
            </a:r>
            <a:r>
              <a:rPr lang="en-GB" sz="1800" b="1" dirty="0"/>
              <a:t> </a:t>
            </a:r>
            <a:r>
              <a:rPr lang="en-GB" sz="1800" dirty="0"/>
              <a:t>and </a:t>
            </a:r>
            <a:r>
              <a:rPr lang="en-GB" sz="1800" b="1" dirty="0">
                <a:solidFill>
                  <a:srgbClr val="006557"/>
                </a:solidFill>
              </a:rPr>
              <a:t>complements</a:t>
            </a:r>
            <a:r>
              <a:rPr lang="en-GB" sz="1800" b="1" dirty="0"/>
              <a:t> </a:t>
            </a:r>
            <a:r>
              <a:rPr lang="en-GB" sz="1800" dirty="0"/>
              <a:t>other approaches to service/quality/culture improvement in the system.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4568" y="113495"/>
            <a:ext cx="4266139" cy="6033305"/>
          </a:xfrm>
          <a:prstGeom prst="rect">
            <a:avLst/>
          </a:prstGeom>
        </p:spPr>
      </p:pic>
      <p:sp>
        <p:nvSpPr>
          <p:cNvPr id="2" name="Google Shape;397;p8">
            <a:extLst>
              <a:ext uri="{FF2B5EF4-FFF2-40B4-BE49-F238E27FC236}">
                <a16:creationId xmlns:a16="http://schemas.microsoft.com/office/drawing/2014/main" id="{1EFF6713-BC60-9FEE-3878-254216346044}"/>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9</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109513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TotalTime>
  <Words>3669</Words>
  <Application>Microsoft Office PowerPoint</Application>
  <PresentationFormat>Widescreen</PresentationFormat>
  <Paragraphs>386</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Wingdings</vt:lpstr>
      <vt:lpstr>Office Theme</vt:lpstr>
      <vt:lpstr>PowerPoint Presentation</vt:lpstr>
      <vt:lpstr>Guidance for using these slides</vt:lpstr>
      <vt:lpstr>Health Services Change Guide</vt:lpstr>
      <vt:lpstr>Purpose of this presentation</vt:lpstr>
      <vt:lpstr>What is the Change Guide?</vt:lpstr>
      <vt:lpstr>Purpose of the Change Guide</vt:lpstr>
      <vt:lpstr>Purpose of the Change Guide</vt:lpstr>
      <vt:lpstr>PowerPoint Presentation</vt:lpstr>
      <vt:lpstr>What is the Change Framework?</vt:lpstr>
      <vt:lpstr>PowerPoint Presentation</vt:lpstr>
      <vt:lpstr>Health Services Change Framework</vt:lpstr>
      <vt:lpstr>Health Services Change Framework</vt:lpstr>
      <vt:lpstr>Health Services Change Framework</vt:lpstr>
      <vt:lpstr>Health Services Change Framework</vt:lpstr>
      <vt:lpstr>Change Activities</vt:lpstr>
      <vt:lpstr>Change Activities</vt:lpstr>
      <vt:lpstr>Change Outcomes</vt:lpstr>
      <vt:lpstr>Human Centred Design</vt:lpstr>
      <vt:lpstr>PowerPoint Presentation</vt:lpstr>
      <vt:lpstr>PowerPoint Presentation</vt:lpstr>
      <vt:lpstr>PowerPoint Presentation</vt:lpstr>
      <vt:lpstr>PowerPoint Presentation</vt:lpstr>
      <vt:lpstr>PowerPoint Presentation</vt:lpstr>
      <vt:lpstr>PowerPoint Presentation</vt:lpstr>
      <vt:lpstr>Appendix:  Change Guide Development Process</vt:lpstr>
      <vt:lpstr>PowerPoint Presentation</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Healy2</dc:creator>
  <cp:lastModifiedBy>Tara Orourke</cp:lastModifiedBy>
  <cp:revision>78</cp:revision>
  <cp:lastPrinted>2023-10-10T16:19:00Z</cp:lastPrinted>
  <dcterms:created xsi:type="dcterms:W3CDTF">2023-08-04T13:04:22Z</dcterms:created>
  <dcterms:modified xsi:type="dcterms:W3CDTF">2024-12-17T11:18:36Z</dcterms:modified>
  <cp:contentStatus/>
</cp:coreProperties>
</file>