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</p:embeddedFontLst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131" autoAdjust="0"/>
  </p:normalViewPr>
  <p:slideViewPr>
    <p:cSldViewPr>
      <p:cViewPr varScale="1">
        <p:scale>
          <a:sx n="73" d="100"/>
          <a:sy n="73" d="100"/>
        </p:scale>
        <p:origin x="300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u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"/>
              <a:t>Click to edit Master text styles</a:t>
            </a:r>
          </a:p>
          <a:p>
            <a:pPr lvl="1" rtl="0"/>
            <a:r>
              <a:rPr lang="uk"/>
              <a:t>Second level</a:t>
            </a:r>
          </a:p>
          <a:p>
            <a:pPr lvl="2" rtl="0"/>
            <a:r>
              <a:rPr lang="uk"/>
              <a:t>Third level</a:t>
            </a:r>
          </a:p>
          <a:p>
            <a:pPr lvl="3" rtl="0"/>
            <a:r>
              <a:rPr lang="uk"/>
              <a:t>Fourth level</a:t>
            </a:r>
          </a:p>
          <a:p>
            <a:pPr lvl="4" rtl="0"/>
            <a:r>
              <a:rPr lang="u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u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uk"/>
              <a:t>Click to edit Master text styles</a:t>
            </a:r>
          </a:p>
          <a:p>
            <a:pPr lvl="1" rtl="0"/>
            <a:r>
              <a:rPr lang="uk"/>
              <a:t>Second level</a:t>
            </a:r>
          </a:p>
          <a:p>
            <a:pPr lvl="2" rtl="0"/>
            <a:r>
              <a:rPr lang="uk"/>
              <a:t>Third level</a:t>
            </a:r>
          </a:p>
          <a:p>
            <a:pPr lvl="3" rtl="0"/>
            <a:r>
              <a:rPr lang="uk"/>
              <a:t>Fourth level</a:t>
            </a:r>
          </a:p>
          <a:p>
            <a:pPr lvl="4" rtl="0"/>
            <a:r>
              <a:rPr lang="u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"/>
              <a:t>Click to edit Master text styles</a:t>
            </a:r>
          </a:p>
          <a:p>
            <a:pPr lvl="1" rtl="0"/>
            <a:r>
              <a:rPr lang="uk"/>
              <a:t>Second level</a:t>
            </a:r>
          </a:p>
          <a:p>
            <a:pPr lvl="2" rtl="0"/>
            <a:r>
              <a:rPr lang="uk"/>
              <a:t>Third level</a:t>
            </a:r>
          </a:p>
          <a:p>
            <a:pPr lvl="3" rtl="0"/>
            <a:r>
              <a:rPr lang="uk"/>
              <a:t>Fourth level</a:t>
            </a:r>
          </a:p>
          <a:p>
            <a:pPr lvl="4" rtl="0"/>
            <a:r>
              <a:rPr lang="u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u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"/>
              <a:t>Click to edit Master text styles</a:t>
            </a:r>
          </a:p>
          <a:p>
            <a:pPr lvl="1" rtl="0"/>
            <a:r>
              <a:rPr lang="uk"/>
              <a:t>Second level</a:t>
            </a:r>
          </a:p>
          <a:p>
            <a:pPr lvl="2" rtl="0"/>
            <a:r>
              <a:rPr lang="uk"/>
              <a:t>Third level</a:t>
            </a:r>
          </a:p>
          <a:p>
            <a:pPr lvl="3" rtl="0"/>
            <a:r>
              <a:rPr lang="uk"/>
              <a:t>Fourth level</a:t>
            </a:r>
          </a:p>
          <a:p>
            <a:pPr lvl="4" rtl="0"/>
            <a:r>
              <a:rPr lang="u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"/>
              <a:t>Click to edit Master text styles</a:t>
            </a:r>
          </a:p>
          <a:p>
            <a:pPr lvl="1" rtl="0"/>
            <a:r>
              <a:rPr lang="uk"/>
              <a:t>Second level</a:t>
            </a:r>
          </a:p>
          <a:p>
            <a:pPr lvl="2" rtl="0"/>
            <a:r>
              <a:rPr lang="uk"/>
              <a:t>Third level</a:t>
            </a:r>
          </a:p>
          <a:p>
            <a:pPr lvl="3" rtl="0"/>
            <a:r>
              <a:rPr lang="uk"/>
              <a:t>Fourth level</a:t>
            </a:r>
          </a:p>
          <a:p>
            <a:pPr lvl="4" rtl="0"/>
            <a:r>
              <a:rPr lang="u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"/>
              <a:t>Click to edit Master text styles</a:t>
            </a:r>
          </a:p>
          <a:p>
            <a:pPr lvl="1" rtl="0"/>
            <a:r>
              <a:rPr lang="uk"/>
              <a:t>Second level</a:t>
            </a:r>
          </a:p>
          <a:p>
            <a:pPr lvl="2" rtl="0"/>
            <a:r>
              <a:rPr lang="uk"/>
              <a:t>Third level</a:t>
            </a:r>
          </a:p>
          <a:p>
            <a:pPr lvl="3" rtl="0"/>
            <a:r>
              <a:rPr lang="uk"/>
              <a:t>Fourth level</a:t>
            </a:r>
          </a:p>
          <a:p>
            <a:pPr lvl="4" rtl="0"/>
            <a:r>
              <a:rPr lang="u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"/>
              <a:t>Click to edit Master text styles</a:t>
            </a:r>
          </a:p>
          <a:p>
            <a:pPr lvl="1" rtl="0"/>
            <a:r>
              <a:rPr lang="uk"/>
              <a:t>Second level</a:t>
            </a:r>
          </a:p>
          <a:p>
            <a:pPr lvl="2" rtl="0"/>
            <a:r>
              <a:rPr lang="uk"/>
              <a:t>Third level</a:t>
            </a:r>
          </a:p>
          <a:p>
            <a:pPr lvl="3" rtl="0"/>
            <a:r>
              <a:rPr lang="uk"/>
              <a:t>Fourth level</a:t>
            </a:r>
          </a:p>
          <a:p>
            <a:pPr lvl="4" rtl="0"/>
            <a:r>
              <a:rPr lang="u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u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"/>
              <a:t>Click to edit Master text styles</a:t>
            </a:r>
          </a:p>
          <a:p>
            <a:pPr lvl="1" rtl="0"/>
            <a:r>
              <a:rPr lang="uk"/>
              <a:t>Second level</a:t>
            </a:r>
          </a:p>
          <a:p>
            <a:pPr lvl="2" rtl="0"/>
            <a:r>
              <a:rPr lang="uk"/>
              <a:t>Third level</a:t>
            </a:r>
          </a:p>
          <a:p>
            <a:pPr lvl="3" rtl="0"/>
            <a:r>
              <a:rPr lang="uk"/>
              <a:t>Fourth level</a:t>
            </a:r>
          </a:p>
          <a:p>
            <a:pPr lvl="4" rtl="0"/>
            <a:r>
              <a:rPr lang="u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u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"/>
              <a:t>Click to edit Master text styles</a:t>
            </a:r>
          </a:p>
          <a:p>
            <a:pPr lvl="1" rtl="0"/>
            <a:r>
              <a:rPr lang="uk"/>
              <a:t>Second level</a:t>
            </a:r>
          </a:p>
          <a:p>
            <a:pPr lvl="2" rtl="0"/>
            <a:r>
              <a:rPr lang="uk"/>
              <a:t>Third level</a:t>
            </a:r>
          </a:p>
          <a:p>
            <a:pPr lvl="3" rtl="0"/>
            <a:r>
              <a:rPr lang="uk"/>
              <a:t>Fourth level</a:t>
            </a:r>
          </a:p>
          <a:p>
            <a:pPr lvl="4" rtl="0"/>
            <a:r>
              <a:rPr lang="u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199" y="-74951"/>
            <a:ext cx="7756199" cy="1154429"/>
            <a:chOff x="0" y="0"/>
            <a:chExt cx="2779647" cy="413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9647" cy="413721"/>
            </a:xfrm>
            <a:custGeom>
              <a:avLst/>
              <a:gdLst/>
              <a:ahLst/>
              <a:cxnLst/>
              <a:rect l="l" t="t" r="r" b="b"/>
              <a:pathLst>
                <a:path w="2779647" h="413721">
                  <a:moveTo>
                    <a:pt x="0" y="0"/>
                  </a:moveTo>
                  <a:lnTo>
                    <a:pt x="2779647" y="0"/>
                  </a:lnTo>
                  <a:lnTo>
                    <a:pt x="2779647" y="413721"/>
                  </a:lnTo>
                  <a:lnTo>
                    <a:pt x="0" y="4137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2779647" cy="39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2042"/>
                </a:lnSpc>
              </a:pPr>
              <a:endParaRPr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-18000" y="-7200"/>
            <a:ext cx="1393562" cy="1161629"/>
          </a:xfrm>
          <a:custGeom>
            <a:avLst/>
            <a:gdLst/>
            <a:ahLst/>
            <a:cxnLst/>
            <a:rect l="l" t="t" r="r" b="b"/>
            <a:pathLst>
              <a:path w="1393562" h="1161629">
                <a:moveTo>
                  <a:pt x="0" y="0"/>
                </a:moveTo>
                <a:lnTo>
                  <a:pt x="1393562" y="0"/>
                </a:lnTo>
                <a:lnTo>
                  <a:pt x="1393562" y="1161629"/>
                </a:lnTo>
                <a:lnTo>
                  <a:pt x="0" y="1161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56108" y="154661"/>
            <a:ext cx="2337644" cy="773107"/>
          </a:xfrm>
          <a:custGeom>
            <a:avLst/>
            <a:gdLst/>
            <a:ahLst/>
            <a:cxnLst/>
            <a:rect l="l" t="t" r="r" b="b"/>
            <a:pathLst>
              <a:path w="2603892" h="773107">
                <a:moveTo>
                  <a:pt x="0" y="0"/>
                </a:moveTo>
                <a:lnTo>
                  <a:pt x="2603892" y="0"/>
                </a:lnTo>
                <a:lnTo>
                  <a:pt x="2603892" y="773107"/>
                </a:lnTo>
                <a:lnTo>
                  <a:pt x="0" y="77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10" r="-4580" b="-5345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8000" y="1122029"/>
            <a:ext cx="7578000" cy="1166741"/>
            <a:chOff x="0" y="0"/>
            <a:chExt cx="2715784" cy="4181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15784" cy="418134"/>
            </a:xfrm>
            <a:custGeom>
              <a:avLst/>
              <a:gdLst/>
              <a:ahLst/>
              <a:cxnLst/>
              <a:rect l="l" t="t" r="r" b="b"/>
              <a:pathLst>
                <a:path w="2715784" h="418134">
                  <a:moveTo>
                    <a:pt x="0" y="0"/>
                  </a:moveTo>
                  <a:lnTo>
                    <a:pt x="2715784" y="0"/>
                  </a:lnTo>
                  <a:lnTo>
                    <a:pt x="2715784" y="418134"/>
                  </a:lnTo>
                  <a:lnTo>
                    <a:pt x="0" y="418134"/>
                  </a:lnTo>
                  <a:close/>
                </a:path>
              </a:pathLst>
            </a:custGeom>
            <a:solidFill>
              <a:srgbClr val="F1454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715784" cy="484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638744" y="1775567"/>
            <a:ext cx="5535778" cy="6813265"/>
            <a:chOff x="0" y="0"/>
            <a:chExt cx="6604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60C4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04438" y="6859253"/>
            <a:ext cx="2174131" cy="1365462"/>
            <a:chOff x="0" y="0"/>
            <a:chExt cx="10469982" cy="6575666"/>
          </a:xfrm>
        </p:grpSpPr>
        <p:sp>
          <p:nvSpPr>
            <p:cNvPr id="14" name="Freeform 14"/>
            <p:cNvSpPr/>
            <p:nvPr/>
          </p:nvSpPr>
          <p:spPr>
            <a:xfrm>
              <a:off x="10449" y="6350"/>
              <a:ext cx="10449105" cy="6562979"/>
            </a:xfrm>
            <a:custGeom>
              <a:avLst/>
              <a:gdLst/>
              <a:ahLst/>
              <a:cxnLst/>
              <a:rect l="l" t="t" r="r" b="b"/>
              <a:pathLst>
                <a:path w="10449105" h="6562979">
                  <a:moveTo>
                    <a:pt x="10449084" y="5480583"/>
                  </a:moveTo>
                  <a:cubicBezTo>
                    <a:pt x="10449084" y="6078372"/>
                    <a:pt x="9651693" y="6562979"/>
                    <a:pt x="8667996" y="6562979"/>
                  </a:cubicBezTo>
                  <a:lnTo>
                    <a:pt x="1781088" y="6562979"/>
                  </a:lnTo>
                  <a:cubicBezTo>
                    <a:pt x="797411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797390" y="0"/>
                    <a:pt x="1781088" y="0"/>
                  </a:cubicBezTo>
                  <a:lnTo>
                    <a:pt x="8668016" y="0"/>
                  </a:lnTo>
                  <a:cubicBezTo>
                    <a:pt x="9651693" y="0"/>
                    <a:pt x="10449105" y="484594"/>
                    <a:pt x="10449105" y="1082383"/>
                  </a:cubicBezTo>
                  <a:lnTo>
                    <a:pt x="10449105" y="5480583"/>
                  </a:lnTo>
                  <a:close/>
                </a:path>
              </a:pathLst>
            </a:custGeom>
            <a:blipFill>
              <a:blip r:embed="rId4"/>
              <a:stretch>
                <a:fillRect l="-8929" t="-1704" r="-5362" b="-96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68687" y="4526877"/>
            <a:ext cx="4532327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uk" sz="14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Також Вам може знадобитися відвідати медичну установу для обстеження або лікування. </a:t>
            </a:r>
            <a:endParaRPr lang="en-US" sz="1400" b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91896" y="1172432"/>
            <a:ext cx="6776207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uk" sz="25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Гаряча лінія роз'яснення щодо наявної симптоматики SOS </a:t>
            </a:r>
            <a:r>
              <a:rPr lang="uk" sz="25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для</a:t>
            </a:r>
            <a:r>
              <a:rPr lang="en-US" sz="25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uk" sz="25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пацієнтів </a:t>
            </a:r>
            <a:r>
              <a:rPr lang="en-US" sz="25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25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uk" sz="25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з </a:t>
            </a:r>
            <a:r>
              <a:rPr lang="uk" sz="25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онкологічними захворюваннями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2286" y="2409717"/>
            <a:ext cx="478382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</a:pPr>
            <a:r>
              <a:rPr lang="uk" sz="2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Отримайте роз'яснення </a:t>
            </a:r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</a:br>
            <a:r>
              <a:rPr lang="uk" sz="20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щодо </a:t>
            </a:r>
            <a:r>
              <a:rPr lang="uk" sz="2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наявної симптоматики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687" y="2992296"/>
            <a:ext cx="4532327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uk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Погано себе почуваєте або відчуваєте занепокоєння </a:t>
            </a:r>
            <a:r>
              <a:rPr lang="uk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щодо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uk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наявних </a:t>
            </a:r>
            <a:r>
              <a:rPr lang="uk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симптомів </a:t>
            </a:r>
            <a:r>
              <a:rPr lang="uk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до </a:t>
            </a:r>
            <a:r>
              <a:rPr lang="uk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наступного відвідування лікаря? </a:t>
            </a:r>
          </a:p>
          <a:p>
            <a:pPr rtl="0">
              <a:spcBef>
                <a:spcPts val="600"/>
              </a:spcBef>
            </a:pPr>
            <a:r>
              <a:rPr lang="uk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Не зволікайте! </a:t>
            </a:r>
            <a:endParaRPr lang="uk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rtl="0">
              <a:spcBef>
                <a:spcPts val="600"/>
              </a:spcBef>
            </a:pPr>
            <a:r>
              <a:rPr lang="uk" sz="1400" spc="-1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Зателефонуйте </a:t>
            </a:r>
            <a:r>
              <a:rPr lang="uk" sz="1400" spc="-1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на гарячу лінію надання консультацій </a:t>
            </a:r>
            <a:r>
              <a:rPr lang="en-US" sz="1400" spc="-1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400" spc="-1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uk" sz="1400" spc="-1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і </a:t>
            </a:r>
            <a:r>
              <a:rPr lang="uk" sz="1400" spc="-1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допомоги кваліфікованим медсестринським персоналом для роз'яснення щодо наявної симптоматики SOS.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687" y="5078122"/>
            <a:ext cx="5666963" cy="2177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uk" sz="145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В яких випадках мені слід телефонувати на гарячу лінію?  </a:t>
            </a:r>
          </a:p>
          <a:p>
            <a:pPr rtl="0"/>
            <a:r>
              <a:rPr lang="uk" sz="145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Цей сервіс пропонує допомогу щодо консультування і обстеження, якщо </a:t>
            </a:r>
            <a:r>
              <a:rPr lang="uk" sz="145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Ви </a:t>
            </a:r>
            <a:r>
              <a:rPr lang="uk" sz="145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почуваєте себе недобре: </a:t>
            </a:r>
          </a:p>
          <a:p>
            <a:pPr marL="367031" lvl="1" indent="-183515" rtl="0">
              <a:buFont typeface="Arial"/>
              <a:buChar char="•"/>
            </a:pPr>
            <a:r>
              <a:rPr lang="uk" sz="145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при проходженні курсу лікування від онкологічного захворювання;</a:t>
            </a:r>
          </a:p>
          <a:p>
            <a:pPr marL="367031" lvl="1" indent="-183515" rtl="0">
              <a:buFont typeface="Arial"/>
              <a:buChar char="•"/>
            </a:pPr>
            <a:r>
              <a:rPr lang="uk" sz="145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протягом періоду до 8 тижнів по завершенні курсу </a:t>
            </a:r>
            <a:r>
              <a:rPr lang="uk" sz="145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лікування </a:t>
            </a:r>
            <a:r>
              <a:rPr lang="uk" sz="145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від онкологічного захворювання;</a:t>
            </a:r>
          </a:p>
          <a:p>
            <a:pPr marL="367031" lvl="1" indent="-183515" rtl="0">
              <a:buFont typeface="Arial"/>
              <a:buChar char="•"/>
            </a:pPr>
            <a:r>
              <a:rPr lang="uk" sz="145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протягом періоду до 1 року після проходження </a:t>
            </a:r>
            <a:r>
              <a:rPr lang="en-US" sz="145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45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uk" sz="145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курсу </a:t>
            </a:r>
            <a:r>
              <a:rPr lang="uk" sz="145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імунотерапії.</a:t>
            </a:r>
          </a:p>
          <a:p>
            <a:pPr rtl="0"/>
            <a:endParaRPr lang="en-US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rtl="0"/>
            <a:r>
              <a:rPr lang="uk" sz="145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Не впевнені, коли слід телефонувати на гарячу лінію</a:t>
            </a:r>
            <a:r>
              <a:rPr lang="uk" sz="145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uk" sz="145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620409" y="2494027"/>
            <a:ext cx="2823173" cy="282317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125" r="-3125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30818" y="8141915"/>
            <a:ext cx="7298364" cy="2045329"/>
            <a:chOff x="0" y="0"/>
            <a:chExt cx="9731152" cy="2727105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9731152" cy="2727105"/>
              <a:chOff x="0" y="0"/>
              <a:chExt cx="2615569" cy="733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615569" cy="733000"/>
              </a:xfrm>
              <a:custGeom>
                <a:avLst/>
                <a:gdLst/>
                <a:ahLst/>
                <a:cxnLst/>
                <a:rect l="l" t="t" r="r" b="b"/>
                <a:pathLst>
                  <a:path w="2615569" h="733000">
                    <a:moveTo>
                      <a:pt x="39249" y="0"/>
                    </a:moveTo>
                    <a:lnTo>
                      <a:pt x="2576320" y="0"/>
                    </a:lnTo>
                    <a:cubicBezTo>
                      <a:pt x="2597997" y="0"/>
                      <a:pt x="2615569" y="17572"/>
                      <a:pt x="2615569" y="39249"/>
                    </a:cubicBezTo>
                    <a:lnTo>
                      <a:pt x="2615569" y="693751"/>
                    </a:lnTo>
                    <a:cubicBezTo>
                      <a:pt x="2615569" y="715427"/>
                      <a:pt x="2597997" y="733000"/>
                      <a:pt x="2576320" y="733000"/>
                    </a:cubicBezTo>
                    <a:lnTo>
                      <a:pt x="39249" y="733000"/>
                    </a:lnTo>
                    <a:cubicBezTo>
                      <a:pt x="17572" y="733000"/>
                      <a:pt x="0" y="715427"/>
                      <a:pt x="0" y="693751"/>
                    </a:cubicBezTo>
                    <a:lnTo>
                      <a:pt x="0" y="39249"/>
                    </a:lnTo>
                    <a:cubicBezTo>
                      <a:pt x="0" y="17572"/>
                      <a:pt x="17572" y="0"/>
                      <a:pt x="39249" y="0"/>
                    </a:cubicBezTo>
                    <a:close/>
                  </a:path>
                </a:pathLst>
              </a:custGeom>
              <a:solidFill>
                <a:srgbClr val="F58B29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9525"/>
                <a:ext cx="2615569" cy="723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219293" y="1623139"/>
              <a:ext cx="9331285" cy="882511"/>
              <a:chOff x="0" y="0"/>
              <a:chExt cx="2508091" cy="2372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19293" y="628235"/>
              <a:ext cx="9331285" cy="882511"/>
              <a:chOff x="0" y="0"/>
              <a:chExt cx="2508091" cy="23720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522156" y="1744886"/>
              <a:ext cx="8487700" cy="304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00"/>
                </a:lnSpc>
              </a:pPr>
              <a:r>
                <a:rPr lang="uk" sz="15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Після 16:00 / у вихідні / святкові дні телефонуйте за номером:</a:t>
              </a:r>
              <a:endParaRPr lang="en-US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66927" y="891233"/>
              <a:ext cx="8487700" cy="307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00"/>
                </a:lnSpc>
              </a:pPr>
              <a:r>
                <a:rPr lang="uk" sz="15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З понеділка по п'ятницю за номером 0800-1600</a:t>
              </a:r>
              <a:endParaRPr lang="en-US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19293" y="194025"/>
              <a:ext cx="9331285" cy="3248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0">
                <a:lnSpc>
                  <a:spcPts val="1881"/>
                </a:lnSpc>
              </a:pPr>
              <a:r>
                <a:rPr lang="uk" sz="1665" b="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ЗА ЯКИМ НОМЕРОМ ТЕЛЕФОНУ МЕНІ СЛІД ТЕЛЕФОНУВАТИ? 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8687" y="10187244"/>
            <a:ext cx="71898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209"/>
              </a:lnSpc>
            </a:pPr>
            <a:r>
              <a:rPr lang="uk" sz="107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Негайно телефонуйте за номером </a:t>
            </a:r>
            <a:r>
              <a:rPr lang="uk" sz="107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999/112</a:t>
            </a:r>
            <a:r>
              <a:rPr lang="uk" sz="107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якщо Вам раптово стало погано, наприклад, з'явився біль у грудях, труднощі </a:t>
            </a:r>
            <a:r>
              <a:rPr lang="en-US" sz="107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07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</a:br>
            <a:r>
              <a:rPr lang="uk" sz="107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з </a:t>
            </a:r>
            <a:r>
              <a:rPr lang="uk" sz="107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диханням або слабкість в кінцівках.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2325" y="7358196"/>
            <a:ext cx="425510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325"/>
            <a:r>
              <a:rPr lang="uk" sz="145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Якщо маєте сумніви щодо наявних симптомів, </a:t>
            </a:r>
            <a:r>
              <a:rPr lang="en-US" sz="145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45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uk" sz="145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ЗАВЖДИ слід звертатися за консультацією. </a:t>
            </a:r>
            <a:endParaRPr lang="en-US" sz="145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60194" y="246555"/>
            <a:ext cx="3874496" cy="5830266"/>
            <a:chOff x="0" y="0"/>
            <a:chExt cx="54014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145" cy="812800"/>
            </a:xfrm>
            <a:custGeom>
              <a:avLst/>
              <a:gdLst/>
              <a:ahLst/>
              <a:cxnLst/>
              <a:rect l="l" t="t" r="r" b="b"/>
              <a:pathLst>
                <a:path w="540145" h="812800">
                  <a:moveTo>
                    <a:pt x="180146" y="19070"/>
                  </a:moveTo>
                  <a:cubicBezTo>
                    <a:pt x="207748" y="7556"/>
                    <a:pt x="239320" y="0"/>
                    <a:pt x="270218" y="0"/>
                  </a:cubicBezTo>
                  <a:cubicBezTo>
                    <a:pt x="301117" y="0"/>
                    <a:pt x="330850" y="6476"/>
                    <a:pt x="358250" y="17990"/>
                  </a:cubicBezTo>
                  <a:cubicBezTo>
                    <a:pt x="358834" y="18350"/>
                    <a:pt x="359417" y="18350"/>
                    <a:pt x="359999" y="18710"/>
                  </a:cubicBezTo>
                  <a:cubicBezTo>
                    <a:pt x="462898" y="64765"/>
                    <a:pt x="538688" y="186379"/>
                    <a:pt x="540145" y="328502"/>
                  </a:cubicBezTo>
                  <a:lnTo>
                    <a:pt x="540145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457" y="185660"/>
                    <a:pt x="76081" y="64045"/>
                    <a:pt x="180146" y="19070"/>
                  </a:cubicBezTo>
                  <a:close/>
                </a:path>
              </a:pathLst>
            </a:custGeom>
            <a:solidFill>
              <a:srgbClr val="60C4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0325"/>
              <a:ext cx="540145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>
                <a:latin typeface="+mj-lt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8234" y="1473683"/>
            <a:ext cx="552418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uk" sz="1400" b="1" dirty="0">
                <a:solidFill>
                  <a:srgbClr val="000000"/>
                </a:solidFill>
                <a:latin typeface="+mj-lt"/>
              </a:rPr>
              <a:t>Що буде після мого дзвінку?</a:t>
            </a:r>
          </a:p>
          <a:p>
            <a:pPr rtl="0">
              <a:spcBef>
                <a:spcPts val="600"/>
              </a:spcBef>
            </a:pPr>
            <a:r>
              <a:rPr lang="uk" sz="1400" dirty="0" smtClean="0">
                <a:solidFill>
                  <a:srgbClr val="000000"/>
                </a:solidFill>
                <a:latin typeface="+mj-lt"/>
              </a:rPr>
              <a:t>Медична </a:t>
            </a:r>
            <a:r>
              <a:rPr lang="uk" sz="1400" dirty="0">
                <a:solidFill>
                  <a:srgbClr val="000000"/>
                </a:solidFill>
                <a:latin typeface="+mj-lt"/>
              </a:rPr>
              <a:t>сестра поставить Вам низку питань стосовно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+mj-lt"/>
              </a:rPr>
            </a:br>
            <a:r>
              <a:rPr lang="uk" sz="1400" dirty="0" smtClean="0">
                <a:solidFill>
                  <a:srgbClr val="000000"/>
                </a:solidFill>
                <a:latin typeface="+mj-lt"/>
              </a:rPr>
              <a:t>симптомів</a:t>
            </a:r>
            <a:r>
              <a:rPr lang="uk" sz="1400" dirty="0">
                <a:solidFill>
                  <a:srgbClr val="000000"/>
                </a:solidFill>
                <a:latin typeface="+mj-lt"/>
              </a:rPr>
              <a:t>, які можуть у Вас бути. </a:t>
            </a:r>
          </a:p>
          <a:p>
            <a:pPr rtl="0">
              <a:spcBef>
                <a:spcPts val="600"/>
              </a:spcBef>
            </a:pPr>
            <a:r>
              <a:rPr lang="uk" sz="1400" dirty="0" smtClean="0">
                <a:solidFill>
                  <a:srgbClr val="000000"/>
                </a:solidFill>
                <a:latin typeface="+mj-lt"/>
              </a:rPr>
              <a:t>Деякі </a:t>
            </a:r>
            <a:r>
              <a:rPr lang="uk" sz="1400" dirty="0">
                <a:solidFill>
                  <a:srgbClr val="000000"/>
                </a:solidFill>
                <a:latin typeface="+mj-lt"/>
              </a:rPr>
              <a:t>з можливих симптомів перелічено нижче у віконцях, що позначено кольорами світлофора залежно від ступеня серйозності. 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937" y="2914503"/>
            <a:ext cx="5013564" cy="182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</a:pPr>
            <a:r>
              <a:rPr lang="uk" sz="1400" b="1" dirty="0" smtClean="0">
                <a:solidFill>
                  <a:srgbClr val="000000"/>
                </a:solidFill>
                <a:latin typeface="+mj-lt"/>
              </a:rPr>
              <a:t>Вам </a:t>
            </a:r>
            <a:r>
              <a:rPr lang="uk" sz="1400" b="1" dirty="0">
                <a:solidFill>
                  <a:srgbClr val="000000"/>
                </a:solidFill>
                <a:latin typeface="+mj-lt"/>
              </a:rPr>
              <a:t>можуть:</a:t>
            </a:r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" sz="1400" b="1" dirty="0">
                <a:solidFill>
                  <a:srgbClr val="000000"/>
                </a:solidFill>
                <a:latin typeface="+mj-lt"/>
              </a:rPr>
              <a:t>надати консультацію телефоном;</a:t>
            </a:r>
          </a:p>
          <a:p>
            <a:pPr marL="285750" indent="-28575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" sz="1400" b="1" dirty="0">
                <a:solidFill>
                  <a:srgbClr val="000000"/>
                </a:solidFill>
                <a:latin typeface="+mj-lt"/>
              </a:rPr>
              <a:t>попросити Вас відвідати кваліфікований медсестринський персонал </a:t>
            </a:r>
            <a:r>
              <a:rPr lang="uk" sz="1400" b="1" dirty="0" smtClean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uk" sz="1400" b="1" dirty="0" smtClean="0">
                <a:solidFill>
                  <a:srgbClr val="000000"/>
                </a:solidFill>
                <a:latin typeface="+mj-lt"/>
              </a:rPr>
              <a:t>лікаря-терапевта </a:t>
            </a:r>
            <a:r>
              <a:rPr lang="uk" sz="1400" b="1" dirty="0">
                <a:solidFill>
                  <a:srgbClr val="000000"/>
                </a:solidFill>
                <a:latin typeface="+mj-lt"/>
              </a:rPr>
              <a:t>/ відділення невідкладної допомоги.</a:t>
            </a:r>
          </a:p>
          <a:p>
            <a:pPr rtl="0">
              <a:lnSpc>
                <a:spcPct val="90000"/>
              </a:lnSpc>
            </a:pPr>
            <a:endParaRPr lang="en-US" sz="1000" dirty="0" smtClean="0">
              <a:solidFill>
                <a:srgbClr val="000000"/>
              </a:solidFill>
              <a:latin typeface="+mj-lt"/>
            </a:endParaRPr>
          </a:p>
          <a:p>
            <a:pPr rtl="0">
              <a:lnSpc>
                <a:spcPct val="90000"/>
              </a:lnSpc>
            </a:pPr>
            <a:endParaRPr lang="en-US" sz="1000" dirty="0">
              <a:solidFill>
                <a:srgbClr val="000000"/>
              </a:solidFill>
              <a:latin typeface="+mj-lt"/>
            </a:endParaRPr>
          </a:p>
          <a:p>
            <a:pPr rtl="0">
              <a:lnSpc>
                <a:spcPct val="90000"/>
              </a:lnSpc>
            </a:pPr>
            <a:r>
              <a:rPr lang="uk" sz="1400" b="1" dirty="0">
                <a:solidFill>
                  <a:srgbClr val="000000"/>
                </a:solidFill>
                <a:latin typeface="+mj-lt"/>
              </a:rPr>
              <a:t>Будь ласка, візьміть з собою до медичної установи ліки, які приймаєте, а також їх повний перелік.  Ви можете отримати такий перелік у свого лікаря-терапевта.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074089" y="5313872"/>
            <a:ext cx="2189095" cy="1128224"/>
            <a:chOff x="0" y="0"/>
            <a:chExt cx="681100" cy="3510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685453" y="5313872"/>
            <a:ext cx="2189095" cy="1128224"/>
            <a:chOff x="0" y="0"/>
            <a:chExt cx="681100" cy="351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58B2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>
                <a:latin typeface="+mj-lt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74089" y="6339888"/>
            <a:ext cx="2189095" cy="3598385"/>
            <a:chOff x="0" y="0"/>
            <a:chExt cx="681100" cy="11195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>
                <a:latin typeface="+mj-l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85453" y="6303930"/>
            <a:ext cx="2189095" cy="3596112"/>
            <a:chOff x="0" y="0"/>
            <a:chExt cx="681100" cy="11188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1100" cy="1118869"/>
            </a:xfrm>
            <a:custGeom>
              <a:avLst/>
              <a:gdLst/>
              <a:ahLst/>
              <a:cxnLst/>
              <a:rect l="l" t="t" r="r" b="b"/>
              <a:pathLst>
                <a:path w="681100" h="1118869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0576"/>
                  </a:lnTo>
                  <a:cubicBezTo>
                    <a:pt x="681100" y="1098080"/>
                    <a:pt x="678119" y="1105276"/>
                    <a:pt x="672813" y="1110582"/>
                  </a:cubicBezTo>
                  <a:cubicBezTo>
                    <a:pt x="667507" y="1115888"/>
                    <a:pt x="660311" y="1118869"/>
                    <a:pt x="652807" y="1118869"/>
                  </a:cubicBezTo>
                  <a:lnTo>
                    <a:pt x="28293" y="1118869"/>
                  </a:lnTo>
                  <a:cubicBezTo>
                    <a:pt x="20789" y="1118869"/>
                    <a:pt x="13593" y="1115888"/>
                    <a:pt x="8287" y="1110582"/>
                  </a:cubicBezTo>
                  <a:cubicBezTo>
                    <a:pt x="2981" y="1105276"/>
                    <a:pt x="0" y="1098080"/>
                    <a:pt x="0" y="1090576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58B2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681100" cy="1185544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>
                <a:latin typeface="+mj-lt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6816" y="5313872"/>
            <a:ext cx="2189095" cy="1128224"/>
            <a:chOff x="0" y="0"/>
            <a:chExt cx="681100" cy="3510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60C447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>
                <a:latin typeface="+mj-lt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6816" y="6339888"/>
            <a:ext cx="2189095" cy="3598385"/>
            <a:chOff x="0" y="0"/>
            <a:chExt cx="681100" cy="11195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0C447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>
                <a:latin typeface="+mj-lt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6809" y="6423046"/>
            <a:ext cx="1939813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uk" sz="1200" dirty="0" smtClean="0">
                <a:solidFill>
                  <a:srgbClr val="002D3D"/>
                </a:solidFill>
                <a:latin typeface="+mj-lt"/>
              </a:rPr>
              <a:t>втомлюваність</a:t>
            </a:r>
            <a:r>
              <a:rPr lang="uk" sz="1200" dirty="0">
                <a:solidFill>
                  <a:srgbClr val="002D3D"/>
                </a:solidFill>
                <a:latin typeface="+mj-lt"/>
              </a:rPr>
              <a:t>;</a:t>
            </a:r>
          </a:p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uk" sz="1200" dirty="0" smtClean="0">
                <a:solidFill>
                  <a:srgbClr val="002D3D"/>
                </a:solidFill>
                <a:latin typeface="+mj-lt"/>
              </a:rPr>
              <a:t>втрата </a:t>
            </a:r>
            <a:r>
              <a:rPr lang="uk" sz="1200" dirty="0">
                <a:solidFill>
                  <a:srgbClr val="002D3D"/>
                </a:solidFill>
                <a:latin typeface="+mj-lt"/>
              </a:rPr>
              <a:t>апетиту;</a:t>
            </a:r>
          </a:p>
          <a:p>
            <a:pPr marL="304800" lvl="1" indent="-165100" rtl="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uk" sz="1200" dirty="0" smtClean="0">
                <a:solidFill>
                  <a:srgbClr val="002D3D"/>
                </a:solidFill>
                <a:latin typeface="+mj-lt"/>
              </a:rPr>
              <a:t>зімни </a:t>
            </a:r>
            <a:r>
              <a:rPr lang="uk" sz="1200" dirty="0">
                <a:solidFill>
                  <a:srgbClr val="002D3D"/>
                </a:solidFill>
                <a:latin typeface="+mj-lt"/>
              </a:rPr>
              <a:t>шкіри без </a:t>
            </a:r>
            <a:r>
              <a:rPr lang="uk" sz="1200" dirty="0" smtClean="0">
                <a:solidFill>
                  <a:srgbClr val="002D3D"/>
                </a:solidFill>
                <a:latin typeface="+mj-lt"/>
              </a:rPr>
              <a:t>свербежу </a:t>
            </a:r>
            <a:r>
              <a:rPr lang="uk" sz="1200" dirty="0">
                <a:solidFill>
                  <a:srgbClr val="002D3D"/>
                </a:solidFill>
                <a:latin typeface="+mj-lt"/>
              </a:rPr>
              <a:t>або болю;</a:t>
            </a:r>
          </a:p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uk" sz="1200" dirty="0" smtClean="0">
                <a:solidFill>
                  <a:srgbClr val="002D3D"/>
                </a:solidFill>
                <a:latin typeface="+mj-lt"/>
              </a:rPr>
              <a:t>труднощі </a:t>
            </a:r>
            <a:r>
              <a:rPr lang="uk" sz="1200" dirty="0">
                <a:solidFill>
                  <a:srgbClr val="002D3D"/>
                </a:solidFill>
                <a:latin typeface="+mj-lt"/>
              </a:rPr>
              <a:t>щодо дотримання вимог курсу лікування;</a:t>
            </a:r>
          </a:p>
          <a:p>
            <a:pPr marL="304800" lvl="1" indent="-165100" rtl="0">
              <a:lnSpc>
                <a:spcPts val="1689"/>
              </a:lnSpc>
              <a:buFont typeface="Arial"/>
              <a:buChar char="•"/>
            </a:pPr>
            <a:r>
              <a:rPr lang="uk" sz="1200" dirty="0" smtClean="0">
                <a:solidFill>
                  <a:srgbClr val="002D3D"/>
                </a:solidFill>
                <a:latin typeface="+mj-lt"/>
              </a:rPr>
              <a:t>перепади </a:t>
            </a:r>
            <a:r>
              <a:rPr lang="uk" sz="1200" dirty="0">
                <a:solidFill>
                  <a:srgbClr val="002D3D"/>
                </a:solidFill>
                <a:latin typeface="+mj-lt"/>
              </a:rPr>
              <a:t>настрою</a:t>
            </a:r>
            <a:r>
              <a:rPr lang="uk" sz="1200" dirty="0" smtClean="0">
                <a:solidFill>
                  <a:srgbClr val="002D3D"/>
                </a:solidFill>
                <a:latin typeface="+mj-lt"/>
              </a:rPr>
              <a:t>.</a:t>
            </a:r>
            <a:endParaRPr lang="en-US" sz="1200" dirty="0">
              <a:solidFill>
                <a:srgbClr val="002D3D"/>
              </a:solidFill>
              <a:latin typeface="+mj-l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10763" y="5418572"/>
            <a:ext cx="2015409" cy="877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uk" sz="950" b="1" dirty="0">
                <a:solidFill>
                  <a:srgbClr val="000000"/>
                </a:solidFill>
                <a:latin typeface="+mj-lt"/>
              </a:rPr>
              <a:t>Будьте уважні і, якщо у Вас з'являться наступні симптоми, телефонуйте на гарячу лінію роз'яснення щодо наявної симптоматики SOS або за номером телефону для дзвінків </a:t>
            </a:r>
            <a:endParaRPr lang="en-US" sz="950" b="1" dirty="0" smtClean="0">
              <a:solidFill>
                <a:srgbClr val="000000"/>
              </a:solidFill>
              <a:latin typeface="+mj-lt"/>
            </a:endParaRPr>
          </a:p>
          <a:p>
            <a:pPr rtl="0"/>
            <a:r>
              <a:rPr lang="uk" sz="950" b="1" dirty="0" smtClean="0">
                <a:solidFill>
                  <a:srgbClr val="000000"/>
                </a:solidFill>
                <a:latin typeface="+mj-lt"/>
              </a:rPr>
              <a:t>в </a:t>
            </a:r>
            <a:r>
              <a:rPr lang="uk" sz="950" b="1" dirty="0">
                <a:solidFill>
                  <a:srgbClr val="000000"/>
                </a:solidFill>
                <a:latin typeface="+mj-lt"/>
              </a:rPr>
              <a:t>неробочі години: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36618" y="5418572"/>
            <a:ext cx="1864038" cy="58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uk" sz="950" b="1" dirty="0">
                <a:solidFill>
                  <a:srgbClr val="000000"/>
                </a:solidFill>
                <a:latin typeface="+mj-lt"/>
              </a:rPr>
              <a:t>Негайно телефонуйте на гарячу лінію роз'яснення щодо наявної симптоматики SOS, якщо у Вас є наступні симптоми: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08854" y="5418572"/>
            <a:ext cx="1961755" cy="58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uk" sz="950" b="1" dirty="0">
                <a:solidFill>
                  <a:srgbClr val="000000"/>
                </a:solidFill>
                <a:latin typeface="+mj-lt"/>
              </a:rPr>
              <a:t>Телефонуйте на гарячу лінію роз'яснення щодо наявної симптоматики SOS, якщо симптоми </a:t>
            </a:r>
            <a:r>
              <a:rPr lang="en-US" sz="950" b="1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US" sz="950" b="1" dirty="0" smtClean="0">
                <a:solidFill>
                  <a:srgbClr val="000000"/>
                </a:solidFill>
                <a:latin typeface="+mj-lt"/>
              </a:rPr>
            </a:br>
            <a:r>
              <a:rPr lang="uk" sz="950" b="1" dirty="0" smtClean="0">
                <a:solidFill>
                  <a:srgbClr val="000000"/>
                </a:solidFill>
                <a:latin typeface="+mj-lt"/>
              </a:rPr>
              <a:t>не </a:t>
            </a:r>
            <a:r>
              <a:rPr lang="uk" sz="950" b="1" dirty="0">
                <a:solidFill>
                  <a:srgbClr val="000000"/>
                </a:solidFill>
                <a:latin typeface="+mj-lt"/>
              </a:rPr>
              <a:t>зникають або погіршилися: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97186" y="6261100"/>
            <a:ext cx="1965628" cy="360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239" lvl="1" rtl="0">
              <a:lnSpc>
                <a:spcPts val="880"/>
              </a:lnSpc>
            </a:pPr>
            <a:endParaRPr lang="en-US" sz="1200" dirty="0" smtClean="0">
              <a:solidFill>
                <a:srgbClr val="002D3D"/>
              </a:solidFill>
              <a:latin typeface="+mj-lt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новий різновид болю / посилення болю;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відчуття жару або ознобу;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нудота / блювання;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труднощі з сечовипусканням;</a:t>
            </a:r>
            <a:endParaRPr lang="en-US" sz="1200" dirty="0">
              <a:solidFill>
                <a:srgbClr val="002D3D"/>
              </a:solidFill>
              <a:latin typeface="+mj-lt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діарея (2-4 рідких випорожнення на </a:t>
            </a:r>
            <a:r>
              <a:rPr lang="en-US" sz="1200" dirty="0" smtClean="0">
                <a:solidFill>
                  <a:srgbClr val="002D3D"/>
                </a:solidFill>
                <a:latin typeface="+mj-lt"/>
              </a:rPr>
              <a:t/>
            </a:r>
            <a:br>
              <a:rPr lang="en-US" sz="1200" dirty="0" smtClean="0">
                <a:solidFill>
                  <a:srgbClr val="002D3D"/>
                </a:solidFill>
                <a:latin typeface="+mj-lt"/>
              </a:rPr>
            </a:br>
            <a:r>
              <a:rPr lang="uk" sz="1200" dirty="0" smtClean="0">
                <a:solidFill>
                  <a:srgbClr val="002D3D"/>
                </a:solidFill>
                <a:latin typeface="+mj-lt"/>
              </a:rPr>
              <a:t>24 </a:t>
            </a:r>
            <a:r>
              <a:rPr lang="uk" sz="1200" dirty="0">
                <a:solidFill>
                  <a:srgbClr val="002D3D"/>
                </a:solidFill>
                <a:latin typeface="+mj-lt"/>
              </a:rPr>
              <a:t>години);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закреп;</a:t>
            </a:r>
            <a:endParaRPr lang="en-US" sz="1200" dirty="0">
              <a:solidFill>
                <a:srgbClr val="002D3D"/>
              </a:solidFill>
              <a:latin typeface="+mj-lt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кровотеча;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набряк кінцівок;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біль у роті;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зміни шкіри або сип;</a:t>
            </a:r>
            <a:endParaRPr lang="en-US" sz="1200" dirty="0">
              <a:solidFill>
                <a:srgbClr val="002D3D"/>
              </a:solidFill>
              <a:latin typeface="+mj-lt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печіння очей / сльозотеча</a:t>
            </a:r>
            <a:r>
              <a:rPr lang="uk" sz="1200" dirty="0" smtClean="0">
                <a:solidFill>
                  <a:srgbClr val="002D3D"/>
                </a:solidFill>
                <a:latin typeface="+mj-lt"/>
              </a:rPr>
              <a:t>.</a:t>
            </a:r>
            <a:endParaRPr lang="en-US" sz="1200" dirty="0">
              <a:solidFill>
                <a:srgbClr val="002D3D"/>
              </a:solidFill>
              <a:latin typeface="+mj-l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153640" y="6418162"/>
            <a:ext cx="2014076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  <a:ea typeface="Canva Sans"/>
              </a:rPr>
              <a:t>температура тіла 37,5 °C або вище;</a:t>
            </a:r>
            <a:endParaRPr lang="en-US" sz="1200" dirty="0">
              <a:solidFill>
                <a:srgbClr val="002D3D"/>
              </a:solidFill>
              <a:latin typeface="+mj-lt"/>
              <a:ea typeface="Canva Sans"/>
            </a:endParaRP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  <a:ea typeface="Canva Sans"/>
              </a:rPr>
              <a:t>температура тіла нижче 36,0 °C;</a:t>
            </a:r>
            <a:endParaRPr lang="en-US" sz="1200" dirty="0">
              <a:solidFill>
                <a:srgbClr val="002D3D"/>
              </a:solidFill>
              <a:latin typeface="+mj-lt"/>
            </a:endParaRP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загальний поганий стан;</a:t>
            </a: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uk" sz="1200" dirty="0">
                <a:solidFill>
                  <a:srgbClr val="002D3D"/>
                </a:solidFill>
                <a:latin typeface="+mj-lt"/>
              </a:rPr>
              <a:t>погіршення будь-яких наявних у Вас симптомів.</a:t>
            </a:r>
            <a:endParaRPr lang="en-US" sz="1200" dirty="0">
              <a:solidFill>
                <a:srgbClr val="002D3D"/>
              </a:solidFill>
              <a:latin typeface="+mj-lt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8234" y="10049108"/>
            <a:ext cx="725842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355"/>
              </a:lnSpc>
            </a:pPr>
            <a:r>
              <a:rPr lang="uk" sz="1200" b="1" dirty="0">
                <a:solidFill>
                  <a:srgbClr val="000000"/>
                </a:solidFill>
                <a:latin typeface="+mj-lt"/>
              </a:rPr>
              <a:t>Зверніть увагу! Цей сервіс не призначено для використання з метою отримання повторних рецептів на ліки, вирішення питань щодо наступного відвідування лікаря або загальних питань.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4847" y="0"/>
            <a:ext cx="7578000" cy="1081565"/>
            <a:chOff x="0" y="0"/>
            <a:chExt cx="2715784" cy="38760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15784" cy="387608"/>
            </a:xfrm>
            <a:custGeom>
              <a:avLst/>
              <a:gdLst/>
              <a:ahLst/>
              <a:cxnLst/>
              <a:rect l="l" t="t" r="r" b="b"/>
              <a:pathLst>
                <a:path w="2715784" h="387608">
                  <a:moveTo>
                    <a:pt x="0" y="0"/>
                  </a:moveTo>
                  <a:lnTo>
                    <a:pt x="2715784" y="0"/>
                  </a:lnTo>
                  <a:lnTo>
                    <a:pt x="2715784" y="387608"/>
                  </a:lnTo>
                  <a:lnTo>
                    <a:pt x="0" y="387608"/>
                  </a:lnTo>
                  <a:close/>
                </a:path>
              </a:pathLst>
            </a:custGeom>
            <a:solidFill>
              <a:srgbClr val="F14545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2715784" cy="454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>
                <a:latin typeface="+mj-lt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6303610" y="1665545"/>
            <a:ext cx="457699" cy="3648328"/>
          </a:xfrm>
          <a:custGeom>
            <a:avLst/>
            <a:gdLst/>
            <a:ahLst/>
            <a:cxnLst/>
            <a:rect l="l" t="t" r="r" b="b"/>
            <a:pathLst>
              <a:path w="457699" h="3648328">
                <a:moveTo>
                  <a:pt x="0" y="0"/>
                </a:moveTo>
                <a:lnTo>
                  <a:pt x="457699" y="0"/>
                </a:lnTo>
                <a:lnTo>
                  <a:pt x="457699" y="3648327"/>
                </a:lnTo>
                <a:lnTo>
                  <a:pt x="0" y="364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6365458" y="2148643"/>
            <a:ext cx="334003" cy="33400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B2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29"/>
                </a:lnSpc>
              </a:pPr>
              <a:endParaRPr>
                <a:latin typeface="+mj-lt"/>
              </a:endParaRP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88727" y="12700"/>
            <a:ext cx="7502970" cy="99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</a:pPr>
            <a:r>
              <a:rPr lang="uk" sz="3600" dirty="0">
                <a:solidFill>
                  <a:srgbClr val="FFFFFF"/>
                </a:solidFill>
                <a:latin typeface="+mj-lt"/>
              </a:rPr>
              <a:t>Гаряча лінія роз'яснення щодо наявної симптоматики SOS</a:t>
            </a:r>
          </a:p>
        </p:txBody>
      </p:sp>
      <p:sp>
        <p:nvSpPr>
          <p:cNvPr id="41" name="TextBox 32"/>
          <p:cNvSpPr txBox="1"/>
          <p:nvPr/>
        </p:nvSpPr>
        <p:spPr>
          <a:xfrm>
            <a:off x="5361661" y="10398154"/>
            <a:ext cx="206499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5"/>
              </a:lnSpc>
            </a:pPr>
            <a:r>
              <a:rPr lang="en-US" sz="1200" dirty="0" smtClean="0">
                <a:solidFill>
                  <a:srgbClr val="000000"/>
                </a:solidFill>
                <a:latin typeface="Canva Sans"/>
              </a:rPr>
              <a:t>NI-AOS-003 02/05/2024 v2  </a:t>
            </a:r>
            <a:endParaRPr lang="en-US" sz="1200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494</Words>
  <Application>Microsoft Office PowerPoint</Application>
  <PresentationFormat>Custom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Canva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Circle Minimalist Medical Flyer</dc:title>
  <dc:creator>Ellen Stafford</dc:creator>
  <cp:lastModifiedBy>Maria Gillespie1</cp:lastModifiedBy>
  <cp:revision>41</cp:revision>
  <cp:lastPrinted>2024-08-29T10:25:36Z</cp:lastPrinted>
  <dcterms:created xsi:type="dcterms:W3CDTF">2006-08-16T00:00:00Z</dcterms:created>
  <dcterms:modified xsi:type="dcterms:W3CDTF">2024-08-29T10:26:59Z</dcterms:modified>
  <dc:identifier>DAF6Cusmb94</dc:identifier>
</cp:coreProperties>
</file>