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</p:sldIdLst>
  <p:sldSz cx="7556500" cy="10693400"/>
  <p:notesSz cx="6797675" cy="9926638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nva Sans Bold" panose="020B0604020202020204" charset="0"/>
      <p:regular r:id="rId8"/>
      <p:bold r:id="rId9"/>
    </p:embeddedFont>
    <p:embeddedFont>
      <p:font typeface="Canva Sans" panose="020B0604020202020204" charset="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1" d="100"/>
          <a:sy n="51" d="100"/>
        </p:scale>
        <p:origin x="2544" y="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presProps" Target="presProps.xml"/><Relationship Id="rId5" Type="http://schemas.openxmlformats.org/officeDocument/2006/relationships/font" Target="fonts/font2.fntdata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58850" y="132362"/>
            <a:ext cx="5791200" cy="870938"/>
            <a:chOff x="0" y="0"/>
            <a:chExt cx="2779647" cy="41372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79647" cy="413721"/>
            </a:xfrm>
            <a:custGeom>
              <a:avLst/>
              <a:gdLst/>
              <a:ahLst/>
              <a:cxnLst/>
              <a:rect l="l" t="t" r="r" b="b"/>
              <a:pathLst>
                <a:path w="2779647" h="413721">
                  <a:moveTo>
                    <a:pt x="0" y="0"/>
                  </a:moveTo>
                  <a:lnTo>
                    <a:pt x="2779647" y="0"/>
                  </a:lnTo>
                  <a:lnTo>
                    <a:pt x="2779647" y="413721"/>
                  </a:lnTo>
                  <a:lnTo>
                    <a:pt x="0" y="413721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19050"/>
              <a:ext cx="2779647" cy="3946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42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-18000" y="-7200"/>
            <a:ext cx="1393562" cy="1161629"/>
          </a:xfrm>
          <a:custGeom>
            <a:avLst/>
            <a:gdLst/>
            <a:ahLst/>
            <a:cxnLst/>
            <a:rect l="l" t="t" r="r" b="b"/>
            <a:pathLst>
              <a:path w="1393562" h="1161629">
                <a:moveTo>
                  <a:pt x="0" y="0"/>
                </a:moveTo>
                <a:lnTo>
                  <a:pt x="1393562" y="0"/>
                </a:lnTo>
                <a:lnTo>
                  <a:pt x="1393562" y="1161629"/>
                </a:lnTo>
                <a:lnTo>
                  <a:pt x="0" y="116162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-18000" y="1122029"/>
            <a:ext cx="7578000" cy="1166741"/>
            <a:chOff x="0" y="0"/>
            <a:chExt cx="2715784" cy="41813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715784" cy="418134"/>
            </a:xfrm>
            <a:custGeom>
              <a:avLst/>
              <a:gdLst/>
              <a:ahLst/>
              <a:cxnLst/>
              <a:rect l="l" t="t" r="r" b="b"/>
              <a:pathLst>
                <a:path w="2715784" h="418134">
                  <a:moveTo>
                    <a:pt x="0" y="0"/>
                  </a:moveTo>
                  <a:lnTo>
                    <a:pt x="2715784" y="0"/>
                  </a:lnTo>
                  <a:lnTo>
                    <a:pt x="2715784" y="418134"/>
                  </a:lnTo>
                  <a:lnTo>
                    <a:pt x="0" y="418134"/>
                  </a:lnTo>
                  <a:close/>
                </a:path>
              </a:pathLst>
            </a:custGeom>
            <a:solidFill>
              <a:srgbClr val="F14545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66675"/>
              <a:ext cx="2715784" cy="48480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00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 rot="5400000">
            <a:off x="638744" y="1775567"/>
            <a:ext cx="5535778" cy="6813265"/>
            <a:chOff x="0" y="0"/>
            <a:chExt cx="6604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60400" cy="812800"/>
            </a:xfrm>
            <a:custGeom>
              <a:avLst/>
              <a:gdLst/>
              <a:ahLst/>
              <a:cxnLst/>
              <a:rect l="l" t="t" r="r" b="b"/>
              <a:pathLst>
                <a:path w="660400" h="8128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28502"/>
                  </a:cubicBezTo>
                  <a:lnTo>
                    <a:pt x="660400" y="812800"/>
                  </a:lnTo>
                  <a:lnTo>
                    <a:pt x="0" y="812800"/>
                  </a:lnTo>
                  <a:lnTo>
                    <a:pt x="0" y="328861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60C447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60325"/>
              <a:ext cx="660400" cy="752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00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5304438" y="6859253"/>
            <a:ext cx="2174131" cy="1365462"/>
            <a:chOff x="0" y="0"/>
            <a:chExt cx="10469982" cy="6575666"/>
          </a:xfrm>
        </p:grpSpPr>
        <p:sp>
          <p:nvSpPr>
            <p:cNvPr id="14" name="Freeform 14"/>
            <p:cNvSpPr/>
            <p:nvPr/>
          </p:nvSpPr>
          <p:spPr>
            <a:xfrm>
              <a:off x="10449" y="6350"/>
              <a:ext cx="10449105" cy="6562979"/>
            </a:xfrm>
            <a:custGeom>
              <a:avLst/>
              <a:gdLst/>
              <a:ahLst/>
              <a:cxnLst/>
              <a:rect l="l" t="t" r="r" b="b"/>
              <a:pathLst>
                <a:path w="10449105" h="6562979">
                  <a:moveTo>
                    <a:pt x="10449084" y="5480583"/>
                  </a:moveTo>
                  <a:cubicBezTo>
                    <a:pt x="10449084" y="6078372"/>
                    <a:pt x="9651693" y="6562979"/>
                    <a:pt x="8667996" y="6562979"/>
                  </a:cubicBezTo>
                  <a:lnTo>
                    <a:pt x="1781088" y="6562979"/>
                  </a:lnTo>
                  <a:cubicBezTo>
                    <a:pt x="797411" y="6562979"/>
                    <a:pt x="0" y="6078385"/>
                    <a:pt x="0" y="5480583"/>
                  </a:cubicBezTo>
                  <a:lnTo>
                    <a:pt x="0" y="1082383"/>
                  </a:lnTo>
                  <a:cubicBezTo>
                    <a:pt x="0" y="484594"/>
                    <a:pt x="797390" y="0"/>
                    <a:pt x="1781088" y="0"/>
                  </a:cubicBezTo>
                  <a:lnTo>
                    <a:pt x="8668016" y="0"/>
                  </a:lnTo>
                  <a:cubicBezTo>
                    <a:pt x="9651693" y="0"/>
                    <a:pt x="10449105" y="484594"/>
                    <a:pt x="10449105" y="1082383"/>
                  </a:cubicBezTo>
                  <a:lnTo>
                    <a:pt x="10449105" y="5480583"/>
                  </a:lnTo>
                  <a:close/>
                </a:path>
              </a:pathLst>
            </a:custGeom>
            <a:blipFill>
              <a:blip r:embed="rId3"/>
              <a:stretch>
                <a:fillRect l="-8929" t="-1704" r="-5362" b="-96"/>
              </a:stretch>
            </a:blipFill>
          </p:spPr>
        </p:sp>
      </p:grpSp>
      <p:sp>
        <p:nvSpPr>
          <p:cNvPr id="15" name="TextBox 15"/>
          <p:cNvSpPr txBox="1"/>
          <p:nvPr/>
        </p:nvSpPr>
        <p:spPr>
          <a:xfrm>
            <a:off x="168687" y="4604949"/>
            <a:ext cx="4532327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21"/>
              </a:lnSpc>
            </a:pPr>
            <a:r>
              <a:rPr lang="en-US" sz="1700" dirty="0" smtClean="0">
                <a:solidFill>
                  <a:srgbClr val="FFFFFF"/>
                </a:solidFill>
                <a:latin typeface="Canva Sans Bold"/>
              </a:rPr>
              <a:t>You may need to attend the hospital for an assessment or  for treatment </a:t>
            </a:r>
            <a:endParaRPr lang="en-US" sz="1700" dirty="0">
              <a:solidFill>
                <a:srgbClr val="FFFFFF"/>
              </a:solidFill>
              <a:latin typeface="Canva Sans 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335175" y="1224704"/>
            <a:ext cx="4889650" cy="10445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4000">
                <a:solidFill>
                  <a:srgbClr val="FFFFFF"/>
                </a:solidFill>
                <a:latin typeface="Canva Sans Bold"/>
              </a:rPr>
              <a:t>SOS Hotline for</a:t>
            </a:r>
          </a:p>
          <a:p>
            <a:pPr algn="ctr">
              <a:lnSpc>
                <a:spcPts val="4000"/>
              </a:lnSpc>
            </a:pPr>
            <a:r>
              <a:rPr lang="en-US" sz="4000">
                <a:solidFill>
                  <a:srgbClr val="FFFFFF"/>
                </a:solidFill>
                <a:latin typeface="Canva Sans Bold"/>
              </a:rPr>
              <a:t>Cancer Patients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72287" y="2465677"/>
            <a:ext cx="3295948" cy="464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80"/>
              </a:lnSpc>
            </a:pPr>
            <a:r>
              <a:rPr lang="en-US" sz="2700">
                <a:solidFill>
                  <a:srgbClr val="FFFFFF"/>
                </a:solidFill>
                <a:latin typeface="Canva Sans Bold"/>
              </a:rPr>
              <a:t>Sort Out Symptoms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68687" y="2992296"/>
            <a:ext cx="4950850" cy="1449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40"/>
              </a:lnSpc>
            </a:pPr>
            <a:r>
              <a:rPr lang="en-US" sz="1700" dirty="0">
                <a:solidFill>
                  <a:srgbClr val="000000"/>
                </a:solidFill>
                <a:latin typeface="Canva Sans Bold"/>
              </a:rPr>
              <a:t>Feeling unwell or concerned about</a:t>
            </a:r>
          </a:p>
          <a:p>
            <a:pPr>
              <a:lnSpc>
                <a:spcPts val="2040"/>
              </a:lnSpc>
            </a:pPr>
            <a:r>
              <a:rPr lang="en-US" sz="1700" dirty="0">
                <a:solidFill>
                  <a:srgbClr val="000000"/>
                </a:solidFill>
                <a:latin typeface="Canva Sans Bold"/>
              </a:rPr>
              <a:t>symptoms before your next visit? </a:t>
            </a:r>
          </a:p>
          <a:p>
            <a:pPr>
              <a:lnSpc>
                <a:spcPts val="720"/>
              </a:lnSpc>
            </a:pPr>
            <a:endParaRPr lang="en-US" sz="1700" dirty="0">
              <a:solidFill>
                <a:srgbClr val="000000"/>
              </a:solidFill>
              <a:latin typeface="Canva Sans Bold"/>
            </a:endParaRPr>
          </a:p>
          <a:p>
            <a:pPr>
              <a:lnSpc>
                <a:spcPts val="2040"/>
              </a:lnSpc>
            </a:pPr>
            <a:r>
              <a:rPr lang="en-US" sz="1700" dirty="0">
                <a:solidFill>
                  <a:srgbClr val="000000"/>
                </a:solidFill>
                <a:latin typeface="Canva Sans Bold"/>
              </a:rPr>
              <a:t>Don’t wait! </a:t>
            </a:r>
          </a:p>
          <a:p>
            <a:pPr>
              <a:lnSpc>
                <a:spcPts val="600"/>
              </a:lnSpc>
            </a:pPr>
            <a:endParaRPr lang="en-US" sz="1700" dirty="0">
              <a:solidFill>
                <a:srgbClr val="000000"/>
              </a:solidFill>
              <a:latin typeface="Canva Sans Bold"/>
            </a:endParaRPr>
          </a:p>
          <a:p>
            <a:pPr>
              <a:lnSpc>
                <a:spcPts val="2040"/>
              </a:lnSpc>
            </a:pPr>
            <a:r>
              <a:rPr lang="en-US" sz="1700" dirty="0">
                <a:solidFill>
                  <a:srgbClr val="000000"/>
                </a:solidFill>
                <a:latin typeface="Canva Sans"/>
              </a:rPr>
              <a:t>Phone our </a:t>
            </a:r>
            <a:r>
              <a:rPr lang="en-US" sz="1700" dirty="0" smtClean="0">
                <a:solidFill>
                  <a:srgbClr val="000000"/>
                </a:solidFill>
                <a:latin typeface="Canva Sans"/>
              </a:rPr>
              <a:t>Nurse Specialist SOS </a:t>
            </a:r>
            <a:r>
              <a:rPr lang="en-US" sz="1700" dirty="0">
                <a:solidFill>
                  <a:srgbClr val="000000"/>
                </a:solidFill>
                <a:latin typeface="Canva Sans"/>
              </a:rPr>
              <a:t>(Sort Out Symptoms) </a:t>
            </a:r>
            <a:r>
              <a:rPr lang="en-US" sz="1700" dirty="0" smtClean="0">
                <a:solidFill>
                  <a:srgbClr val="000000"/>
                </a:solidFill>
                <a:latin typeface="Canva Sans"/>
              </a:rPr>
              <a:t>Advice </a:t>
            </a:r>
            <a:r>
              <a:rPr lang="en-US" sz="1700" dirty="0">
                <a:solidFill>
                  <a:srgbClr val="000000"/>
                </a:solidFill>
                <a:latin typeface="Canva Sans"/>
              </a:rPr>
              <a:t>and Support Hotline.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68687" y="5258237"/>
            <a:ext cx="5785187" cy="2564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40"/>
              </a:lnSpc>
            </a:pPr>
            <a:r>
              <a:rPr lang="en-US" sz="1700" dirty="0">
                <a:solidFill>
                  <a:srgbClr val="000000"/>
                </a:solidFill>
                <a:latin typeface="Canva Sans Bold"/>
              </a:rPr>
              <a:t>When should I call?  </a:t>
            </a:r>
          </a:p>
          <a:p>
            <a:pPr>
              <a:lnSpc>
                <a:spcPts val="2040"/>
              </a:lnSpc>
            </a:pPr>
            <a:r>
              <a:rPr lang="en-US" sz="1700" dirty="0">
                <a:solidFill>
                  <a:srgbClr val="000000"/>
                </a:solidFill>
                <a:latin typeface="Canva Sans"/>
              </a:rPr>
              <a:t>This service offers advice and </a:t>
            </a:r>
            <a:r>
              <a:rPr lang="en-US" sz="1700" dirty="0" smtClean="0">
                <a:solidFill>
                  <a:srgbClr val="000000"/>
                </a:solidFill>
                <a:latin typeface="Canva Sans"/>
              </a:rPr>
              <a:t>assessment to you if you  </a:t>
            </a:r>
            <a:r>
              <a:rPr lang="en-US" sz="1700" dirty="0">
                <a:solidFill>
                  <a:srgbClr val="000000"/>
                </a:solidFill>
                <a:latin typeface="Canva Sans"/>
              </a:rPr>
              <a:t>become </a:t>
            </a:r>
            <a:r>
              <a:rPr lang="en-US" sz="1700" dirty="0" smtClean="0">
                <a:solidFill>
                  <a:srgbClr val="000000"/>
                </a:solidFill>
                <a:latin typeface="Canva Sans"/>
              </a:rPr>
              <a:t>unwell</a:t>
            </a:r>
            <a:r>
              <a:rPr lang="en-US" sz="1700" dirty="0">
                <a:solidFill>
                  <a:srgbClr val="000000"/>
                </a:solidFill>
                <a:latin typeface="Canva Sans"/>
              </a:rPr>
              <a:t>; </a:t>
            </a:r>
          </a:p>
          <a:p>
            <a:pPr marL="367031" lvl="1" indent="-183515">
              <a:lnSpc>
                <a:spcPts val="2040"/>
              </a:lnSpc>
              <a:buFont typeface="Arial"/>
              <a:buChar char="•"/>
            </a:pPr>
            <a:r>
              <a:rPr lang="en-US" sz="1700" dirty="0">
                <a:solidFill>
                  <a:srgbClr val="000000"/>
                </a:solidFill>
                <a:latin typeface="Canva Sans"/>
              </a:rPr>
              <a:t>when on cancer treatment</a:t>
            </a:r>
          </a:p>
          <a:p>
            <a:pPr marL="367031" lvl="1" indent="-183515">
              <a:lnSpc>
                <a:spcPts val="2040"/>
              </a:lnSpc>
              <a:buFont typeface="Arial"/>
              <a:buChar char="•"/>
            </a:pPr>
            <a:r>
              <a:rPr lang="en-US" sz="1700" dirty="0">
                <a:solidFill>
                  <a:srgbClr val="000000"/>
                </a:solidFill>
                <a:latin typeface="Canva Sans"/>
              </a:rPr>
              <a:t>up to 8 weeks after cancer treatment is completed</a:t>
            </a:r>
          </a:p>
          <a:p>
            <a:pPr marL="367031" lvl="1" indent="-183515">
              <a:lnSpc>
                <a:spcPts val="2040"/>
              </a:lnSpc>
              <a:buFont typeface="Arial"/>
              <a:buChar char="•"/>
            </a:pPr>
            <a:r>
              <a:rPr lang="en-US" sz="1700" dirty="0">
                <a:solidFill>
                  <a:srgbClr val="000000"/>
                </a:solidFill>
                <a:latin typeface="Canva Sans"/>
              </a:rPr>
              <a:t>up to 1 year following immunotherapy treatment</a:t>
            </a:r>
          </a:p>
          <a:p>
            <a:pPr>
              <a:lnSpc>
                <a:spcPts val="2040"/>
              </a:lnSpc>
            </a:pPr>
            <a:endParaRPr lang="en-US" sz="1700" b="1" dirty="0">
              <a:solidFill>
                <a:srgbClr val="000000"/>
              </a:solidFill>
              <a:latin typeface="Canva Sans"/>
            </a:endParaRPr>
          </a:p>
          <a:p>
            <a:pPr>
              <a:lnSpc>
                <a:spcPts val="2040"/>
              </a:lnSpc>
            </a:pPr>
            <a:r>
              <a:rPr lang="en-US" sz="1700" b="1" dirty="0" smtClean="0">
                <a:solidFill>
                  <a:srgbClr val="000000"/>
                </a:solidFill>
                <a:latin typeface="Canva Sans"/>
              </a:rPr>
              <a:t>Unsure when to call?</a:t>
            </a:r>
          </a:p>
          <a:p>
            <a:pPr>
              <a:lnSpc>
                <a:spcPts val="2040"/>
              </a:lnSpc>
            </a:pPr>
            <a:endParaRPr lang="en-US" sz="1700" dirty="0" smtClean="0">
              <a:solidFill>
                <a:srgbClr val="000000"/>
              </a:solidFill>
              <a:latin typeface="Canva Sans"/>
            </a:endParaRPr>
          </a:p>
          <a:p>
            <a:pPr algn="ctr">
              <a:lnSpc>
                <a:spcPts val="2040"/>
              </a:lnSpc>
            </a:pPr>
            <a:r>
              <a:rPr lang="en-US" sz="1700" b="1" dirty="0" smtClean="0">
                <a:solidFill>
                  <a:srgbClr val="000000"/>
                </a:solidFill>
                <a:latin typeface="Canva Sans"/>
              </a:rPr>
              <a:t>If in doubt ALWAYS check it out. </a:t>
            </a:r>
            <a:endParaRPr lang="en-US" sz="1700" b="1" dirty="0">
              <a:solidFill>
                <a:srgbClr val="000000"/>
              </a:solidFill>
              <a:latin typeface="Canva Sans"/>
            </a:endParaRPr>
          </a:p>
        </p:txBody>
      </p:sp>
      <p:grpSp>
        <p:nvGrpSpPr>
          <p:cNvPr id="20" name="Group 20"/>
          <p:cNvGrpSpPr/>
          <p:nvPr/>
        </p:nvGrpSpPr>
        <p:grpSpPr>
          <a:xfrm>
            <a:off x="4620409" y="2494027"/>
            <a:ext cx="2823173" cy="2823173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 l="-3125" r="-3125"/>
              </a:stretch>
            </a:blipFill>
          </p:spPr>
        </p:sp>
      </p:grpSp>
      <p:grpSp>
        <p:nvGrpSpPr>
          <p:cNvPr id="22" name="Group 22"/>
          <p:cNvGrpSpPr/>
          <p:nvPr/>
        </p:nvGrpSpPr>
        <p:grpSpPr>
          <a:xfrm>
            <a:off x="130818" y="8141915"/>
            <a:ext cx="7298364" cy="2045330"/>
            <a:chOff x="0" y="0"/>
            <a:chExt cx="9731152" cy="2727105"/>
          </a:xfrm>
        </p:grpSpPr>
        <p:grpSp>
          <p:nvGrpSpPr>
            <p:cNvPr id="23" name="Group 23"/>
            <p:cNvGrpSpPr/>
            <p:nvPr/>
          </p:nvGrpSpPr>
          <p:grpSpPr>
            <a:xfrm>
              <a:off x="0" y="0"/>
              <a:ext cx="9731152" cy="2727105"/>
              <a:chOff x="0" y="0"/>
              <a:chExt cx="2615569" cy="7330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2615569" cy="733000"/>
              </a:xfrm>
              <a:custGeom>
                <a:avLst/>
                <a:gdLst/>
                <a:ahLst/>
                <a:cxnLst/>
                <a:rect l="l" t="t" r="r" b="b"/>
                <a:pathLst>
                  <a:path w="2615569" h="733000">
                    <a:moveTo>
                      <a:pt x="39249" y="0"/>
                    </a:moveTo>
                    <a:lnTo>
                      <a:pt x="2576320" y="0"/>
                    </a:lnTo>
                    <a:cubicBezTo>
                      <a:pt x="2597997" y="0"/>
                      <a:pt x="2615569" y="17572"/>
                      <a:pt x="2615569" y="39249"/>
                    </a:cubicBezTo>
                    <a:lnTo>
                      <a:pt x="2615569" y="693751"/>
                    </a:lnTo>
                    <a:cubicBezTo>
                      <a:pt x="2615569" y="715427"/>
                      <a:pt x="2597997" y="733000"/>
                      <a:pt x="2576320" y="733000"/>
                    </a:cubicBezTo>
                    <a:lnTo>
                      <a:pt x="39249" y="733000"/>
                    </a:lnTo>
                    <a:cubicBezTo>
                      <a:pt x="17572" y="733000"/>
                      <a:pt x="0" y="715427"/>
                      <a:pt x="0" y="693751"/>
                    </a:cubicBezTo>
                    <a:lnTo>
                      <a:pt x="0" y="39249"/>
                    </a:lnTo>
                    <a:cubicBezTo>
                      <a:pt x="0" y="17572"/>
                      <a:pt x="17572" y="0"/>
                      <a:pt x="39249" y="0"/>
                    </a:cubicBezTo>
                    <a:close/>
                  </a:path>
                </a:pathLst>
              </a:custGeom>
              <a:solidFill>
                <a:srgbClr val="F58B29"/>
              </a:solidFill>
            </p:spPr>
          </p:sp>
          <p:sp>
            <p:nvSpPr>
              <p:cNvPr id="25" name="TextBox 25"/>
              <p:cNvSpPr txBox="1"/>
              <p:nvPr/>
            </p:nvSpPr>
            <p:spPr>
              <a:xfrm>
                <a:off x="0" y="9525"/>
                <a:ext cx="2615569" cy="7234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29"/>
                  </a:lnSpc>
                </a:pPr>
                <a:endParaRPr/>
              </a:p>
            </p:txBody>
          </p:sp>
        </p:grpSp>
        <p:grpSp>
          <p:nvGrpSpPr>
            <p:cNvPr id="26" name="Group 26"/>
            <p:cNvGrpSpPr/>
            <p:nvPr/>
          </p:nvGrpSpPr>
          <p:grpSpPr>
            <a:xfrm>
              <a:off x="189641" y="1623139"/>
              <a:ext cx="9360937" cy="882511"/>
              <a:chOff x="-7970" y="0"/>
              <a:chExt cx="2516061" cy="237204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-7970" y="0"/>
                <a:ext cx="2508091" cy="237204"/>
              </a:xfrm>
              <a:custGeom>
                <a:avLst/>
                <a:gdLst/>
                <a:ahLst/>
                <a:cxnLst/>
                <a:rect l="l" t="t" r="r" b="b"/>
                <a:pathLst>
                  <a:path w="2508091" h="237204">
                    <a:moveTo>
                      <a:pt x="19912" y="0"/>
                    </a:moveTo>
                    <a:lnTo>
                      <a:pt x="2488179" y="0"/>
                    </a:lnTo>
                    <a:cubicBezTo>
                      <a:pt x="2499177" y="0"/>
                      <a:pt x="2508091" y="8915"/>
                      <a:pt x="2508091" y="19912"/>
                    </a:cubicBezTo>
                    <a:lnTo>
                      <a:pt x="2508091" y="217292"/>
                    </a:lnTo>
                    <a:cubicBezTo>
                      <a:pt x="2508091" y="228289"/>
                      <a:pt x="2499177" y="237204"/>
                      <a:pt x="2488179" y="237204"/>
                    </a:cubicBezTo>
                    <a:lnTo>
                      <a:pt x="19912" y="237204"/>
                    </a:lnTo>
                    <a:cubicBezTo>
                      <a:pt x="8915" y="237204"/>
                      <a:pt x="0" y="228289"/>
                      <a:pt x="0" y="217292"/>
                    </a:cubicBezTo>
                    <a:lnTo>
                      <a:pt x="0" y="19912"/>
                    </a:lnTo>
                    <a:cubicBezTo>
                      <a:pt x="0" y="8915"/>
                      <a:pt x="8915" y="0"/>
                      <a:pt x="19912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9525"/>
                <a:ext cx="2508091" cy="2276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29"/>
                  </a:lnSpc>
                </a:pPr>
                <a:endParaRPr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219293" y="628235"/>
              <a:ext cx="9331285" cy="882511"/>
              <a:chOff x="0" y="0"/>
              <a:chExt cx="2508091" cy="237204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2508091" cy="237204"/>
              </a:xfrm>
              <a:custGeom>
                <a:avLst/>
                <a:gdLst/>
                <a:ahLst/>
                <a:cxnLst/>
                <a:rect l="l" t="t" r="r" b="b"/>
                <a:pathLst>
                  <a:path w="2508091" h="237204">
                    <a:moveTo>
                      <a:pt x="19912" y="0"/>
                    </a:moveTo>
                    <a:lnTo>
                      <a:pt x="2488179" y="0"/>
                    </a:lnTo>
                    <a:cubicBezTo>
                      <a:pt x="2499177" y="0"/>
                      <a:pt x="2508091" y="8915"/>
                      <a:pt x="2508091" y="19912"/>
                    </a:cubicBezTo>
                    <a:lnTo>
                      <a:pt x="2508091" y="217292"/>
                    </a:lnTo>
                    <a:cubicBezTo>
                      <a:pt x="2508091" y="228289"/>
                      <a:pt x="2499177" y="237204"/>
                      <a:pt x="2488179" y="237204"/>
                    </a:cubicBezTo>
                    <a:lnTo>
                      <a:pt x="19912" y="237204"/>
                    </a:lnTo>
                    <a:cubicBezTo>
                      <a:pt x="8915" y="237204"/>
                      <a:pt x="0" y="228289"/>
                      <a:pt x="0" y="217292"/>
                    </a:cubicBezTo>
                    <a:lnTo>
                      <a:pt x="0" y="19912"/>
                    </a:lnTo>
                    <a:cubicBezTo>
                      <a:pt x="0" y="8915"/>
                      <a:pt x="8915" y="0"/>
                      <a:pt x="19912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9525"/>
                <a:ext cx="2508091" cy="2276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29"/>
                  </a:lnSpc>
                </a:pPr>
                <a:endParaRPr/>
              </a:p>
            </p:txBody>
          </p:sp>
        </p:grpSp>
        <p:sp>
          <p:nvSpPr>
            <p:cNvPr id="32" name="TextBox 32"/>
            <p:cNvSpPr txBox="1"/>
            <p:nvPr/>
          </p:nvSpPr>
          <p:spPr>
            <a:xfrm>
              <a:off x="489953" y="1842687"/>
              <a:ext cx="8487700" cy="8720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80"/>
                </a:lnSpc>
              </a:pPr>
              <a:r>
                <a:rPr lang="en-US" sz="1500" dirty="0" smtClean="0">
                  <a:solidFill>
                    <a:srgbClr val="000000"/>
                  </a:solidFill>
                </a:rPr>
                <a:t>After </a:t>
              </a:r>
              <a:r>
                <a:rPr lang="en-US" sz="1500" dirty="0" smtClean="0">
                  <a:solidFill>
                    <a:srgbClr val="000000"/>
                  </a:solidFill>
                </a:rPr>
                <a:t>4pm </a:t>
              </a:r>
              <a:r>
                <a:rPr lang="en-US" sz="1500" dirty="0" smtClean="0">
                  <a:solidFill>
                    <a:srgbClr val="000000"/>
                  </a:solidFill>
                </a:rPr>
                <a:t>/weekends/bank </a:t>
              </a:r>
              <a:r>
                <a:rPr lang="en-US" sz="1500" dirty="0">
                  <a:solidFill>
                    <a:srgbClr val="000000"/>
                  </a:solidFill>
                </a:rPr>
                <a:t>h</a:t>
              </a:r>
              <a:r>
                <a:rPr lang="en-US" sz="1500" dirty="0" smtClean="0">
                  <a:solidFill>
                    <a:srgbClr val="000000"/>
                  </a:solidFill>
                </a:rPr>
                <a:t>olidays </a:t>
              </a:r>
              <a:r>
                <a:rPr lang="en-US" sz="1500" dirty="0">
                  <a:solidFill>
                    <a:srgbClr val="000000"/>
                  </a:solidFill>
                </a:rPr>
                <a:t>call</a:t>
              </a:r>
              <a:r>
                <a:rPr lang="en-US" sz="1500" dirty="0" smtClean="0">
                  <a:solidFill>
                    <a:srgbClr val="000000"/>
                  </a:solidFill>
                </a:rPr>
                <a:t>:</a:t>
              </a:r>
              <a:endParaRPr lang="en-US" sz="1600" dirty="0">
                <a:solidFill>
                  <a:srgbClr val="000000"/>
                </a:solidFill>
                <a:latin typeface="Canva Sans Bold"/>
              </a:endParaRPr>
            </a:p>
            <a:p>
              <a:pPr>
                <a:lnSpc>
                  <a:spcPts val="1080"/>
                </a:lnSpc>
              </a:pPr>
              <a:r>
                <a:rPr lang="en-US" sz="1600" dirty="0" smtClean="0">
                  <a:solidFill>
                    <a:srgbClr val="000000"/>
                  </a:solidFill>
                  <a:latin typeface="Canva Sans Bold"/>
                </a:rPr>
                <a:t>                                                                                    </a:t>
              </a:r>
              <a:endParaRPr lang="en-US" sz="900" dirty="0" smtClean="0">
                <a:solidFill>
                  <a:srgbClr val="000000"/>
                </a:solidFill>
                <a:latin typeface="Canva Sans Bold"/>
              </a:endParaRPr>
            </a:p>
            <a:p>
              <a:pPr>
                <a:lnSpc>
                  <a:spcPts val="1080"/>
                </a:lnSpc>
              </a:pPr>
              <a:r>
                <a:rPr lang="en-US" sz="900" dirty="0" smtClean="0">
                  <a:solidFill>
                    <a:srgbClr val="000000"/>
                  </a:solidFill>
                  <a:latin typeface="Canva Sans Bold"/>
                </a:rPr>
                <a:t>	                                                                                                                         </a:t>
              </a:r>
            </a:p>
            <a:p>
              <a:pPr>
                <a:lnSpc>
                  <a:spcPts val="1800"/>
                </a:lnSpc>
              </a:pPr>
              <a:endParaRPr lang="en-US" sz="1500" dirty="0">
                <a:solidFill>
                  <a:srgbClr val="000000"/>
                </a:solidFill>
                <a:latin typeface="Canva Sans Bold"/>
              </a:endParaRPr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466927" y="898040"/>
              <a:ext cx="8487700" cy="3077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sz="1500" dirty="0">
                  <a:solidFill>
                    <a:srgbClr val="000000"/>
                  </a:solidFill>
                </a:rPr>
                <a:t>Mon-Fri </a:t>
              </a:r>
              <a:r>
                <a:rPr lang="en-US" sz="1500" dirty="0" smtClean="0">
                  <a:solidFill>
                    <a:srgbClr val="000000"/>
                  </a:solidFill>
                </a:rPr>
                <a:t>8am–4pm call</a:t>
              </a:r>
              <a:endParaRPr lang="en-US" sz="1500" dirty="0">
                <a:solidFill>
                  <a:srgbClr val="000000"/>
                </a:solidFill>
                <a:latin typeface="Canva Sans Bold"/>
              </a:endParaRPr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2509642" y="194025"/>
              <a:ext cx="4711868" cy="3199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81"/>
                </a:lnSpc>
              </a:pPr>
              <a:r>
                <a:rPr lang="en-US" sz="1665">
                  <a:solidFill>
                    <a:srgbClr val="000000"/>
                  </a:solidFill>
                  <a:latin typeface="Canva Sans Bold"/>
                </a:rPr>
                <a:t>WHAT NUMBER SHOULD I CALL? </a:t>
              </a:r>
            </a:p>
          </p:txBody>
        </p:sp>
      </p:grpSp>
      <p:sp>
        <p:nvSpPr>
          <p:cNvPr id="35" name="TextBox 35"/>
          <p:cNvSpPr txBox="1"/>
          <p:nvPr/>
        </p:nvSpPr>
        <p:spPr>
          <a:xfrm>
            <a:off x="168687" y="10356144"/>
            <a:ext cx="7274895" cy="1538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209"/>
              </a:lnSpc>
            </a:pPr>
            <a:r>
              <a:rPr lang="en-US" sz="1070" b="1" dirty="0">
                <a:solidFill>
                  <a:srgbClr val="FF0000"/>
                </a:solidFill>
                <a:latin typeface="Canva Sans Bold"/>
              </a:rPr>
              <a:t>Call </a:t>
            </a:r>
            <a:r>
              <a:rPr lang="en-US" sz="1070" b="1" u="sng" dirty="0">
                <a:solidFill>
                  <a:srgbClr val="FF0000"/>
                </a:solidFill>
                <a:latin typeface="Canva Sans Bold"/>
              </a:rPr>
              <a:t>999/112</a:t>
            </a:r>
            <a:r>
              <a:rPr lang="en-US" sz="1070" b="1" dirty="0">
                <a:solidFill>
                  <a:srgbClr val="FF0000"/>
                </a:solidFill>
                <a:latin typeface="Canva Sans Bold"/>
              </a:rPr>
              <a:t> immediately if you are suddenly unwell e.g. chest pain, difficulty </a:t>
            </a:r>
            <a:r>
              <a:rPr lang="en-US" sz="1070" b="1" dirty="0" smtClean="0">
                <a:solidFill>
                  <a:srgbClr val="FF0000"/>
                </a:solidFill>
                <a:latin typeface="Canva Sans Bold"/>
              </a:rPr>
              <a:t>breathing loss </a:t>
            </a:r>
            <a:r>
              <a:rPr lang="en-US" sz="1070" b="1" dirty="0">
                <a:solidFill>
                  <a:srgbClr val="FF0000"/>
                </a:solidFill>
                <a:latin typeface="Canva Sans Bold"/>
              </a:rPr>
              <a:t>of power in limbs</a:t>
            </a:r>
          </a:p>
        </p:txBody>
      </p:sp>
      <p:sp>
        <p:nvSpPr>
          <p:cNvPr id="38" name="Freeform 6"/>
          <p:cNvSpPr/>
          <p:nvPr/>
        </p:nvSpPr>
        <p:spPr>
          <a:xfrm>
            <a:off x="4956108" y="154661"/>
            <a:ext cx="2603892" cy="773107"/>
          </a:xfrm>
          <a:custGeom>
            <a:avLst/>
            <a:gdLst/>
            <a:ahLst/>
            <a:cxnLst/>
            <a:rect l="l" t="t" r="r" b="b"/>
            <a:pathLst>
              <a:path w="2603892" h="773107">
                <a:moveTo>
                  <a:pt x="0" y="0"/>
                </a:moveTo>
                <a:lnTo>
                  <a:pt x="2603892" y="0"/>
                </a:lnTo>
                <a:lnTo>
                  <a:pt x="2603892" y="773107"/>
                </a:lnTo>
                <a:lnTo>
                  <a:pt x="0" y="77310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4210" r="-4580" b="-5345"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960194" y="246555"/>
            <a:ext cx="3874496" cy="5830266"/>
            <a:chOff x="0" y="0"/>
            <a:chExt cx="540145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0145" cy="812800"/>
            </a:xfrm>
            <a:custGeom>
              <a:avLst/>
              <a:gdLst/>
              <a:ahLst/>
              <a:cxnLst/>
              <a:rect l="l" t="t" r="r" b="b"/>
              <a:pathLst>
                <a:path w="540145" h="812800">
                  <a:moveTo>
                    <a:pt x="180146" y="19070"/>
                  </a:moveTo>
                  <a:cubicBezTo>
                    <a:pt x="207748" y="7556"/>
                    <a:pt x="239320" y="0"/>
                    <a:pt x="270218" y="0"/>
                  </a:cubicBezTo>
                  <a:cubicBezTo>
                    <a:pt x="301117" y="0"/>
                    <a:pt x="330850" y="6476"/>
                    <a:pt x="358250" y="17990"/>
                  </a:cubicBezTo>
                  <a:cubicBezTo>
                    <a:pt x="358834" y="18350"/>
                    <a:pt x="359417" y="18350"/>
                    <a:pt x="359999" y="18710"/>
                  </a:cubicBezTo>
                  <a:cubicBezTo>
                    <a:pt x="462898" y="64765"/>
                    <a:pt x="538688" y="186379"/>
                    <a:pt x="540145" y="328502"/>
                  </a:cubicBezTo>
                  <a:lnTo>
                    <a:pt x="540145" y="812800"/>
                  </a:lnTo>
                  <a:lnTo>
                    <a:pt x="0" y="812800"/>
                  </a:lnTo>
                  <a:lnTo>
                    <a:pt x="0" y="328861"/>
                  </a:lnTo>
                  <a:cubicBezTo>
                    <a:pt x="1457" y="185660"/>
                    <a:pt x="76081" y="64045"/>
                    <a:pt x="180146" y="19070"/>
                  </a:cubicBezTo>
                  <a:close/>
                </a:path>
              </a:pathLst>
            </a:custGeom>
            <a:solidFill>
              <a:srgbClr val="60C44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60325"/>
              <a:ext cx="540145" cy="752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00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68234" y="1473683"/>
            <a:ext cx="5524185" cy="17953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39"/>
              </a:lnSpc>
            </a:pPr>
            <a:r>
              <a:rPr lang="en-US" sz="1699" dirty="0">
                <a:solidFill>
                  <a:srgbClr val="000000"/>
                </a:solidFill>
                <a:latin typeface="Canva Sans Bold"/>
              </a:rPr>
              <a:t>What will happen when I call?</a:t>
            </a:r>
          </a:p>
          <a:p>
            <a:pPr>
              <a:lnSpc>
                <a:spcPts val="360"/>
              </a:lnSpc>
            </a:pPr>
            <a:endParaRPr lang="en-US" sz="1699" dirty="0">
              <a:solidFill>
                <a:srgbClr val="000000"/>
              </a:solidFill>
              <a:latin typeface="Canva Sans Bold"/>
            </a:endParaRPr>
          </a:p>
          <a:p>
            <a:pPr>
              <a:lnSpc>
                <a:spcPts val="2039"/>
              </a:lnSpc>
            </a:pPr>
            <a:r>
              <a:rPr lang="en-US" sz="1699" dirty="0">
                <a:solidFill>
                  <a:srgbClr val="000000"/>
                </a:solidFill>
                <a:latin typeface="Canva Sans"/>
              </a:rPr>
              <a:t>Your nurse will ask you a number of questions relating to </a:t>
            </a:r>
            <a:r>
              <a:rPr lang="en-US" sz="1699" dirty="0" smtClean="0">
                <a:solidFill>
                  <a:srgbClr val="000000"/>
                </a:solidFill>
                <a:latin typeface="Canva Sans"/>
              </a:rPr>
              <a:t>symptoms </a:t>
            </a:r>
            <a:r>
              <a:rPr lang="en-US" sz="1699" dirty="0">
                <a:solidFill>
                  <a:srgbClr val="000000"/>
                </a:solidFill>
                <a:latin typeface="Canva Sans"/>
              </a:rPr>
              <a:t>you may be experiencing. </a:t>
            </a:r>
          </a:p>
          <a:p>
            <a:pPr>
              <a:lnSpc>
                <a:spcPts val="840"/>
              </a:lnSpc>
            </a:pPr>
            <a:endParaRPr lang="en-US" sz="1699" dirty="0">
              <a:solidFill>
                <a:srgbClr val="000000"/>
              </a:solidFill>
              <a:latin typeface="Canva Sans"/>
            </a:endParaRPr>
          </a:p>
          <a:p>
            <a:pPr>
              <a:lnSpc>
                <a:spcPts val="2039"/>
              </a:lnSpc>
            </a:pPr>
            <a:r>
              <a:rPr lang="en-US" sz="1699" dirty="0">
                <a:solidFill>
                  <a:srgbClr val="000000"/>
                </a:solidFill>
                <a:latin typeface="Canva Sans"/>
              </a:rPr>
              <a:t>Some possible symptoms are listed below on the green, amber and red traffic light </a:t>
            </a:r>
            <a:r>
              <a:rPr lang="en-US" sz="1699" dirty="0" smtClean="0">
                <a:solidFill>
                  <a:srgbClr val="000000"/>
                </a:solidFill>
                <a:latin typeface="Canva Sans"/>
              </a:rPr>
              <a:t>boxes. </a:t>
            </a:r>
            <a:endParaRPr lang="en-US" sz="1699" dirty="0">
              <a:solidFill>
                <a:srgbClr val="000000"/>
              </a:solidFill>
              <a:latin typeface="Canva Sans"/>
            </a:endParaRPr>
          </a:p>
          <a:p>
            <a:pPr>
              <a:lnSpc>
                <a:spcPts val="840"/>
              </a:lnSpc>
            </a:pPr>
            <a:endParaRPr lang="en-US" sz="1699" dirty="0">
              <a:solidFill>
                <a:srgbClr val="000000"/>
              </a:solidFill>
              <a:latin typeface="Canva Sans"/>
            </a:endParaRPr>
          </a:p>
          <a:p>
            <a:pPr>
              <a:lnSpc>
                <a:spcPts val="2039"/>
              </a:lnSpc>
            </a:pPr>
            <a:endParaRPr lang="en-US" sz="1699" dirty="0">
              <a:solidFill>
                <a:srgbClr val="000000"/>
              </a:solidFill>
              <a:latin typeface="Canva San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8078" y="2667078"/>
            <a:ext cx="4947793" cy="23083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40"/>
              </a:lnSpc>
            </a:pPr>
            <a:endParaRPr lang="en-US" sz="1700" dirty="0" smtClean="0">
              <a:solidFill>
                <a:srgbClr val="000000"/>
              </a:solidFill>
              <a:latin typeface="Canva Sans Bold"/>
            </a:endParaRPr>
          </a:p>
          <a:p>
            <a:pPr>
              <a:lnSpc>
                <a:spcPts val="2040"/>
              </a:lnSpc>
            </a:pPr>
            <a:r>
              <a:rPr lang="en-US" sz="1700" b="1" dirty="0" smtClean="0">
                <a:solidFill>
                  <a:srgbClr val="000000"/>
                </a:solidFill>
                <a:latin typeface="Canva Sans Bold"/>
              </a:rPr>
              <a:t>You </a:t>
            </a:r>
            <a:r>
              <a:rPr lang="en-US" sz="1700" b="1" dirty="0">
                <a:solidFill>
                  <a:srgbClr val="000000"/>
                </a:solidFill>
                <a:latin typeface="Canva Sans Bold"/>
              </a:rPr>
              <a:t>may </a:t>
            </a:r>
            <a:r>
              <a:rPr lang="en-US" sz="1700" b="1" dirty="0" smtClean="0">
                <a:solidFill>
                  <a:srgbClr val="000000"/>
                </a:solidFill>
                <a:latin typeface="Canva Sans Bold"/>
              </a:rPr>
              <a:t>be:</a:t>
            </a:r>
          </a:p>
          <a:p>
            <a:pPr marL="285750" indent="-285750">
              <a:lnSpc>
                <a:spcPts val="2040"/>
              </a:lnSpc>
              <a:buFont typeface="Arial" panose="020B0604020202020204" pitchFamily="34" charset="0"/>
              <a:buChar char="•"/>
            </a:pPr>
            <a:r>
              <a:rPr lang="en-US" sz="1700" dirty="0" smtClean="0">
                <a:solidFill>
                  <a:srgbClr val="000000"/>
                </a:solidFill>
                <a:latin typeface="Canva Sans Bold"/>
              </a:rPr>
              <a:t>given advice over the phone</a:t>
            </a:r>
          </a:p>
          <a:p>
            <a:pPr marL="285750" indent="-285750">
              <a:lnSpc>
                <a:spcPts val="2040"/>
              </a:lnSpc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000000"/>
                </a:solidFill>
                <a:latin typeface="Canva Sans Bold"/>
              </a:rPr>
              <a:t>a</a:t>
            </a:r>
            <a:r>
              <a:rPr lang="en-US" sz="1700" dirty="0" smtClean="0">
                <a:solidFill>
                  <a:srgbClr val="000000"/>
                </a:solidFill>
                <a:latin typeface="Canva Sans Bold"/>
              </a:rPr>
              <a:t>sked to attend your </a:t>
            </a:r>
            <a:r>
              <a:rPr lang="en-US" sz="1700" dirty="0">
                <a:solidFill>
                  <a:srgbClr val="000000"/>
                </a:solidFill>
                <a:latin typeface="Canva Sans Bold"/>
              </a:rPr>
              <a:t>nurse </a:t>
            </a:r>
            <a:r>
              <a:rPr lang="en-US" sz="1700" dirty="0" smtClean="0">
                <a:solidFill>
                  <a:srgbClr val="000000"/>
                </a:solidFill>
                <a:latin typeface="Canva Sans Bold"/>
              </a:rPr>
              <a:t>specialist /</a:t>
            </a:r>
          </a:p>
          <a:p>
            <a:pPr>
              <a:lnSpc>
                <a:spcPts val="2040"/>
              </a:lnSpc>
            </a:pPr>
            <a:r>
              <a:rPr lang="en-US" sz="1700" dirty="0" smtClean="0">
                <a:solidFill>
                  <a:srgbClr val="000000"/>
                </a:solidFill>
                <a:latin typeface="Canva Sans Bold"/>
              </a:rPr>
              <a:t>     GP/ </a:t>
            </a:r>
            <a:r>
              <a:rPr lang="en-US" sz="1700" dirty="0">
                <a:solidFill>
                  <a:srgbClr val="000000"/>
                </a:solidFill>
                <a:latin typeface="Canva Sans Bold"/>
              </a:rPr>
              <a:t>Emergency </a:t>
            </a:r>
            <a:r>
              <a:rPr lang="en-US" sz="1700" dirty="0" smtClean="0">
                <a:solidFill>
                  <a:srgbClr val="000000"/>
                </a:solidFill>
                <a:latin typeface="Canva Sans Bold"/>
              </a:rPr>
              <a:t>Department</a:t>
            </a:r>
          </a:p>
          <a:p>
            <a:pPr>
              <a:lnSpc>
                <a:spcPts val="2040"/>
              </a:lnSpc>
            </a:pPr>
            <a:endParaRPr lang="en-US" sz="1700" dirty="0">
              <a:solidFill>
                <a:srgbClr val="000000"/>
              </a:solidFill>
              <a:latin typeface="Canva Sans Bold"/>
            </a:endParaRPr>
          </a:p>
          <a:p>
            <a:pPr>
              <a:lnSpc>
                <a:spcPts val="2040"/>
              </a:lnSpc>
            </a:pPr>
            <a:r>
              <a:rPr lang="en-US" sz="1400" dirty="0" smtClean="0">
                <a:solidFill>
                  <a:srgbClr val="000000"/>
                </a:solidFill>
                <a:latin typeface="Canva Sans Bold"/>
              </a:rPr>
              <a:t>Please bring your medications and a list of your medications with you to the hospital.  You can get a list from your GP or pharmacist.  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5074089" y="5313872"/>
            <a:ext cx="2189095" cy="1128224"/>
            <a:chOff x="0" y="0"/>
            <a:chExt cx="681100" cy="35102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81100" cy="351028"/>
            </a:xfrm>
            <a:custGeom>
              <a:avLst/>
              <a:gdLst/>
              <a:ahLst/>
              <a:cxnLst/>
              <a:rect l="l" t="t" r="r" b="b"/>
              <a:pathLst>
                <a:path w="681100" h="351028">
                  <a:moveTo>
                    <a:pt x="28293" y="0"/>
                  </a:moveTo>
                  <a:lnTo>
                    <a:pt x="652807" y="0"/>
                  </a:lnTo>
                  <a:cubicBezTo>
                    <a:pt x="668432" y="0"/>
                    <a:pt x="681100" y="12667"/>
                    <a:pt x="681100" y="28293"/>
                  </a:cubicBezTo>
                  <a:lnTo>
                    <a:pt x="681100" y="322735"/>
                  </a:lnTo>
                  <a:cubicBezTo>
                    <a:pt x="681100" y="330239"/>
                    <a:pt x="678119" y="337435"/>
                    <a:pt x="672813" y="342741"/>
                  </a:cubicBezTo>
                  <a:cubicBezTo>
                    <a:pt x="667507" y="348047"/>
                    <a:pt x="660311" y="351028"/>
                    <a:pt x="652807" y="351028"/>
                  </a:cubicBezTo>
                  <a:lnTo>
                    <a:pt x="28293" y="351028"/>
                  </a:lnTo>
                  <a:cubicBezTo>
                    <a:pt x="20789" y="351028"/>
                    <a:pt x="13593" y="348047"/>
                    <a:pt x="8287" y="342741"/>
                  </a:cubicBezTo>
                  <a:cubicBezTo>
                    <a:pt x="2981" y="337435"/>
                    <a:pt x="0" y="330239"/>
                    <a:pt x="0" y="322735"/>
                  </a:cubicBezTo>
                  <a:lnTo>
                    <a:pt x="0" y="28293"/>
                  </a:lnTo>
                  <a:cubicBezTo>
                    <a:pt x="0" y="12667"/>
                    <a:pt x="12667" y="0"/>
                    <a:pt x="28293" y="0"/>
                  </a:cubicBezTo>
                  <a:close/>
                </a:path>
              </a:pathLst>
            </a:custGeom>
            <a:solidFill>
              <a:srgbClr val="FF0000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66675"/>
              <a:ext cx="681100" cy="417703"/>
            </a:xfrm>
            <a:prstGeom prst="rect">
              <a:avLst/>
            </a:prstGeom>
          </p:spPr>
          <p:txBody>
            <a:bodyPr lIns="58514" tIns="58514" rIns="58514" bIns="58514" rtlCol="0" anchor="ctr"/>
            <a:lstStyle/>
            <a:p>
              <a:pPr algn="ctr">
                <a:lnSpc>
                  <a:spcPts val="1600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2685453" y="5313872"/>
            <a:ext cx="2189095" cy="1128224"/>
            <a:chOff x="0" y="0"/>
            <a:chExt cx="681100" cy="35102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81100" cy="351028"/>
            </a:xfrm>
            <a:custGeom>
              <a:avLst/>
              <a:gdLst/>
              <a:ahLst/>
              <a:cxnLst/>
              <a:rect l="l" t="t" r="r" b="b"/>
              <a:pathLst>
                <a:path w="681100" h="351028">
                  <a:moveTo>
                    <a:pt x="28293" y="0"/>
                  </a:moveTo>
                  <a:lnTo>
                    <a:pt x="652807" y="0"/>
                  </a:lnTo>
                  <a:cubicBezTo>
                    <a:pt x="668432" y="0"/>
                    <a:pt x="681100" y="12667"/>
                    <a:pt x="681100" y="28293"/>
                  </a:cubicBezTo>
                  <a:lnTo>
                    <a:pt x="681100" y="322735"/>
                  </a:lnTo>
                  <a:cubicBezTo>
                    <a:pt x="681100" y="330239"/>
                    <a:pt x="678119" y="337435"/>
                    <a:pt x="672813" y="342741"/>
                  </a:cubicBezTo>
                  <a:cubicBezTo>
                    <a:pt x="667507" y="348047"/>
                    <a:pt x="660311" y="351028"/>
                    <a:pt x="652807" y="351028"/>
                  </a:cubicBezTo>
                  <a:lnTo>
                    <a:pt x="28293" y="351028"/>
                  </a:lnTo>
                  <a:cubicBezTo>
                    <a:pt x="20789" y="351028"/>
                    <a:pt x="13593" y="348047"/>
                    <a:pt x="8287" y="342741"/>
                  </a:cubicBezTo>
                  <a:cubicBezTo>
                    <a:pt x="2981" y="337435"/>
                    <a:pt x="0" y="330239"/>
                    <a:pt x="0" y="322735"/>
                  </a:cubicBezTo>
                  <a:lnTo>
                    <a:pt x="0" y="28293"/>
                  </a:lnTo>
                  <a:cubicBezTo>
                    <a:pt x="0" y="12667"/>
                    <a:pt x="12667" y="0"/>
                    <a:pt x="28293" y="0"/>
                  </a:cubicBezTo>
                  <a:close/>
                </a:path>
              </a:pathLst>
            </a:custGeom>
            <a:solidFill>
              <a:srgbClr val="F58B29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66675"/>
              <a:ext cx="681100" cy="417703"/>
            </a:xfrm>
            <a:prstGeom prst="rect">
              <a:avLst/>
            </a:prstGeom>
          </p:spPr>
          <p:txBody>
            <a:bodyPr lIns="58514" tIns="58514" rIns="58514" bIns="58514" rtlCol="0" anchor="ctr"/>
            <a:lstStyle/>
            <a:p>
              <a:pPr algn="ctr">
                <a:lnSpc>
                  <a:spcPts val="1600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5074089" y="6339888"/>
            <a:ext cx="2189095" cy="3598385"/>
            <a:chOff x="0" y="0"/>
            <a:chExt cx="681100" cy="1119576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81100" cy="1119576"/>
            </a:xfrm>
            <a:custGeom>
              <a:avLst/>
              <a:gdLst/>
              <a:ahLst/>
              <a:cxnLst/>
              <a:rect l="l" t="t" r="r" b="b"/>
              <a:pathLst>
                <a:path w="681100" h="1119576">
                  <a:moveTo>
                    <a:pt x="28293" y="0"/>
                  </a:moveTo>
                  <a:lnTo>
                    <a:pt x="652807" y="0"/>
                  </a:lnTo>
                  <a:cubicBezTo>
                    <a:pt x="668432" y="0"/>
                    <a:pt x="681100" y="12667"/>
                    <a:pt x="681100" y="28293"/>
                  </a:cubicBezTo>
                  <a:lnTo>
                    <a:pt x="681100" y="1091283"/>
                  </a:lnTo>
                  <a:cubicBezTo>
                    <a:pt x="681100" y="1098787"/>
                    <a:pt x="678119" y="1105983"/>
                    <a:pt x="672813" y="1111289"/>
                  </a:cubicBezTo>
                  <a:cubicBezTo>
                    <a:pt x="667507" y="1116595"/>
                    <a:pt x="660311" y="1119576"/>
                    <a:pt x="652807" y="1119576"/>
                  </a:cubicBezTo>
                  <a:lnTo>
                    <a:pt x="28293" y="1119576"/>
                  </a:lnTo>
                  <a:cubicBezTo>
                    <a:pt x="20789" y="1119576"/>
                    <a:pt x="13593" y="1116595"/>
                    <a:pt x="8287" y="1111289"/>
                  </a:cubicBezTo>
                  <a:cubicBezTo>
                    <a:pt x="2981" y="1105983"/>
                    <a:pt x="0" y="1098787"/>
                    <a:pt x="0" y="1091283"/>
                  </a:cubicBezTo>
                  <a:lnTo>
                    <a:pt x="0" y="28293"/>
                  </a:lnTo>
                  <a:cubicBezTo>
                    <a:pt x="0" y="12667"/>
                    <a:pt x="12667" y="0"/>
                    <a:pt x="28293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FF0000"/>
              </a:solidFill>
              <a:prstDash val="solid"/>
              <a:miter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0" y="-66675"/>
              <a:ext cx="681100" cy="1186251"/>
            </a:xfrm>
            <a:prstGeom prst="rect">
              <a:avLst/>
            </a:prstGeom>
          </p:spPr>
          <p:txBody>
            <a:bodyPr lIns="58514" tIns="58514" rIns="58514" bIns="58514" rtlCol="0" anchor="ctr"/>
            <a:lstStyle/>
            <a:p>
              <a:pPr algn="ctr">
                <a:lnSpc>
                  <a:spcPts val="1600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2685453" y="6303930"/>
            <a:ext cx="2189095" cy="3596112"/>
            <a:chOff x="0" y="0"/>
            <a:chExt cx="681100" cy="1118869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681100" cy="1118869"/>
            </a:xfrm>
            <a:custGeom>
              <a:avLst/>
              <a:gdLst/>
              <a:ahLst/>
              <a:cxnLst/>
              <a:rect l="l" t="t" r="r" b="b"/>
              <a:pathLst>
                <a:path w="681100" h="1118869">
                  <a:moveTo>
                    <a:pt x="28293" y="0"/>
                  </a:moveTo>
                  <a:lnTo>
                    <a:pt x="652807" y="0"/>
                  </a:lnTo>
                  <a:cubicBezTo>
                    <a:pt x="668432" y="0"/>
                    <a:pt x="681100" y="12667"/>
                    <a:pt x="681100" y="28293"/>
                  </a:cubicBezTo>
                  <a:lnTo>
                    <a:pt x="681100" y="1090576"/>
                  </a:lnTo>
                  <a:cubicBezTo>
                    <a:pt x="681100" y="1098080"/>
                    <a:pt x="678119" y="1105276"/>
                    <a:pt x="672813" y="1110582"/>
                  </a:cubicBezTo>
                  <a:cubicBezTo>
                    <a:pt x="667507" y="1115888"/>
                    <a:pt x="660311" y="1118869"/>
                    <a:pt x="652807" y="1118869"/>
                  </a:cubicBezTo>
                  <a:lnTo>
                    <a:pt x="28293" y="1118869"/>
                  </a:lnTo>
                  <a:cubicBezTo>
                    <a:pt x="20789" y="1118869"/>
                    <a:pt x="13593" y="1115888"/>
                    <a:pt x="8287" y="1110582"/>
                  </a:cubicBezTo>
                  <a:cubicBezTo>
                    <a:pt x="2981" y="1105276"/>
                    <a:pt x="0" y="1098080"/>
                    <a:pt x="0" y="1090576"/>
                  </a:cubicBezTo>
                  <a:lnTo>
                    <a:pt x="0" y="28293"/>
                  </a:lnTo>
                  <a:cubicBezTo>
                    <a:pt x="0" y="12667"/>
                    <a:pt x="12667" y="0"/>
                    <a:pt x="28293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F58B29"/>
              </a:solidFill>
              <a:prstDash val="solid"/>
              <a:miter/>
            </a:ln>
          </p:spPr>
        </p:sp>
        <p:sp>
          <p:nvSpPr>
            <p:cNvPr id="18" name="TextBox 18"/>
            <p:cNvSpPr txBox="1"/>
            <p:nvPr/>
          </p:nvSpPr>
          <p:spPr>
            <a:xfrm>
              <a:off x="0" y="-66675"/>
              <a:ext cx="681100" cy="1185544"/>
            </a:xfrm>
            <a:prstGeom prst="rect">
              <a:avLst/>
            </a:prstGeom>
          </p:spPr>
          <p:txBody>
            <a:bodyPr lIns="58514" tIns="58514" rIns="58514" bIns="58514" rtlCol="0" anchor="ctr"/>
            <a:lstStyle/>
            <a:p>
              <a:pPr algn="ctr">
                <a:lnSpc>
                  <a:spcPts val="1600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296816" y="5313872"/>
            <a:ext cx="2189095" cy="1128224"/>
            <a:chOff x="0" y="0"/>
            <a:chExt cx="681100" cy="351028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681100" cy="351028"/>
            </a:xfrm>
            <a:custGeom>
              <a:avLst/>
              <a:gdLst/>
              <a:ahLst/>
              <a:cxnLst/>
              <a:rect l="l" t="t" r="r" b="b"/>
              <a:pathLst>
                <a:path w="681100" h="351028">
                  <a:moveTo>
                    <a:pt x="28293" y="0"/>
                  </a:moveTo>
                  <a:lnTo>
                    <a:pt x="652807" y="0"/>
                  </a:lnTo>
                  <a:cubicBezTo>
                    <a:pt x="668432" y="0"/>
                    <a:pt x="681100" y="12667"/>
                    <a:pt x="681100" y="28293"/>
                  </a:cubicBezTo>
                  <a:lnTo>
                    <a:pt x="681100" y="322735"/>
                  </a:lnTo>
                  <a:cubicBezTo>
                    <a:pt x="681100" y="330239"/>
                    <a:pt x="678119" y="337435"/>
                    <a:pt x="672813" y="342741"/>
                  </a:cubicBezTo>
                  <a:cubicBezTo>
                    <a:pt x="667507" y="348047"/>
                    <a:pt x="660311" y="351028"/>
                    <a:pt x="652807" y="351028"/>
                  </a:cubicBezTo>
                  <a:lnTo>
                    <a:pt x="28293" y="351028"/>
                  </a:lnTo>
                  <a:cubicBezTo>
                    <a:pt x="20789" y="351028"/>
                    <a:pt x="13593" y="348047"/>
                    <a:pt x="8287" y="342741"/>
                  </a:cubicBezTo>
                  <a:cubicBezTo>
                    <a:pt x="2981" y="337435"/>
                    <a:pt x="0" y="330239"/>
                    <a:pt x="0" y="322735"/>
                  </a:cubicBezTo>
                  <a:lnTo>
                    <a:pt x="0" y="28293"/>
                  </a:lnTo>
                  <a:cubicBezTo>
                    <a:pt x="0" y="12667"/>
                    <a:pt x="12667" y="0"/>
                    <a:pt x="28293" y="0"/>
                  </a:cubicBezTo>
                  <a:close/>
                </a:path>
              </a:pathLst>
            </a:custGeom>
            <a:solidFill>
              <a:srgbClr val="60C447"/>
            </a:solidFill>
            <a:ln cap="sq">
              <a:noFill/>
              <a:prstDash val="solid"/>
              <a:miter/>
            </a:ln>
          </p:spPr>
        </p:sp>
        <p:sp>
          <p:nvSpPr>
            <p:cNvPr id="21" name="TextBox 21"/>
            <p:cNvSpPr txBox="1"/>
            <p:nvPr/>
          </p:nvSpPr>
          <p:spPr>
            <a:xfrm>
              <a:off x="0" y="-66675"/>
              <a:ext cx="681100" cy="417703"/>
            </a:xfrm>
            <a:prstGeom prst="rect">
              <a:avLst/>
            </a:prstGeom>
          </p:spPr>
          <p:txBody>
            <a:bodyPr lIns="58514" tIns="58514" rIns="58514" bIns="58514" rtlCol="0" anchor="ctr"/>
            <a:lstStyle/>
            <a:p>
              <a:pPr algn="ctr">
                <a:lnSpc>
                  <a:spcPts val="1600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296816" y="6339888"/>
            <a:ext cx="2189095" cy="3598385"/>
            <a:chOff x="0" y="0"/>
            <a:chExt cx="681100" cy="1119576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681100" cy="1119576"/>
            </a:xfrm>
            <a:custGeom>
              <a:avLst/>
              <a:gdLst/>
              <a:ahLst/>
              <a:cxnLst/>
              <a:rect l="l" t="t" r="r" b="b"/>
              <a:pathLst>
                <a:path w="681100" h="1119576">
                  <a:moveTo>
                    <a:pt x="28293" y="0"/>
                  </a:moveTo>
                  <a:lnTo>
                    <a:pt x="652807" y="0"/>
                  </a:lnTo>
                  <a:cubicBezTo>
                    <a:pt x="668432" y="0"/>
                    <a:pt x="681100" y="12667"/>
                    <a:pt x="681100" y="28293"/>
                  </a:cubicBezTo>
                  <a:lnTo>
                    <a:pt x="681100" y="1091283"/>
                  </a:lnTo>
                  <a:cubicBezTo>
                    <a:pt x="681100" y="1098787"/>
                    <a:pt x="678119" y="1105983"/>
                    <a:pt x="672813" y="1111289"/>
                  </a:cubicBezTo>
                  <a:cubicBezTo>
                    <a:pt x="667507" y="1116595"/>
                    <a:pt x="660311" y="1119576"/>
                    <a:pt x="652807" y="1119576"/>
                  </a:cubicBezTo>
                  <a:lnTo>
                    <a:pt x="28293" y="1119576"/>
                  </a:lnTo>
                  <a:cubicBezTo>
                    <a:pt x="20789" y="1119576"/>
                    <a:pt x="13593" y="1116595"/>
                    <a:pt x="8287" y="1111289"/>
                  </a:cubicBezTo>
                  <a:cubicBezTo>
                    <a:pt x="2981" y="1105983"/>
                    <a:pt x="0" y="1098787"/>
                    <a:pt x="0" y="1091283"/>
                  </a:cubicBezTo>
                  <a:lnTo>
                    <a:pt x="0" y="28293"/>
                  </a:lnTo>
                  <a:cubicBezTo>
                    <a:pt x="0" y="12667"/>
                    <a:pt x="12667" y="0"/>
                    <a:pt x="28293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60C447"/>
              </a:solidFill>
              <a:prstDash val="solid"/>
              <a:miter/>
            </a:ln>
          </p:spPr>
        </p:sp>
        <p:sp>
          <p:nvSpPr>
            <p:cNvPr id="24" name="TextBox 24"/>
            <p:cNvSpPr txBox="1"/>
            <p:nvPr/>
          </p:nvSpPr>
          <p:spPr>
            <a:xfrm>
              <a:off x="0" y="-66675"/>
              <a:ext cx="681100" cy="1186251"/>
            </a:xfrm>
            <a:prstGeom prst="rect">
              <a:avLst/>
            </a:prstGeom>
          </p:spPr>
          <p:txBody>
            <a:bodyPr lIns="58514" tIns="58514" rIns="58514" bIns="58514" rtlCol="0" anchor="ctr"/>
            <a:lstStyle/>
            <a:p>
              <a:pPr algn="ctr">
                <a:lnSpc>
                  <a:spcPts val="1600"/>
                </a:lnSpc>
              </a:pPr>
              <a:endParaRPr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406809" y="6423046"/>
            <a:ext cx="1939813" cy="23980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0669" lvl="1" indent="-140335">
              <a:lnSpc>
                <a:spcPts val="1689"/>
              </a:lnSpc>
              <a:buFont typeface="Arial"/>
              <a:buChar char="•"/>
            </a:pPr>
            <a:r>
              <a:rPr lang="en-US" sz="1200" dirty="0" smtClean="0">
                <a:solidFill>
                  <a:srgbClr val="002D3D"/>
                </a:solidFill>
                <a:latin typeface="Canva Sans"/>
              </a:rPr>
              <a:t> Tiredness</a:t>
            </a:r>
          </a:p>
          <a:p>
            <a:pPr marL="280669" lvl="1" indent="-140335">
              <a:lnSpc>
                <a:spcPts val="1689"/>
              </a:lnSpc>
              <a:buFont typeface="Arial"/>
              <a:buChar char="•"/>
            </a:pPr>
            <a:r>
              <a:rPr lang="en-US" sz="1200" dirty="0" smtClean="0">
                <a:solidFill>
                  <a:srgbClr val="002D3D"/>
                </a:solidFill>
                <a:latin typeface="Canva Sans"/>
              </a:rPr>
              <a:t> Loss </a:t>
            </a:r>
            <a:r>
              <a:rPr lang="en-US" sz="1200" dirty="0">
                <a:solidFill>
                  <a:srgbClr val="002D3D"/>
                </a:solidFill>
                <a:latin typeface="Canva Sans"/>
              </a:rPr>
              <a:t>of appetite</a:t>
            </a:r>
          </a:p>
          <a:p>
            <a:pPr marL="311784" lvl="1" indent="-171450">
              <a:lnSpc>
                <a:spcPts val="1689"/>
              </a:lnSpc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002D3D"/>
                </a:solidFill>
                <a:latin typeface="Canva Sans"/>
              </a:rPr>
              <a:t>Skin changes </a:t>
            </a:r>
            <a:r>
              <a:rPr lang="en-US" sz="1200" dirty="0">
                <a:solidFill>
                  <a:srgbClr val="002D3D"/>
                </a:solidFill>
                <a:latin typeface="Canva Sans"/>
              </a:rPr>
              <a:t>that are not itchy or painful</a:t>
            </a:r>
          </a:p>
          <a:p>
            <a:pPr marL="280669" lvl="1" indent="-140335">
              <a:lnSpc>
                <a:spcPts val="1689"/>
              </a:lnSpc>
              <a:buFont typeface="Arial"/>
              <a:buChar char="•"/>
            </a:pPr>
            <a:r>
              <a:rPr lang="en-US" sz="1200" dirty="0" smtClean="0">
                <a:solidFill>
                  <a:srgbClr val="002D3D"/>
                </a:solidFill>
                <a:latin typeface="Canva Sans"/>
              </a:rPr>
              <a:t> Difficulty </a:t>
            </a:r>
            <a:r>
              <a:rPr lang="en-US" sz="1200" dirty="0">
                <a:solidFill>
                  <a:srgbClr val="002D3D"/>
                </a:solidFill>
                <a:latin typeface="Canva Sans"/>
              </a:rPr>
              <a:t>in coping with the </a:t>
            </a:r>
            <a:r>
              <a:rPr lang="en-US" sz="1200" dirty="0" smtClean="0">
                <a:solidFill>
                  <a:srgbClr val="002D3D"/>
                </a:solidFill>
                <a:latin typeface="Canva Sans"/>
              </a:rPr>
              <a:t>treatment</a:t>
            </a:r>
          </a:p>
          <a:p>
            <a:pPr marL="280669" lvl="1" indent="-140335">
              <a:lnSpc>
                <a:spcPts val="1689"/>
              </a:lnSpc>
              <a:buFont typeface="Arial"/>
              <a:buChar char="•"/>
            </a:pPr>
            <a:r>
              <a:rPr lang="en-US" sz="1200" dirty="0" smtClean="0">
                <a:solidFill>
                  <a:srgbClr val="002D3D"/>
                </a:solidFill>
                <a:latin typeface="Canva Sans"/>
              </a:rPr>
              <a:t> Mood </a:t>
            </a:r>
            <a:r>
              <a:rPr lang="en-US" sz="1200" dirty="0">
                <a:solidFill>
                  <a:srgbClr val="002D3D"/>
                </a:solidFill>
                <a:latin typeface="Canva Sans"/>
              </a:rPr>
              <a:t>changes</a:t>
            </a:r>
          </a:p>
          <a:p>
            <a:pPr marL="280669" lvl="1" indent="-140335">
              <a:lnSpc>
                <a:spcPts val="1689"/>
              </a:lnSpc>
              <a:buFont typeface="Arial"/>
              <a:buChar char="•"/>
            </a:pPr>
            <a:endParaRPr lang="en-US" sz="1200" dirty="0">
              <a:solidFill>
                <a:srgbClr val="002D3D"/>
              </a:solidFill>
              <a:latin typeface="Canva Sans"/>
            </a:endParaRPr>
          </a:p>
          <a:p>
            <a:pPr marL="140334" lvl="1" algn="l">
              <a:lnSpc>
                <a:spcPts val="1689"/>
              </a:lnSpc>
            </a:pPr>
            <a:endParaRPr lang="en-US" sz="1200" dirty="0" smtClean="0">
              <a:solidFill>
                <a:srgbClr val="002D3D"/>
              </a:solidFill>
              <a:latin typeface="Canva Sans"/>
            </a:endParaRPr>
          </a:p>
          <a:p>
            <a:pPr marL="280669" lvl="1" indent="-140335" algn="l">
              <a:lnSpc>
                <a:spcPts val="1689"/>
              </a:lnSpc>
              <a:buFont typeface="Arial"/>
              <a:buChar char="•"/>
            </a:pPr>
            <a:endParaRPr lang="en-US" sz="1200" dirty="0" smtClean="0">
              <a:solidFill>
                <a:srgbClr val="002D3D"/>
              </a:solidFill>
              <a:latin typeface="Canva Sans"/>
            </a:endParaRPr>
          </a:p>
          <a:p>
            <a:pPr marL="280669" lvl="1" indent="-140335" algn="l">
              <a:lnSpc>
                <a:spcPts val="1689"/>
              </a:lnSpc>
              <a:buFont typeface="Arial"/>
              <a:buChar char="•"/>
            </a:pPr>
            <a:endParaRPr lang="en-US" sz="1200" dirty="0">
              <a:solidFill>
                <a:srgbClr val="002D3D"/>
              </a:solidFill>
              <a:latin typeface="Canva Sans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410764" y="5419696"/>
            <a:ext cx="1969888" cy="838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71"/>
              </a:lnSpc>
            </a:pPr>
            <a:r>
              <a:rPr lang="en-US" sz="1392">
                <a:solidFill>
                  <a:srgbClr val="000000"/>
                </a:solidFill>
                <a:latin typeface="Canva Sans Bold"/>
              </a:rPr>
              <a:t>Be alert and if you develop symptoms call the SOS hotline or out of hours number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5236618" y="5419696"/>
            <a:ext cx="1864038" cy="838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71"/>
              </a:lnSpc>
            </a:pPr>
            <a:r>
              <a:rPr lang="en-US" sz="1392" dirty="0">
                <a:solidFill>
                  <a:srgbClr val="000000"/>
                </a:solidFill>
                <a:latin typeface="Canva Sans Bold"/>
              </a:rPr>
              <a:t>Call SOS hotline immediately if you are experiencing the following symptoms: 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2808854" y="5419696"/>
            <a:ext cx="1961755" cy="628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71"/>
              </a:lnSpc>
            </a:pPr>
            <a:r>
              <a:rPr lang="en-US" sz="1392">
                <a:solidFill>
                  <a:srgbClr val="000000"/>
                </a:solidFill>
                <a:latin typeface="Canva Sans Bold"/>
              </a:rPr>
              <a:t>Call the SOS hotline if your symptoms continue or get worse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2797186" y="6261100"/>
            <a:ext cx="1965628" cy="3603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9239" lvl="1">
              <a:lnSpc>
                <a:spcPts val="880"/>
              </a:lnSpc>
            </a:pPr>
            <a:endParaRPr lang="en-US" sz="1200" dirty="0" smtClean="0">
              <a:solidFill>
                <a:srgbClr val="002D3D"/>
              </a:solidFill>
              <a:latin typeface="Canva Sans"/>
            </a:endParaRPr>
          </a:p>
          <a:p>
            <a:pPr marL="280669" lvl="1" indent="-140335">
              <a:lnSpc>
                <a:spcPts val="1689"/>
              </a:lnSpc>
              <a:buFont typeface="Arial"/>
              <a:buChar char="•"/>
            </a:pPr>
            <a:r>
              <a:rPr lang="en-US" sz="1200" dirty="0" smtClean="0">
                <a:solidFill>
                  <a:srgbClr val="002D3D"/>
                </a:solidFill>
                <a:latin typeface="Canva Sans"/>
              </a:rPr>
              <a:t>New/increase in pain</a:t>
            </a:r>
          </a:p>
          <a:p>
            <a:pPr marL="280669" lvl="1" indent="-140335">
              <a:lnSpc>
                <a:spcPts val="1689"/>
              </a:lnSpc>
              <a:buFont typeface="Arial"/>
              <a:buChar char="•"/>
            </a:pPr>
            <a:r>
              <a:rPr lang="en-US" sz="1200" dirty="0" smtClean="0">
                <a:solidFill>
                  <a:srgbClr val="002D3D"/>
                </a:solidFill>
                <a:latin typeface="Canva Sans"/>
              </a:rPr>
              <a:t>Shivers </a:t>
            </a:r>
            <a:r>
              <a:rPr lang="en-US" sz="1200" dirty="0">
                <a:solidFill>
                  <a:srgbClr val="002D3D"/>
                </a:solidFill>
                <a:latin typeface="Canva Sans"/>
              </a:rPr>
              <a:t>hot &amp; cold</a:t>
            </a:r>
          </a:p>
          <a:p>
            <a:pPr marL="280669" lvl="1" indent="-140335">
              <a:lnSpc>
                <a:spcPts val="1689"/>
              </a:lnSpc>
              <a:buFont typeface="Arial"/>
              <a:buChar char="•"/>
            </a:pPr>
            <a:r>
              <a:rPr lang="en-US" sz="1200" dirty="0">
                <a:solidFill>
                  <a:srgbClr val="002D3D"/>
                </a:solidFill>
                <a:latin typeface="Canva Sans"/>
              </a:rPr>
              <a:t>Feeling </a:t>
            </a:r>
            <a:r>
              <a:rPr lang="en-US" sz="1200" dirty="0" smtClean="0">
                <a:solidFill>
                  <a:srgbClr val="002D3D"/>
                </a:solidFill>
                <a:latin typeface="Canva Sans"/>
              </a:rPr>
              <a:t>sick/vomiting</a:t>
            </a:r>
          </a:p>
          <a:p>
            <a:pPr marL="280669" lvl="1" indent="-140335">
              <a:lnSpc>
                <a:spcPts val="1689"/>
              </a:lnSpc>
              <a:buFont typeface="Arial"/>
              <a:buChar char="•"/>
            </a:pPr>
            <a:r>
              <a:rPr lang="en-US" sz="1200" dirty="0" smtClean="0">
                <a:solidFill>
                  <a:srgbClr val="002D3D"/>
                </a:solidFill>
                <a:latin typeface="Canva Sans"/>
              </a:rPr>
              <a:t>Problems passing urine</a:t>
            </a:r>
            <a:endParaRPr lang="en-US" sz="1200" dirty="0">
              <a:solidFill>
                <a:srgbClr val="002D3D"/>
              </a:solidFill>
              <a:latin typeface="Canva Sans"/>
            </a:endParaRPr>
          </a:p>
          <a:p>
            <a:pPr marL="280669" lvl="1" indent="-140335">
              <a:lnSpc>
                <a:spcPts val="1689"/>
              </a:lnSpc>
              <a:buFont typeface="Arial"/>
              <a:buChar char="•"/>
            </a:pPr>
            <a:r>
              <a:rPr lang="en-US" sz="1200" dirty="0">
                <a:solidFill>
                  <a:srgbClr val="002D3D"/>
                </a:solidFill>
                <a:latin typeface="Canva Sans"/>
              </a:rPr>
              <a:t>Diarrhoea (2-4 loose bowel motions in </a:t>
            </a:r>
            <a:r>
              <a:rPr lang="en-US" sz="1200" dirty="0" smtClean="0">
                <a:solidFill>
                  <a:srgbClr val="002D3D"/>
                </a:solidFill>
                <a:latin typeface="Canva Sans"/>
              </a:rPr>
              <a:t>24hrs)</a:t>
            </a:r>
          </a:p>
          <a:p>
            <a:pPr marL="280669" lvl="1" indent="-140335">
              <a:lnSpc>
                <a:spcPts val="1689"/>
              </a:lnSpc>
              <a:buFont typeface="Arial"/>
              <a:buChar char="•"/>
            </a:pPr>
            <a:r>
              <a:rPr lang="en-US" sz="1200" dirty="0" smtClean="0">
                <a:solidFill>
                  <a:srgbClr val="002D3D"/>
                </a:solidFill>
                <a:latin typeface="Canva Sans"/>
              </a:rPr>
              <a:t>Constipation</a:t>
            </a:r>
            <a:endParaRPr lang="en-US" sz="1200" dirty="0">
              <a:solidFill>
                <a:srgbClr val="002D3D"/>
              </a:solidFill>
              <a:latin typeface="Canva Sans"/>
            </a:endParaRPr>
          </a:p>
          <a:p>
            <a:pPr marL="280669" lvl="1" indent="-140335">
              <a:lnSpc>
                <a:spcPts val="1689"/>
              </a:lnSpc>
              <a:buFont typeface="Arial"/>
              <a:buChar char="•"/>
            </a:pPr>
            <a:r>
              <a:rPr lang="en-US" sz="1200" dirty="0">
                <a:solidFill>
                  <a:srgbClr val="002D3D"/>
                </a:solidFill>
                <a:latin typeface="Canva Sans"/>
              </a:rPr>
              <a:t>Bleeding</a:t>
            </a:r>
          </a:p>
          <a:p>
            <a:pPr marL="280669" lvl="1" indent="-140335">
              <a:lnSpc>
                <a:spcPts val="1689"/>
              </a:lnSpc>
              <a:buFont typeface="Arial"/>
              <a:buChar char="•"/>
            </a:pPr>
            <a:r>
              <a:rPr lang="en-US" sz="1200" dirty="0">
                <a:solidFill>
                  <a:srgbClr val="002D3D"/>
                </a:solidFill>
                <a:latin typeface="Canva Sans"/>
              </a:rPr>
              <a:t>Swollen limbs</a:t>
            </a:r>
          </a:p>
          <a:p>
            <a:pPr marL="280669" lvl="1" indent="-140335">
              <a:lnSpc>
                <a:spcPts val="1689"/>
              </a:lnSpc>
              <a:buFont typeface="Arial"/>
              <a:buChar char="•"/>
            </a:pPr>
            <a:r>
              <a:rPr lang="en-US" sz="1200" dirty="0">
                <a:solidFill>
                  <a:srgbClr val="002D3D"/>
                </a:solidFill>
                <a:latin typeface="Canva Sans"/>
              </a:rPr>
              <a:t>Sore </a:t>
            </a:r>
            <a:r>
              <a:rPr lang="en-US" sz="1200" dirty="0" smtClean="0">
                <a:solidFill>
                  <a:srgbClr val="002D3D"/>
                </a:solidFill>
                <a:latin typeface="Canva Sans"/>
              </a:rPr>
              <a:t>mouth</a:t>
            </a:r>
          </a:p>
          <a:p>
            <a:pPr marL="280669" lvl="1" indent="-140335">
              <a:lnSpc>
                <a:spcPts val="1689"/>
              </a:lnSpc>
              <a:buFont typeface="Arial"/>
              <a:buChar char="•"/>
            </a:pPr>
            <a:r>
              <a:rPr lang="en-US" sz="1200" dirty="0">
                <a:solidFill>
                  <a:srgbClr val="002D3D"/>
                </a:solidFill>
                <a:latin typeface="Canva Sans"/>
              </a:rPr>
              <a:t>Skin changes or </a:t>
            </a:r>
            <a:r>
              <a:rPr lang="en-US" sz="1200" dirty="0" smtClean="0">
                <a:solidFill>
                  <a:srgbClr val="002D3D"/>
                </a:solidFill>
                <a:latin typeface="Canva Sans"/>
              </a:rPr>
              <a:t>rash</a:t>
            </a:r>
            <a:endParaRPr lang="en-US" sz="1200" dirty="0">
              <a:solidFill>
                <a:srgbClr val="002D3D"/>
              </a:solidFill>
              <a:latin typeface="Canva Sans"/>
            </a:endParaRPr>
          </a:p>
          <a:p>
            <a:pPr marL="280669" lvl="1" indent="-140335">
              <a:lnSpc>
                <a:spcPts val="1689"/>
              </a:lnSpc>
              <a:buFont typeface="Arial"/>
              <a:buChar char="•"/>
            </a:pPr>
            <a:r>
              <a:rPr lang="en-US" sz="1200" dirty="0" smtClean="0">
                <a:solidFill>
                  <a:srgbClr val="002D3D"/>
                </a:solidFill>
                <a:latin typeface="Canva Sans"/>
              </a:rPr>
              <a:t>Sore/watery eyes</a:t>
            </a:r>
          </a:p>
          <a:p>
            <a:pPr marL="280669" lvl="1" indent="-140335">
              <a:lnSpc>
                <a:spcPts val="1689"/>
              </a:lnSpc>
              <a:buFont typeface="Arial"/>
              <a:buChar char="•"/>
            </a:pPr>
            <a:endParaRPr lang="en-US" sz="1200" dirty="0">
              <a:solidFill>
                <a:srgbClr val="002D3D"/>
              </a:solidFill>
              <a:latin typeface="Canva Sans"/>
            </a:endParaRPr>
          </a:p>
          <a:p>
            <a:pPr marL="280669" lvl="1" indent="-140335" algn="l">
              <a:lnSpc>
                <a:spcPts val="1689"/>
              </a:lnSpc>
              <a:buFont typeface="Arial"/>
              <a:buChar char="•"/>
            </a:pPr>
            <a:endParaRPr lang="en-US" sz="1200" dirty="0">
              <a:solidFill>
                <a:srgbClr val="002D3D"/>
              </a:solidFill>
              <a:latin typeface="Canva Sans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5153640" y="6418162"/>
            <a:ext cx="2014076" cy="14362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0669" lvl="1" indent="-140335">
              <a:lnSpc>
                <a:spcPts val="1559"/>
              </a:lnSpc>
              <a:buFont typeface="Arial"/>
              <a:buChar char="•"/>
            </a:pPr>
            <a:r>
              <a:rPr lang="en-US" sz="1200" dirty="0" smtClean="0">
                <a:solidFill>
                  <a:srgbClr val="002D3D"/>
                </a:solidFill>
                <a:latin typeface="Canva Sans"/>
                <a:ea typeface="Canva Sans"/>
              </a:rPr>
              <a:t>Temperature 37.5°C or above</a:t>
            </a:r>
            <a:endParaRPr lang="en-US" sz="1200" dirty="0">
              <a:solidFill>
                <a:srgbClr val="002D3D"/>
              </a:solidFill>
              <a:latin typeface="Canva Sans"/>
              <a:ea typeface="Canva Sans"/>
            </a:endParaRPr>
          </a:p>
          <a:p>
            <a:pPr marL="280669" lvl="1" indent="-140335">
              <a:lnSpc>
                <a:spcPts val="1559"/>
              </a:lnSpc>
              <a:buFont typeface="Arial"/>
              <a:buChar char="•"/>
            </a:pPr>
            <a:r>
              <a:rPr lang="en-US" sz="1200" dirty="0">
                <a:solidFill>
                  <a:srgbClr val="002D3D"/>
                </a:solidFill>
                <a:latin typeface="Canva Sans"/>
                <a:ea typeface="Canva Sans"/>
              </a:rPr>
              <a:t>Temperature below </a:t>
            </a:r>
            <a:r>
              <a:rPr lang="en-US" sz="1200" dirty="0" smtClean="0">
                <a:solidFill>
                  <a:srgbClr val="002D3D"/>
                </a:solidFill>
                <a:latin typeface="Canva Sans"/>
                <a:ea typeface="Canva Sans"/>
              </a:rPr>
              <a:t>36.0°C</a:t>
            </a:r>
            <a:endParaRPr lang="en-US" sz="1200" dirty="0">
              <a:solidFill>
                <a:srgbClr val="002D3D"/>
              </a:solidFill>
              <a:latin typeface="Canva Sans"/>
            </a:endParaRPr>
          </a:p>
          <a:p>
            <a:pPr marL="280669" lvl="1" indent="-140335">
              <a:lnSpc>
                <a:spcPts val="1559"/>
              </a:lnSpc>
              <a:buFont typeface="Arial"/>
              <a:buChar char="•"/>
            </a:pPr>
            <a:r>
              <a:rPr lang="en-US" sz="1200" dirty="0">
                <a:solidFill>
                  <a:srgbClr val="002D3D"/>
                </a:solidFill>
                <a:latin typeface="Canva Sans"/>
              </a:rPr>
              <a:t>Generally unwell</a:t>
            </a:r>
          </a:p>
          <a:p>
            <a:pPr marL="280669" lvl="1" indent="-140335">
              <a:lnSpc>
                <a:spcPts val="1559"/>
              </a:lnSpc>
              <a:buFont typeface="Arial"/>
              <a:buChar char="•"/>
            </a:pPr>
            <a:r>
              <a:rPr lang="en-US" sz="1200" dirty="0" smtClean="0">
                <a:solidFill>
                  <a:srgbClr val="002D3D"/>
                </a:solidFill>
                <a:latin typeface="Canva Sans"/>
              </a:rPr>
              <a:t>Worsening of any of your symptoms</a:t>
            </a:r>
            <a:endParaRPr lang="en-US" sz="1200" dirty="0">
              <a:solidFill>
                <a:srgbClr val="002D3D"/>
              </a:solidFill>
              <a:latin typeface="Canva Sans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168234" y="10090673"/>
            <a:ext cx="7258426" cy="1725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55"/>
              </a:lnSpc>
            </a:pPr>
            <a:r>
              <a:rPr lang="en-US" sz="1200">
                <a:solidFill>
                  <a:srgbClr val="000000"/>
                </a:solidFill>
                <a:latin typeface="Canva Sans Bold"/>
              </a:rPr>
              <a:t>Please note this service is not for repeat prescriptions, appointment queries or general enquiries.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5361661" y="10398154"/>
            <a:ext cx="2064999" cy="179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55"/>
              </a:lnSpc>
            </a:pPr>
            <a:r>
              <a:rPr lang="en-US" sz="1200" dirty="0" smtClean="0">
                <a:solidFill>
                  <a:srgbClr val="000000"/>
                </a:solidFill>
                <a:latin typeface="Canva Sans"/>
              </a:rPr>
              <a:t>NI-AOS-003 02/05/2024 v2  </a:t>
            </a:r>
            <a:endParaRPr lang="en-US" sz="1200" dirty="0">
              <a:solidFill>
                <a:srgbClr val="000000"/>
              </a:solidFill>
              <a:latin typeface="Canva Sans"/>
            </a:endParaRPr>
          </a:p>
        </p:txBody>
      </p:sp>
      <p:grpSp>
        <p:nvGrpSpPr>
          <p:cNvPr id="33" name="Group 33"/>
          <p:cNvGrpSpPr/>
          <p:nvPr/>
        </p:nvGrpSpPr>
        <p:grpSpPr>
          <a:xfrm>
            <a:off x="4847" y="0"/>
            <a:ext cx="7578000" cy="1081565"/>
            <a:chOff x="0" y="0"/>
            <a:chExt cx="2715784" cy="387608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2715784" cy="387608"/>
            </a:xfrm>
            <a:custGeom>
              <a:avLst/>
              <a:gdLst/>
              <a:ahLst/>
              <a:cxnLst/>
              <a:rect l="l" t="t" r="r" b="b"/>
              <a:pathLst>
                <a:path w="2715784" h="387608">
                  <a:moveTo>
                    <a:pt x="0" y="0"/>
                  </a:moveTo>
                  <a:lnTo>
                    <a:pt x="2715784" y="0"/>
                  </a:lnTo>
                  <a:lnTo>
                    <a:pt x="2715784" y="387608"/>
                  </a:lnTo>
                  <a:lnTo>
                    <a:pt x="0" y="387608"/>
                  </a:lnTo>
                  <a:close/>
                </a:path>
              </a:pathLst>
            </a:custGeom>
            <a:solidFill>
              <a:srgbClr val="F14545"/>
            </a:solidFill>
          </p:spPr>
        </p:sp>
        <p:sp>
          <p:nvSpPr>
            <p:cNvPr id="35" name="TextBox 35"/>
            <p:cNvSpPr txBox="1"/>
            <p:nvPr/>
          </p:nvSpPr>
          <p:spPr>
            <a:xfrm>
              <a:off x="0" y="-66675"/>
              <a:ext cx="2715784" cy="4542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00"/>
                </a:lnSpc>
              </a:pPr>
              <a:endParaRPr/>
            </a:p>
          </p:txBody>
        </p:sp>
      </p:grpSp>
      <p:sp>
        <p:nvSpPr>
          <p:cNvPr id="36" name="Freeform 36"/>
          <p:cNvSpPr/>
          <p:nvPr/>
        </p:nvSpPr>
        <p:spPr>
          <a:xfrm>
            <a:off x="6303610" y="1665545"/>
            <a:ext cx="457699" cy="3648328"/>
          </a:xfrm>
          <a:custGeom>
            <a:avLst/>
            <a:gdLst/>
            <a:ahLst/>
            <a:cxnLst/>
            <a:rect l="l" t="t" r="r" b="b"/>
            <a:pathLst>
              <a:path w="457699" h="3648328">
                <a:moveTo>
                  <a:pt x="0" y="0"/>
                </a:moveTo>
                <a:lnTo>
                  <a:pt x="457699" y="0"/>
                </a:lnTo>
                <a:lnTo>
                  <a:pt x="457699" y="3648327"/>
                </a:lnTo>
                <a:lnTo>
                  <a:pt x="0" y="36483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7" name="Group 37"/>
          <p:cNvGrpSpPr/>
          <p:nvPr/>
        </p:nvGrpSpPr>
        <p:grpSpPr>
          <a:xfrm>
            <a:off x="6365458" y="2148643"/>
            <a:ext cx="334003" cy="334003"/>
            <a:chOff x="0" y="0"/>
            <a:chExt cx="812800" cy="812800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58B29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39" name="TextBox 39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9"/>
                </a:lnSpc>
              </a:pPr>
              <a:endParaRPr/>
            </a:p>
          </p:txBody>
        </p:sp>
      </p:grpSp>
      <p:sp>
        <p:nvSpPr>
          <p:cNvPr id="40" name="TextBox 40"/>
          <p:cNvSpPr txBox="1"/>
          <p:nvPr/>
        </p:nvSpPr>
        <p:spPr>
          <a:xfrm>
            <a:off x="406809" y="153433"/>
            <a:ext cx="2991148" cy="6889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>
                <a:solidFill>
                  <a:srgbClr val="FFFFFF"/>
                </a:solidFill>
                <a:latin typeface="Canva Sans Bold"/>
              </a:rPr>
              <a:t>SOS Hotline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361</Words>
  <Application>Microsoft Office PowerPoint</Application>
  <PresentationFormat>Custom</PresentationFormat>
  <Paragraphs>66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Canva Sans Bold</vt:lpstr>
      <vt:lpstr>Canva Sans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Circle Minimalist Medical Flyer</dc:title>
  <dc:creator>Ellen Stafford</dc:creator>
  <cp:lastModifiedBy>Maria Gillespie1</cp:lastModifiedBy>
  <cp:revision>42</cp:revision>
  <cp:lastPrinted>2024-03-04T14:35:35Z</cp:lastPrinted>
  <dcterms:created xsi:type="dcterms:W3CDTF">2006-08-16T00:00:00Z</dcterms:created>
  <dcterms:modified xsi:type="dcterms:W3CDTF">2024-07-15T08:57:46Z</dcterms:modified>
  <dc:identifier>DAF6Cusmb94</dc:identifier>
</cp:coreProperties>
</file>