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96" r:id="rId2"/>
    <p:sldId id="303" r:id="rId3"/>
    <p:sldId id="305" r:id="rId4"/>
    <p:sldId id="301" r:id="rId5"/>
    <p:sldId id="302" r:id="rId6"/>
    <p:sldId id="298" r:id="rId7"/>
    <p:sldId id="304" r:id="rId8"/>
    <p:sldId id="291" r:id="rId9"/>
    <p:sldId id="292" r:id="rId10"/>
    <p:sldId id="293" r:id="rId11"/>
    <p:sldId id="272" r:id="rId12"/>
    <p:sldId id="273" r:id="rId13"/>
    <p:sldId id="274" r:id="rId14"/>
    <p:sldId id="275" r:id="rId15"/>
    <p:sldId id="294" r:id="rId16"/>
    <p:sldId id="276" r:id="rId17"/>
    <p:sldId id="277" r:id="rId18"/>
    <p:sldId id="278" r:id="rId19"/>
    <p:sldId id="282" r:id="rId20"/>
    <p:sldId id="297" r:id="rId21"/>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82" autoAdjust="0"/>
    <p:restoredTop sz="94660"/>
  </p:normalViewPr>
  <p:slideViewPr>
    <p:cSldViewPr>
      <p:cViewPr varScale="1">
        <p:scale>
          <a:sx n="86" d="100"/>
          <a:sy n="86" d="100"/>
        </p:scale>
        <p:origin x="22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26/06/2024</a:t>
            </a:fld>
            <a:endParaRPr lang="en-IE"/>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3</a:t>
            </a:fld>
            <a:endParaRPr lang="en-IE"/>
          </a:p>
        </p:txBody>
      </p:sp>
    </p:spTree>
    <p:extLst>
      <p:ext uri="{BB962C8B-B14F-4D97-AF65-F5344CB8AC3E}">
        <p14:creationId xmlns:p14="http://schemas.microsoft.com/office/powerpoint/2010/main" val="1678146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18</a:t>
            </a:fld>
            <a:endParaRPr lang="en-IE"/>
          </a:p>
        </p:txBody>
      </p:sp>
    </p:spTree>
    <p:extLst>
      <p:ext uri="{BB962C8B-B14F-4D97-AF65-F5344CB8AC3E}">
        <p14:creationId xmlns:p14="http://schemas.microsoft.com/office/powerpoint/2010/main" val="4141513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defTabSz="1109350"/>
            <a:fld id="{05F2C560-EBDC-4F9F-9C38-97291AC4D482}" type="slidenum">
              <a:rPr lang="en-IE"/>
              <a:pPr defTabSz="1109350"/>
              <a:t>19</a:t>
            </a:fld>
            <a:endParaRPr lang="en-IE"/>
          </a:p>
        </p:txBody>
      </p:sp>
    </p:spTree>
    <p:extLst>
      <p:ext uri="{BB962C8B-B14F-4D97-AF65-F5344CB8AC3E}">
        <p14:creationId xmlns:p14="http://schemas.microsoft.com/office/powerpoint/2010/main" val="190450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4</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99166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67786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4786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13</a:t>
            </a:fld>
            <a:endParaRPr lang="en-IE"/>
          </a:p>
        </p:txBody>
      </p:sp>
    </p:spTree>
    <p:extLst>
      <p:ext uri="{BB962C8B-B14F-4D97-AF65-F5344CB8AC3E}">
        <p14:creationId xmlns:p14="http://schemas.microsoft.com/office/powerpoint/2010/main" val="1793257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14</a:t>
            </a:fld>
            <a:endParaRPr lang="en-IE"/>
          </a:p>
        </p:txBody>
      </p:sp>
    </p:spTree>
    <p:extLst>
      <p:ext uri="{BB962C8B-B14F-4D97-AF65-F5344CB8AC3E}">
        <p14:creationId xmlns:p14="http://schemas.microsoft.com/office/powerpoint/2010/main" val="65922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en-IE" sz="15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93681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a:p>
        </p:txBody>
      </p:sp>
    </p:spTree>
    <p:extLst>
      <p:ext uri="{BB962C8B-B14F-4D97-AF65-F5344CB8AC3E}">
        <p14:creationId xmlns:p14="http://schemas.microsoft.com/office/powerpoint/2010/main" val="507083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a:p>
        </p:txBody>
      </p:sp>
    </p:spTree>
    <p:extLst>
      <p:ext uri="{BB962C8B-B14F-4D97-AF65-F5344CB8AC3E}">
        <p14:creationId xmlns:p14="http://schemas.microsoft.com/office/powerpoint/2010/main" val="32290897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6/26/2024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se.ie/eng/services/list/2/primarycare/childrenfirst/compliance-self-audit-checklist/hse-children-first-national-office-compliance-assurance-framework.pdf" TargetMode="External"/><Relationship Id="rId2" Type="http://schemas.openxmlformats.org/officeDocument/2006/relationships/hyperlink" Target="https://www.tusla.ie/children-first/child-safeguarding-statement-compliance-unit-cssc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2.healthservice.hse.ie/organisation/national-pppgs/hse-child-protection-and-welfare-policy/" TargetMode="External"/><Relationship Id="rId2" Type="http://schemas.openxmlformats.org/officeDocument/2006/relationships/hyperlink" Target="https://www.hse.ie/eng/services/list/2/primarycare/childrenfirst/" TargetMode="External"/><Relationship Id="rId1" Type="http://schemas.openxmlformats.org/officeDocument/2006/relationships/slideLayout" Target="../slideLayouts/slideLayout2.xml"/><Relationship Id="rId5" Type="http://schemas.openxmlformats.org/officeDocument/2006/relationships/hyperlink" Target="https://www.tusla.ie/" TargetMode="External"/><Relationship Id="rId4" Type="http://schemas.openxmlformats.org/officeDocument/2006/relationships/hyperlink" Target="https://www.tusla.ie/uploads/content/Tusla_-_Child_Safeguarding_-_A_Guide_for_Policy,_Procedure_and_Practice.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800350"/>
            <a:ext cx="5105400" cy="954107"/>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Community Pilot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2022</a:t>
            </a:r>
          </a:p>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Children's Residential Disability Services</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443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Tusla</a:t>
            </a:r>
            <a:endParaRPr lang="en-IE" sz="1800" b="0" dirty="0"/>
          </a:p>
        </p:txBody>
      </p:sp>
      <p:sp>
        <p:nvSpPr>
          <p:cNvPr id="12" name="Rectangle 11"/>
          <p:cNvSpPr/>
          <p:nvPr/>
        </p:nvSpPr>
        <p:spPr>
          <a:xfrm>
            <a:off x="208902" y="2380544"/>
            <a:ext cx="6496698" cy="22159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13 Child Safeguarding Statements could evidence compliance with some of the guidelines issued by Tusla.  </a:t>
            </a:r>
            <a:endParaRPr lang="en-IE" sz="1200"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Gaps noted in 10 of the 13 Child Safeguarding Statements included the following:</a:t>
            </a: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      - The </a:t>
            </a:r>
            <a:r>
              <a:rPr lang="en-IE" sz="1200" dirty="0">
                <a:latin typeface="Arial" panose="020B0604020202020204" pitchFamily="34" charset="0"/>
                <a:cs typeface="Arial" panose="020B0604020202020204" pitchFamily="34" charset="0"/>
              </a:rPr>
              <a:t>name of the Service </a:t>
            </a:r>
            <a:r>
              <a:rPr lang="en-IE" sz="1200" dirty="0" smtClean="0">
                <a:latin typeface="Arial" panose="020B0604020202020204" pitchFamily="34" charset="0"/>
                <a:cs typeface="Arial" panose="020B0604020202020204" pitchFamily="34" charset="0"/>
              </a:rPr>
              <a:t>Provider was not </a:t>
            </a:r>
            <a:r>
              <a:rPr lang="en-IE" sz="1200" dirty="0">
                <a:latin typeface="Arial" panose="020B0604020202020204" pitchFamily="34" charset="0"/>
                <a:cs typeface="Arial" panose="020B0604020202020204" pitchFamily="34" charset="0"/>
              </a:rPr>
              <a:t>included </a:t>
            </a:r>
            <a:r>
              <a:rPr lang="en-IE" sz="1200" dirty="0" smtClean="0">
                <a:latin typeface="Arial" panose="020B0604020202020204" pitchFamily="34" charset="0"/>
                <a:cs typeface="Arial" panose="020B0604020202020204" pitchFamily="34" charset="0"/>
              </a:rPr>
              <a:t>in </a:t>
            </a:r>
            <a:r>
              <a:rPr lang="en-IE" sz="1200" dirty="0">
                <a:latin typeface="Arial" panose="020B0604020202020204" pitchFamily="34" charset="0"/>
                <a:cs typeface="Arial" panose="020B0604020202020204" pitchFamily="34" charset="0"/>
              </a:rPr>
              <a:t>the Child Safeguarding Statement </a:t>
            </a:r>
            <a:endParaRPr lang="en-IE" sz="1200" dirty="0" smtClean="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      - The </a:t>
            </a:r>
            <a:r>
              <a:rPr lang="en-IE" sz="1200" dirty="0">
                <a:latin typeface="Arial" panose="020B0604020202020204" pitchFamily="34" charset="0"/>
                <a:cs typeface="Arial" panose="020B0604020202020204" pitchFamily="34" charset="0"/>
              </a:rPr>
              <a:t>Relevant Person’s name and contact </a:t>
            </a:r>
            <a:r>
              <a:rPr lang="en-IE" sz="1200" dirty="0" smtClean="0">
                <a:latin typeface="Arial" panose="020B0604020202020204" pitchFamily="34" charset="0"/>
                <a:cs typeface="Arial" panose="020B0604020202020204" pitchFamily="34" charset="0"/>
              </a:rPr>
              <a:t>details were not </a:t>
            </a:r>
            <a:r>
              <a:rPr lang="en-IE" sz="1200" dirty="0">
                <a:latin typeface="Arial" panose="020B0604020202020204" pitchFamily="34" charset="0"/>
                <a:cs typeface="Arial" panose="020B0604020202020204" pitchFamily="34" charset="0"/>
              </a:rPr>
              <a:t>included </a:t>
            </a:r>
            <a:endParaRPr lang="en-IE" sz="1200" dirty="0" smtClean="0">
              <a:latin typeface="Arial" panose="020B0604020202020204" pitchFamily="34" charset="0"/>
              <a:cs typeface="Arial" panose="020B0604020202020204" pitchFamily="34" charset="0"/>
            </a:endParaRPr>
          </a:p>
          <a:p>
            <a:pPr marL="357188" marR="0" lvl="0" indent="-357188"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      - The risks </a:t>
            </a:r>
            <a:r>
              <a:rPr lang="en-IE" sz="1200" dirty="0">
                <a:latin typeface="Arial" panose="020B0604020202020204" pitchFamily="34" charset="0"/>
                <a:cs typeface="Arial" panose="020B0604020202020204" pitchFamily="34" charset="0"/>
              </a:rPr>
              <a:t>identified on the Child Safeguarding Statement </a:t>
            </a:r>
            <a:r>
              <a:rPr lang="en-IE" sz="1200" dirty="0" smtClean="0">
                <a:latin typeface="Arial" panose="020B0604020202020204" pitchFamily="34" charset="0"/>
                <a:cs typeface="Arial" panose="020B0604020202020204" pitchFamily="34" charset="0"/>
              </a:rPr>
              <a:t>were not deemed to be </a:t>
            </a:r>
            <a:r>
              <a:rPr lang="en-IE" sz="1200" dirty="0">
                <a:latin typeface="Arial" panose="020B0604020202020204" pitchFamily="34" charset="0"/>
                <a:cs typeface="Arial" panose="020B0604020202020204" pitchFamily="34" charset="0"/>
              </a:rPr>
              <a:t>‘</a:t>
            </a:r>
            <a:r>
              <a:rPr lang="en-IE" sz="1200" dirty="0" smtClean="0">
                <a:latin typeface="Arial" panose="020B0604020202020204" pitchFamily="34" charset="0"/>
                <a:cs typeface="Arial" panose="020B0604020202020204" pitchFamily="34" charset="0"/>
              </a:rPr>
              <a:t>sufficient, relevant </a:t>
            </a:r>
            <a:r>
              <a:rPr lang="en-IE" sz="1200" dirty="0">
                <a:latin typeface="Arial" panose="020B0604020202020204" pitchFamily="34" charset="0"/>
                <a:cs typeface="Arial" panose="020B0604020202020204" pitchFamily="34" charset="0"/>
              </a:rPr>
              <a:t>and realistic </a:t>
            </a:r>
            <a:r>
              <a:rPr lang="en-IE" sz="1200" dirty="0" smtClean="0">
                <a:latin typeface="Arial" panose="020B0604020202020204" pitchFamily="34" charset="0"/>
                <a:cs typeface="Arial" panose="020B0604020202020204" pitchFamily="34" charset="0"/>
              </a:rPr>
              <a:t>based </a:t>
            </a:r>
            <a:r>
              <a:rPr lang="en-IE" sz="1200" dirty="0">
                <a:latin typeface="Arial" panose="020B0604020202020204" pitchFamily="34" charset="0"/>
                <a:cs typeface="Arial" panose="020B0604020202020204" pitchFamily="34" charset="0"/>
              </a:rPr>
              <a:t>on the nature of the service’</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2599791051"/>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Tusla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621070"/>
            <a:ext cx="80403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 this section of report are taken from Tusla's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179581912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23%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0855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68014"/>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08902" y="2380544"/>
            <a:ext cx="6420498"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The </a:t>
            </a:r>
            <a:r>
              <a:rPr lang="en-IE" sz="1200" dirty="0">
                <a:latin typeface="Arial" panose="020B0604020202020204" pitchFamily="34" charset="0"/>
                <a:cs typeface="Arial" panose="020B0604020202020204" pitchFamily="34" charset="0"/>
              </a:rPr>
              <a:t>high level of compliance </a:t>
            </a:r>
            <a:r>
              <a:rPr lang="en-IE" sz="1200" dirty="0" smtClean="0">
                <a:latin typeface="Arial" panose="020B0604020202020204" pitchFamily="34" charset="0"/>
                <a:cs typeface="Arial" panose="020B0604020202020204" pitchFamily="34" charset="0"/>
              </a:rPr>
              <a:t>indicates that there is good awareness of this requirement across the disability services. A </a:t>
            </a:r>
            <a:r>
              <a:rPr lang="en-IE" sz="1200" dirty="0">
                <a:latin typeface="Arial" panose="020B0604020202020204" pitchFamily="34" charset="0"/>
                <a:cs typeface="Arial" panose="020B0604020202020204" pitchFamily="34" charset="0"/>
              </a:rPr>
              <a:t>number of services also noted that their Child Safeguarding Statement is available on their website, as well as being physically displayed </a:t>
            </a:r>
            <a:r>
              <a:rPr lang="en-IE" sz="1200" dirty="0" smtClean="0">
                <a:latin typeface="Arial" panose="020B0604020202020204" pitchFamily="34" charset="0"/>
                <a:cs typeface="Arial" panose="020B0604020202020204" pitchFamily="34" charset="0"/>
              </a:rPr>
              <a:t>where the service is provided or relates.</a:t>
            </a:r>
            <a:endParaRPr kumimoji="0" lang="en-IE" sz="1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650957386"/>
              </p:ext>
            </p:extLst>
          </p:nvPr>
        </p:nvGraphicFramePr>
        <p:xfrm>
          <a:off x="265404" y="971550"/>
          <a:ext cx="6135396" cy="1376680"/>
        </p:xfrm>
        <a:graphic>
          <a:graphicData uri="http://schemas.openxmlformats.org/drawingml/2006/table">
            <a:tbl>
              <a:tblPr firstRow="1" bandRow="1">
                <a:tableStyleId>{5C22544A-7EE6-4342-B048-85BDC9FD1C3A}</a:tableStyleId>
              </a:tblPr>
              <a:tblGrid>
                <a:gridCol w="6135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1931320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92%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169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graphicFrame>
        <p:nvGraphicFramePr>
          <p:cNvPr id="16" name="Table 15"/>
          <p:cNvGraphicFramePr>
            <a:graphicFrameLocks noGrp="1"/>
          </p:cNvGraphicFramePr>
          <p:nvPr>
            <p:extLst>
              <p:ext uri="{D42A27DB-BD31-4B8C-83A1-F6EECF244321}">
                <p14:modId xmlns:p14="http://schemas.microsoft.com/office/powerpoint/2010/main" val="473415045"/>
              </p:ext>
            </p:extLst>
          </p:nvPr>
        </p:nvGraphicFramePr>
        <p:xfrm>
          <a:off x="265404" y="971550"/>
          <a:ext cx="6135396" cy="1559560"/>
        </p:xfrm>
        <a:graphic>
          <a:graphicData uri="http://schemas.openxmlformats.org/drawingml/2006/table">
            <a:tbl>
              <a:tblPr firstRow="1" bandRow="1">
                <a:tableStyleId>{5C22544A-7EE6-4342-B048-85BDC9FD1C3A}</a:tableStyleId>
              </a:tblPr>
              <a:tblGrid>
                <a:gridCol w="6135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Tusla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9" name="Rectangle 8"/>
          <p:cNvSpPr/>
          <p:nvPr/>
        </p:nvSpPr>
        <p:spPr>
          <a:xfrm>
            <a:off x="184741" y="2547372"/>
            <a:ext cx="6216059" cy="126188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services could demonstrate evidence of compliance with this requirement.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solidFill>
                <a:srgbClr val="FF0000"/>
              </a:solidFill>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solidFill>
                  <a:schemeClr val="tx1"/>
                </a:solidFill>
                <a:latin typeface="Arial" panose="020B0604020202020204" pitchFamily="34" charset="0"/>
                <a:cs typeface="Arial" panose="020B0604020202020204" pitchFamily="34" charset="0"/>
              </a:rPr>
              <a:t>* </a:t>
            </a:r>
            <a:r>
              <a:rPr lang="en-IE" sz="1200" dirty="0" smtClean="0">
                <a:solidFill>
                  <a:srgbClr val="FF0000"/>
                </a:solidFill>
                <a:latin typeface="Arial" panose="020B0604020202020204" pitchFamily="34" charset="0"/>
                <a:cs typeface="Arial" panose="020B0604020202020204" pitchFamily="34" charset="0"/>
              </a:rPr>
              <a:t>Please note however that findings for this requirement are based on signed declarations by the Service Manager only. </a:t>
            </a:r>
            <a:endParaRPr lang="en-IE" sz="1200" dirty="0">
              <a:solidFill>
                <a:srgbClr val="FF0000"/>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62285735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2115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520859" cy="10772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O</a:t>
            </a:r>
            <a:r>
              <a:rPr lang="en-IE" sz="1200" dirty="0" smtClean="0">
                <a:latin typeface="Arial" panose="020B0604020202020204" pitchFamily="34" charset="0"/>
                <a:cs typeface="Arial" panose="020B0604020202020204" pitchFamily="34" charset="0"/>
              </a:rPr>
              <a:t>ne Child Safeguarding Statement was not dated, nor was a date for review included. It was </a:t>
            </a:r>
            <a:r>
              <a:rPr lang="en-IE" sz="1200" dirty="0">
                <a:latin typeface="Arial" panose="020B0604020202020204" pitchFamily="34" charset="0"/>
                <a:cs typeface="Arial" panose="020B0604020202020204" pitchFamily="34" charset="0"/>
              </a:rPr>
              <a:t>therefore </a:t>
            </a:r>
            <a:r>
              <a:rPr lang="en-IE" sz="1200" dirty="0" smtClean="0">
                <a:latin typeface="Arial" panose="020B0604020202020204" pitchFamily="34" charset="0"/>
                <a:cs typeface="Arial" panose="020B0604020202020204" pitchFamily="34" charset="0"/>
              </a:rPr>
              <a:t>not possible to ascertain whether the Child Safeguarding Statement had been reviewed within the legislative timeframe. </a:t>
            </a:r>
            <a:endParaRPr kumimoji="0" lang="en-IE" sz="12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487886423"/>
              </p:ext>
            </p:extLst>
          </p:nvPr>
        </p:nvGraphicFramePr>
        <p:xfrm>
          <a:off x="265404" y="971550"/>
          <a:ext cx="6211596" cy="137668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03762371"/>
              </p:ext>
            </p:extLst>
          </p:nvPr>
        </p:nvGraphicFramePr>
        <p:xfrm>
          <a:off x="6705600" y="1002756"/>
          <a:ext cx="2174488" cy="176444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200" b="0" i="0" u="none" strike="noStrike" dirty="0" smtClean="0">
                          <a:solidFill>
                            <a:srgbClr val="000000"/>
                          </a:solidFill>
                          <a:effectLst/>
                          <a:latin typeface="Arial" panose="020B0604020202020204" pitchFamily="34" charset="0"/>
                        </a:rPr>
                        <a:t>12</a:t>
                      </a:r>
                      <a:endParaRPr lang="en-IE" sz="12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200" b="0" i="0" u="none" strike="noStrike" dirty="0" smtClean="0">
                          <a:solidFill>
                            <a:srgbClr val="000000"/>
                          </a:solidFill>
                          <a:effectLst/>
                          <a:latin typeface="Arial" panose="020B0604020202020204" pitchFamily="34" charset="0"/>
                        </a:rPr>
                        <a:t>0</a:t>
                      </a:r>
                      <a:endParaRPr lang="en-IE" sz="12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200" b="0" i="0" u="none" strike="noStrike" dirty="0" smtClean="0">
                          <a:solidFill>
                            <a:srgbClr val="000000"/>
                          </a:solidFill>
                          <a:effectLst/>
                          <a:latin typeface="Arial" panose="020B0604020202020204" pitchFamily="34" charset="0"/>
                        </a:rPr>
                        <a:t>1</a:t>
                      </a:r>
                      <a:endParaRPr lang="en-IE" sz="12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92%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6586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6368459" cy="187743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noProof="0" dirty="0" smtClean="0">
                <a:latin typeface="Arial" panose="020B0604020202020204" pitchFamily="34" charset="0"/>
                <a:cs typeface="Arial" panose="020B0604020202020204" pitchFamily="34" charset="0"/>
              </a:rPr>
              <a:t>This requirement applied to </a:t>
            </a:r>
            <a:r>
              <a:rPr lang="en-IE" sz="1200" dirty="0" smtClean="0">
                <a:latin typeface="Arial" panose="020B0604020202020204" pitchFamily="34" charset="0"/>
                <a:cs typeface="Arial" panose="020B0604020202020204" pitchFamily="34" charset="0"/>
              </a:rPr>
              <a:t>only </a:t>
            </a:r>
            <a:r>
              <a:rPr lang="en-IE" sz="1200" noProof="0" dirty="0" smtClean="0">
                <a:latin typeface="Arial" panose="020B0604020202020204" pitchFamily="34" charset="0"/>
                <a:cs typeface="Arial" panose="020B0604020202020204" pitchFamily="34" charset="0"/>
              </a:rPr>
              <a:t>one service participating in the Pilot; that service could evidence compliance</a:t>
            </a:r>
            <a:r>
              <a:rPr lang="en-IE" sz="1200" dirty="0">
                <a:latin typeface="Arial" panose="020B0604020202020204" pitchFamily="34" charset="0"/>
                <a:cs typeface="Arial" panose="020B0604020202020204" pitchFamily="34" charset="0"/>
              </a:rPr>
              <a:t>. </a:t>
            </a: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solidFill>
                <a:srgbClr val="FF0000"/>
              </a:solidFill>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smtClean="0">
                <a:solidFill>
                  <a:schemeClr val="tx1"/>
                </a:solidFill>
                <a:latin typeface="Arial" panose="020B0604020202020204" pitchFamily="34" charset="0"/>
                <a:cs typeface="Arial" panose="020B0604020202020204" pitchFamily="34" charset="0"/>
              </a:rPr>
              <a:t>* </a:t>
            </a:r>
            <a:r>
              <a:rPr lang="en-IE" sz="1200" dirty="0" smtClean="0">
                <a:solidFill>
                  <a:srgbClr val="FF0000"/>
                </a:solidFill>
                <a:latin typeface="Arial" panose="020B0604020202020204" pitchFamily="34" charset="0"/>
                <a:cs typeface="Arial" panose="020B0604020202020204" pitchFamily="34" charset="0"/>
              </a:rPr>
              <a:t>Please note </a:t>
            </a:r>
            <a:r>
              <a:rPr lang="en-IE" sz="1200" dirty="0">
                <a:solidFill>
                  <a:srgbClr val="FF0000"/>
                </a:solidFill>
                <a:latin typeface="Arial" panose="020B0604020202020204" pitchFamily="34" charset="0"/>
                <a:cs typeface="Arial" panose="020B0604020202020204" pitchFamily="34" charset="0"/>
              </a:rPr>
              <a:t>that findings for this requirement are based on signed declarations by the Service Manager only. </a:t>
            </a:r>
          </a:p>
          <a:p>
            <a:pPr marL="0" marR="0" lvl="0" indent="0" defTabSz="914400" eaLnBrk="1" fontAlgn="auto" latinLnBrk="0" hangingPunct="1">
              <a:lnSpc>
                <a:spcPct val="100000"/>
              </a:lnSpc>
              <a:spcBef>
                <a:spcPts val="0"/>
              </a:spcBef>
              <a:spcAft>
                <a:spcPts val="0"/>
              </a:spcAft>
              <a:buClrTx/>
              <a:buSzTx/>
              <a:buFontTx/>
              <a:buNone/>
              <a:tabLst/>
              <a:defRPr/>
            </a:pPr>
            <a:r>
              <a:rPr lang="en-IE" sz="1400" noProof="0" dirty="0" smtClean="0">
                <a:latin typeface="Arial" panose="020B0604020202020204" pitchFamily="34" charset="0"/>
                <a:cs typeface="Arial" panose="020B0604020202020204" pitchFamily="34" charset="0"/>
              </a:rPr>
              <a:t>  </a:t>
            </a:r>
            <a:endParaRPr kumimoji="0" lang="en-IE" sz="120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472680501"/>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 (Applicable</a:t>
                      </a:r>
                      <a:r>
                        <a:rPr lang="en-IE" sz="1200" baseline="0" dirty="0" smtClean="0">
                          <a:latin typeface="Arial" panose="020B0604020202020204" pitchFamily="34" charset="0"/>
                          <a:cs typeface="Arial" panose="020B0604020202020204" pitchFamily="34" charset="0"/>
                        </a:rPr>
                        <a:t> to HSE Services Only)</a:t>
                      </a:r>
                      <a:endParaRPr lang="en-IE" sz="1200" dirty="0" smtClean="0">
                        <a:latin typeface="Arial" panose="020B0604020202020204" pitchFamily="34" charset="0"/>
                        <a:cs typeface="Arial" panose="020B0604020202020204" pitchFamily="34" charset="0"/>
                      </a:endParaRP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71969049"/>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12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8380147"/>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86197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Funded &amp; Contracted*</a:t>
            </a:r>
            <a:endParaRPr lang="en-IE" sz="1800" b="0" dirty="0"/>
          </a:p>
        </p:txBody>
      </p:sp>
      <p:sp>
        <p:nvSpPr>
          <p:cNvPr id="12" name="Rectangle 11"/>
          <p:cNvSpPr/>
          <p:nvPr/>
        </p:nvSpPr>
        <p:spPr>
          <a:xfrm>
            <a:off x="184741" y="2316165"/>
            <a:ext cx="6520859" cy="218521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IE" sz="1200" dirty="0" smtClean="0">
                <a:latin typeface="Arial" panose="020B0604020202020204" pitchFamily="34" charset="0"/>
                <a:cs typeface="Arial" panose="020B0604020202020204" pitchFamily="34" charset="0"/>
              </a:rPr>
              <a:t>5  </a:t>
            </a:r>
            <a:r>
              <a:rPr lang="en-IE" sz="1200" dirty="0">
                <a:latin typeface="Arial" panose="020B0604020202020204" pitchFamily="34" charset="0"/>
                <a:cs typeface="Arial" panose="020B0604020202020204" pitchFamily="34" charset="0"/>
              </a:rPr>
              <a:t>Services </a:t>
            </a:r>
            <a:r>
              <a:rPr lang="en-IE" sz="1200" dirty="0" smtClean="0">
                <a:latin typeface="Arial" panose="020B0604020202020204" pitchFamily="34" charset="0"/>
                <a:cs typeface="Arial" panose="020B0604020202020204" pitchFamily="34" charset="0"/>
              </a:rPr>
              <a:t>were found to be partially compliant with this requirement for the following reasons: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Insufficient </a:t>
            </a:r>
            <a:r>
              <a:rPr lang="en-IE" sz="1200" dirty="0">
                <a:latin typeface="Arial" panose="020B0604020202020204" pitchFamily="34" charset="0"/>
                <a:cs typeface="Arial" panose="020B0604020202020204" pitchFamily="34" charset="0"/>
              </a:rPr>
              <a:t>information </a:t>
            </a:r>
            <a:r>
              <a:rPr lang="en-IE" sz="1200" dirty="0" smtClean="0">
                <a:latin typeface="Arial" panose="020B0604020202020204" pitchFamily="34" charset="0"/>
                <a:cs typeface="Arial" panose="020B0604020202020204" pitchFamily="34" charset="0"/>
              </a:rPr>
              <a:t>re: </a:t>
            </a:r>
            <a:r>
              <a:rPr lang="en-IE" sz="1200" dirty="0">
                <a:latin typeface="Arial" panose="020B0604020202020204" pitchFamily="34" charset="0"/>
                <a:cs typeface="Arial" panose="020B0604020202020204" pitchFamily="34" charset="0"/>
              </a:rPr>
              <a:t>the legal obligations of MPs and/or Mandated Reporting </a:t>
            </a: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Direct conflicts </a:t>
            </a:r>
            <a:r>
              <a:rPr lang="en-IE" sz="1200" dirty="0">
                <a:latin typeface="Arial" panose="020B0604020202020204" pitchFamily="34" charset="0"/>
                <a:cs typeface="Arial" panose="020B0604020202020204" pitchFamily="34" charset="0"/>
              </a:rPr>
              <a:t>with HSE </a:t>
            </a:r>
            <a:r>
              <a:rPr lang="en-IE" sz="1200" dirty="0" smtClean="0">
                <a:latin typeface="Arial" panose="020B0604020202020204" pitchFamily="34" charset="0"/>
                <a:cs typeface="Arial" panose="020B0604020202020204" pitchFamily="34" charset="0"/>
              </a:rPr>
              <a:t>Policy re: the management of </a:t>
            </a:r>
            <a:r>
              <a:rPr lang="en-IE" sz="1200" dirty="0">
                <a:latin typeface="Arial" panose="020B0604020202020204" pitchFamily="34" charset="0"/>
                <a:cs typeface="Arial" panose="020B0604020202020204" pitchFamily="34" charset="0"/>
              </a:rPr>
              <a:t>r</a:t>
            </a:r>
            <a:r>
              <a:rPr lang="en-IE" sz="1200" dirty="0" smtClean="0">
                <a:latin typeface="Arial" panose="020B0604020202020204" pitchFamily="34" charset="0"/>
                <a:cs typeface="Arial" panose="020B0604020202020204" pitchFamily="34" charset="0"/>
              </a:rPr>
              <a:t>etrospective </a:t>
            </a:r>
            <a:r>
              <a:rPr lang="en-IE" sz="1200" dirty="0">
                <a:latin typeface="Arial" panose="020B0604020202020204" pitchFamily="34" charset="0"/>
                <a:cs typeface="Arial" panose="020B0604020202020204" pitchFamily="34" charset="0"/>
              </a:rPr>
              <a:t>a</a:t>
            </a:r>
            <a:r>
              <a:rPr lang="en-IE" sz="1200" dirty="0" smtClean="0">
                <a:latin typeface="Arial" panose="020B0604020202020204" pitchFamily="34" charset="0"/>
                <a:cs typeface="Arial" panose="020B0604020202020204" pitchFamily="34" charset="0"/>
              </a:rPr>
              <a:t>buse disclosures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Out </a:t>
            </a:r>
            <a:r>
              <a:rPr lang="en-IE" sz="1200" dirty="0">
                <a:latin typeface="Arial" panose="020B0604020202020204" pitchFamily="34" charset="0"/>
                <a:cs typeface="Arial" panose="020B0604020202020204" pitchFamily="34" charset="0"/>
              </a:rPr>
              <a:t>of date </a:t>
            </a:r>
            <a:r>
              <a:rPr lang="en-IE" sz="1200" dirty="0" smtClean="0">
                <a:latin typeface="Arial" panose="020B0604020202020204" pitchFamily="34" charset="0"/>
                <a:cs typeface="Arial" panose="020B0604020202020204" pitchFamily="34" charset="0"/>
              </a:rPr>
              <a:t>references or incorrect use of terminology e.g</a:t>
            </a:r>
            <a:r>
              <a:rPr lang="en-IE" sz="1200" dirty="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SRF, DO, DLP, Mandated Person, Relevant Person.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No </a:t>
            </a:r>
            <a:r>
              <a:rPr lang="en-IE" sz="1200" dirty="0">
                <a:latin typeface="Arial" panose="020B0604020202020204" pitchFamily="34" charset="0"/>
                <a:cs typeface="Arial" panose="020B0604020202020204" pitchFamily="34" charset="0"/>
              </a:rPr>
              <a:t>reference to record keeping or information sharing </a:t>
            </a: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Confusion in relation to some service's reporting procedures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3544465767"/>
              </p:ext>
            </p:extLst>
          </p:nvPr>
        </p:nvGraphicFramePr>
        <p:xfrm>
          <a:off x="265404" y="971550"/>
          <a:ext cx="6211596" cy="119380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 (Applicable to HSE Funded &amp; Contracted Services Only)</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HSE funded and contracted services should have a CPW Policy that is consistent with the core components of the HSE CPW Policy.</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31028129"/>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8380147"/>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90383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3 yearly </a:t>
            </a:r>
            <a:endParaRPr lang="en-IE" sz="1800" b="0" dirty="0"/>
          </a:p>
        </p:txBody>
      </p:sp>
      <p:sp>
        <p:nvSpPr>
          <p:cNvPr id="12" name="Rectangle 11"/>
          <p:cNvSpPr/>
          <p:nvPr/>
        </p:nvSpPr>
        <p:spPr>
          <a:xfrm>
            <a:off x="184741" y="2547372"/>
            <a:ext cx="6444659" cy="187743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b="0" i="0" u="none" strike="noStrike" baseline="0" dirty="0" smtClean="0">
                <a:solidFill>
                  <a:srgbClr val="000000"/>
                </a:solidFill>
                <a:latin typeface="Arial" panose="020B0604020202020204" pitchFamily="34" charset="0"/>
              </a:rPr>
              <a:t>The primary source of evidence for this requirement was a random sample of training certificates requested</a:t>
            </a:r>
            <a:r>
              <a:rPr lang="en-IE" sz="1200" b="0" i="0" u="none" strike="noStrike" dirty="0" smtClean="0">
                <a:solidFill>
                  <a:srgbClr val="000000"/>
                </a:solidFill>
                <a:latin typeface="Arial" panose="020B0604020202020204" pitchFamily="34" charset="0"/>
              </a:rPr>
              <a:t> from each service</a:t>
            </a:r>
            <a:r>
              <a:rPr lang="en-IE" sz="1200" b="0" i="0" u="none" strike="noStrike" baseline="0" dirty="0" smtClean="0">
                <a:solidFill>
                  <a:srgbClr val="000000"/>
                </a:solidFill>
                <a:latin typeface="Arial" panose="020B0604020202020204" pitchFamily="34" charset="0"/>
              </a:rPr>
              <a:t> </a:t>
            </a:r>
          </a:p>
          <a:p>
            <a:pPr marL="171450" indent="-171450">
              <a:buFont typeface="Arial" panose="020B0604020202020204" pitchFamily="34" charset="0"/>
              <a:buChar char="•"/>
            </a:pPr>
            <a:endParaRPr lang="en-IE" sz="1200" dirty="0">
              <a:solidFill>
                <a:srgbClr val="000000"/>
              </a:solidFill>
              <a:latin typeface="Arial" panose="020B0604020202020204" pitchFamily="34" charset="0"/>
            </a:endParaRPr>
          </a:p>
          <a:p>
            <a:pPr marL="171450" indent="-171450">
              <a:buFont typeface="Arial" panose="020B0604020202020204" pitchFamily="34" charset="0"/>
              <a:buChar char="•"/>
            </a:pPr>
            <a:r>
              <a:rPr lang="en-IE" sz="1200" b="0" i="0" u="none" strike="noStrike" baseline="0" dirty="0" smtClean="0">
                <a:solidFill>
                  <a:srgbClr val="000000"/>
                </a:solidFill>
                <a:latin typeface="Arial" panose="020B0604020202020204" pitchFamily="34" charset="0"/>
              </a:rPr>
              <a:t>One of the 13 services chose not to provide a sample of their certificates due to concerns about GDPR/sharing staff names. In this instance, the service manager signed a declaration of compliance instead. </a:t>
            </a:r>
            <a:r>
              <a:rPr lang="en-IE" sz="1400" b="0" i="0" u="none" strike="noStrike" baseline="0" dirty="0" smtClean="0">
                <a:solidFill>
                  <a:srgbClr val="000000"/>
                </a:solidFill>
                <a:latin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68189229"/>
              </p:ext>
            </p:extLst>
          </p:nvPr>
        </p:nvGraphicFramePr>
        <p:xfrm>
          <a:off x="265404" y="971550"/>
          <a:ext cx="6287796" cy="155956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70637002"/>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13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5531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Record Management</a:t>
            </a:r>
            <a:endParaRPr lang="en-IE" sz="1800" b="0" dirty="0"/>
          </a:p>
        </p:txBody>
      </p:sp>
      <p:sp>
        <p:nvSpPr>
          <p:cNvPr id="12" name="Rectangle 11"/>
          <p:cNvSpPr/>
          <p:nvPr/>
        </p:nvSpPr>
        <p:spPr>
          <a:xfrm>
            <a:off x="184741" y="2547372"/>
            <a:ext cx="6368459" cy="172354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r>
              <a:rPr lang="en-IE" sz="1200" b="0" i="0" u="none" strike="noStrike" baseline="0" dirty="0" smtClean="0">
                <a:solidFill>
                  <a:srgbClr val="000000"/>
                </a:solidFill>
                <a:latin typeface="Arial" panose="020B0604020202020204" pitchFamily="34" charset="0"/>
              </a:rPr>
              <a:t>Reasons</a:t>
            </a:r>
            <a:r>
              <a:rPr lang="en-IE" sz="1200" b="0" i="0" u="none" strike="noStrike" dirty="0" smtClean="0">
                <a:solidFill>
                  <a:srgbClr val="000000"/>
                </a:solidFill>
                <a:latin typeface="Arial" panose="020B0604020202020204" pitchFamily="34" charset="0"/>
              </a:rPr>
              <a:t> for partial or no evidence of compliance included the following:</a:t>
            </a:r>
          </a:p>
          <a:p>
            <a:pPr marL="285750" indent="-285750">
              <a:buFont typeface="Arial" panose="020B0604020202020204" pitchFamily="34" charset="0"/>
              <a:buChar char="•"/>
            </a:pPr>
            <a:r>
              <a:rPr lang="en-IE" sz="1200" dirty="0">
                <a:solidFill>
                  <a:srgbClr val="000000"/>
                </a:solidFill>
                <a:latin typeface="Arial" panose="020B0604020202020204" pitchFamily="34" charset="0"/>
              </a:rPr>
              <a:t>N</a:t>
            </a:r>
            <a:r>
              <a:rPr lang="en-IE" sz="1200" dirty="0" smtClean="0">
                <a:solidFill>
                  <a:srgbClr val="000000"/>
                </a:solidFill>
                <a:latin typeface="Arial" panose="020B0604020202020204" pitchFamily="34" charset="0"/>
              </a:rPr>
              <a:t>o reference to separate child protection and welfare records noted on main file</a:t>
            </a:r>
          </a:p>
          <a:p>
            <a:pPr marL="285750" indent="-285750">
              <a:buFont typeface="Arial" panose="020B0604020202020204" pitchFamily="34" charset="0"/>
              <a:buChar char="•"/>
            </a:pPr>
            <a:r>
              <a:rPr lang="en-IE" sz="1200" dirty="0" smtClean="0">
                <a:solidFill>
                  <a:srgbClr val="000000"/>
                </a:solidFill>
                <a:latin typeface="Arial" panose="020B0604020202020204" pitchFamily="34" charset="0"/>
              </a:rPr>
              <a:t>Lack of clarity in relation to how staff could access locked filing cabinets out of hours or when the person responsible for 'holding' CPW records is on leave. </a:t>
            </a:r>
            <a:r>
              <a:rPr lang="en-IE" sz="1400" b="0" i="0" u="none" strike="noStrike" baseline="0" dirty="0" smtClean="0">
                <a:solidFill>
                  <a:srgbClr val="000000"/>
                </a:solidFill>
                <a:latin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891360241"/>
              </p:ext>
            </p:extLst>
          </p:nvPr>
        </p:nvGraphicFramePr>
        <p:xfrm>
          <a:off x="265404" y="971550"/>
          <a:ext cx="6287796" cy="137668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66320784"/>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54%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55453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184741" y="2547372"/>
            <a:ext cx="6597059" cy="307776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endParaRPr lang="en-IE" sz="1600" dirty="0">
              <a:latin typeface="Arial" panose="020B0604020202020204" pitchFamily="34" charset="0"/>
            </a:endParaRPr>
          </a:p>
          <a:p>
            <a:pPr marL="171450" indent="-171450">
              <a:buFont typeface="Arial" panose="020B0604020202020204" pitchFamily="34" charset="0"/>
              <a:buChar char="•"/>
            </a:pPr>
            <a:r>
              <a:rPr lang="en-IE" sz="1200" dirty="0" smtClean="0">
                <a:solidFill>
                  <a:srgbClr val="000000"/>
                </a:solidFill>
                <a:latin typeface="Arial" panose="020B0604020202020204" pitchFamily="34" charset="0"/>
              </a:rPr>
              <a:t>All services had reporting procedures in place and over half demonstrated compliance with this requirement. </a:t>
            </a:r>
          </a:p>
          <a:p>
            <a:pPr marL="171450" indent="-171450">
              <a:buFont typeface="Arial" panose="020B0604020202020204" pitchFamily="34" charset="0"/>
              <a:buChar char="•"/>
            </a:pPr>
            <a:endParaRPr lang="en-IE" sz="1200" b="0" i="0" u="none" strike="noStrike" baseline="0" dirty="0">
              <a:solidFill>
                <a:srgbClr val="000000"/>
              </a:solidFill>
              <a:latin typeface="Arial" panose="020B0604020202020204" pitchFamily="34" charset="0"/>
            </a:endParaRPr>
          </a:p>
          <a:p>
            <a:r>
              <a:rPr lang="en-IE" sz="1200" b="0" i="0" u="none" strike="noStrike" baseline="0" dirty="0" smtClean="0">
                <a:solidFill>
                  <a:srgbClr val="000000"/>
                </a:solidFill>
                <a:latin typeface="Arial" panose="020B0604020202020204" pitchFamily="34" charset="0"/>
              </a:rPr>
              <a:t>6 were found</a:t>
            </a:r>
            <a:r>
              <a:rPr lang="en-IE" sz="1200" b="0" i="0" u="none" strike="noStrike" dirty="0" smtClean="0">
                <a:solidFill>
                  <a:srgbClr val="000000"/>
                </a:solidFill>
                <a:latin typeface="Arial" panose="020B0604020202020204" pitchFamily="34" charset="0"/>
              </a:rPr>
              <a:t> to be partially compliant for the following reasons: </a:t>
            </a:r>
            <a:endParaRPr lang="en-IE" sz="1200" b="0" i="0" u="none" strike="noStrike" baseline="0" dirty="0" smtClean="0">
              <a:solidFill>
                <a:srgbClr val="000000"/>
              </a:solidFill>
              <a:latin typeface="Arial" panose="020B0604020202020204" pitchFamily="34" charset="0"/>
            </a:endParaRPr>
          </a:p>
          <a:p>
            <a:pPr marL="171450" indent="-171450">
              <a:buFont typeface="Arial" panose="020B0604020202020204" pitchFamily="34" charset="0"/>
              <a:buChar char="•"/>
            </a:pPr>
            <a:endParaRPr lang="en-IE" sz="1100" dirty="0">
              <a:solidFill>
                <a:srgbClr val="000000"/>
              </a:solidFill>
              <a:latin typeface="Arial" panose="020B0604020202020204" pitchFamily="34" charset="0"/>
            </a:endParaRPr>
          </a:p>
          <a:p>
            <a:pPr marL="171450" indent="-171450">
              <a:buFont typeface="Arial" panose="020B0604020202020204" pitchFamily="34" charset="0"/>
              <a:buChar char="•"/>
            </a:pPr>
            <a:r>
              <a:rPr lang="en-IE" sz="1100" b="0" i="0" u="none" strike="noStrike" baseline="0" dirty="0" smtClean="0">
                <a:solidFill>
                  <a:srgbClr val="000000"/>
                </a:solidFill>
                <a:latin typeface="Arial" panose="020B0604020202020204" pitchFamily="34" charset="0"/>
              </a:rPr>
              <a:t>Mandated Persons</a:t>
            </a:r>
            <a:r>
              <a:rPr lang="en-IE" sz="1100" b="0" i="0" u="none" strike="noStrike" dirty="0" smtClean="0">
                <a:solidFill>
                  <a:srgbClr val="000000"/>
                </a:solidFill>
                <a:latin typeface="Arial" panose="020B0604020202020204" pitchFamily="34" charset="0"/>
              </a:rPr>
              <a:t> or their legal obligations were not accurately represented in the procedures </a:t>
            </a:r>
            <a:endParaRPr lang="en-IE" sz="1100" b="0" i="0" u="none" strike="noStrike" baseline="0" dirty="0" smtClean="0">
              <a:solidFill>
                <a:srgbClr val="000000"/>
              </a:solidFill>
              <a:latin typeface="Arial" panose="020B0604020202020204" pitchFamily="34" charset="0"/>
            </a:endParaRPr>
          </a:p>
          <a:p>
            <a:pPr marL="171450" indent="-171450">
              <a:buFont typeface="Arial" panose="020B0604020202020204" pitchFamily="34" charset="0"/>
              <a:buChar char="•"/>
            </a:pPr>
            <a:r>
              <a:rPr lang="en-IE" sz="1100" dirty="0" smtClean="0">
                <a:solidFill>
                  <a:srgbClr val="000000"/>
                </a:solidFill>
                <a:latin typeface="Arial" panose="020B0604020202020204" pitchFamily="34" charset="0"/>
              </a:rPr>
              <a:t>Procedures seemed more aligned with </a:t>
            </a:r>
            <a:r>
              <a:rPr lang="en-IE" sz="1100" b="0" i="0" u="none" strike="noStrike" baseline="0" dirty="0" smtClean="0">
                <a:solidFill>
                  <a:srgbClr val="000000"/>
                </a:solidFill>
                <a:latin typeface="Arial" panose="020B0604020202020204" pitchFamily="34" charset="0"/>
              </a:rPr>
              <a:t>adult safeguarding than Children First   </a:t>
            </a:r>
          </a:p>
          <a:p>
            <a:pPr marL="171450" indent="-171450">
              <a:buFont typeface="Arial" panose="020B0604020202020204" pitchFamily="34" charset="0"/>
              <a:buChar char="•"/>
            </a:pPr>
            <a:r>
              <a:rPr lang="en-IE" sz="1100" dirty="0">
                <a:solidFill>
                  <a:srgbClr val="000000"/>
                </a:solidFill>
                <a:latin typeface="Arial" panose="020B0604020202020204" pitchFamily="34" charset="0"/>
              </a:rPr>
              <a:t>P</a:t>
            </a:r>
            <a:r>
              <a:rPr lang="en-IE" sz="1100" b="0" i="0" u="none" strike="noStrike" baseline="0" dirty="0" smtClean="0">
                <a:solidFill>
                  <a:srgbClr val="000000"/>
                </a:solidFill>
                <a:latin typeface="Arial" panose="020B0604020202020204" pitchFamily="34" charset="0"/>
              </a:rPr>
              <a:t>rocedures indicated that the ‘Designated Officer’ or Designated Liaison Person’ (DLP) </a:t>
            </a:r>
            <a:r>
              <a:rPr lang="en-IE" sz="1100" dirty="0" smtClean="0">
                <a:solidFill>
                  <a:srgbClr val="000000"/>
                </a:solidFill>
                <a:latin typeface="Arial" panose="020B0604020202020204" pitchFamily="34" charset="0"/>
              </a:rPr>
              <a:t>was responsible for making</a:t>
            </a:r>
            <a:r>
              <a:rPr lang="en-IE" sz="1100" b="0" i="0" u="none" strike="noStrike" baseline="0" dirty="0" smtClean="0">
                <a:solidFill>
                  <a:srgbClr val="000000"/>
                </a:solidFill>
                <a:latin typeface="Arial" panose="020B0604020202020204" pitchFamily="34" charset="0"/>
              </a:rPr>
              <a:t> reports which is </a:t>
            </a:r>
            <a:r>
              <a:rPr lang="en-IE" sz="1100" dirty="0" smtClean="0">
                <a:solidFill>
                  <a:srgbClr val="000000"/>
                </a:solidFill>
                <a:latin typeface="Arial" panose="020B0604020202020204" pitchFamily="34" charset="0"/>
              </a:rPr>
              <a:t>not </a:t>
            </a:r>
            <a:r>
              <a:rPr lang="en-IE" sz="1100" b="0" i="0" u="none" strike="noStrike" baseline="0" dirty="0" smtClean="0">
                <a:solidFill>
                  <a:srgbClr val="000000"/>
                </a:solidFill>
                <a:latin typeface="Arial" panose="020B0604020202020204" pitchFamily="34" charset="0"/>
              </a:rPr>
              <a:t>consistent with legislation</a:t>
            </a:r>
            <a:r>
              <a:rPr lang="en-IE" sz="1100" b="0" i="0" u="none" strike="noStrike" dirty="0" smtClean="0">
                <a:solidFill>
                  <a:srgbClr val="000000"/>
                </a:solidFill>
                <a:latin typeface="Arial" panose="020B0604020202020204" pitchFamily="34" charset="0"/>
              </a:rPr>
              <a:t> or HSE Policy.</a:t>
            </a:r>
          </a:p>
          <a:p>
            <a:pPr marL="171450" indent="-171450">
              <a:buFont typeface="Arial" panose="020B0604020202020204" pitchFamily="34" charset="0"/>
              <a:buChar char="•"/>
            </a:pPr>
            <a:r>
              <a:rPr lang="en-IE" sz="1100" dirty="0" smtClean="0">
                <a:solidFill>
                  <a:srgbClr val="000000"/>
                </a:solidFill>
                <a:latin typeface="Arial" panose="020B0604020202020204" pitchFamily="34" charset="0"/>
              </a:rPr>
              <a:t>Some procedures contained reference to o</a:t>
            </a:r>
            <a:r>
              <a:rPr lang="en-IE" sz="1100" b="0" i="0" u="none" strike="noStrike" baseline="0" dirty="0" smtClean="0">
                <a:solidFill>
                  <a:srgbClr val="000000"/>
                </a:solidFill>
                <a:latin typeface="Arial" panose="020B0604020202020204" pitchFamily="34" charset="0"/>
              </a:rPr>
              <a:t>utdated</a:t>
            </a:r>
            <a:r>
              <a:rPr lang="en-IE" sz="1100" b="0" i="0" u="none" strike="noStrike" dirty="0" smtClean="0">
                <a:solidFill>
                  <a:srgbClr val="000000"/>
                </a:solidFill>
                <a:latin typeface="Arial" panose="020B0604020202020204" pitchFamily="34" charset="0"/>
              </a:rPr>
              <a:t> practices (pre Tusla - Child and Family Agency) </a:t>
            </a:r>
          </a:p>
          <a:p>
            <a:r>
              <a:rPr lang="en-IE" sz="1100" b="0" i="0" u="none" strike="noStrike" baseline="0" dirty="0" smtClean="0">
                <a:solidFill>
                  <a:srgbClr val="000000"/>
                </a:solidFill>
                <a:latin typeface="Arial" panose="020B0604020202020204" pitchFamily="34" charset="0"/>
              </a:rPr>
              <a:t>	</a:t>
            </a:r>
          </a:p>
          <a:p>
            <a:r>
              <a:rPr lang="en-IE" sz="1100" b="0" i="0" u="none" strike="noStrike" baseline="0" dirty="0" smtClean="0">
                <a:solidFill>
                  <a:srgbClr val="000000"/>
                </a:solidFill>
                <a:latin typeface="Arial" panose="020B0604020202020204" pitchFamily="34" charset="0"/>
              </a:rPr>
              <a:t> </a:t>
            </a:r>
          </a:p>
          <a:p>
            <a:r>
              <a:rPr lang="en-IE" sz="1400" b="0" i="0" u="none" strike="noStrike" baseline="0" dirty="0" smtClean="0">
                <a:solidFill>
                  <a:srgbClr val="000000"/>
                </a:solidFill>
                <a:latin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248279920"/>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9688293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54%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35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Governance | </a:t>
            </a:r>
            <a:r>
              <a:rPr lang="en-IE" sz="1800" b="0" dirty="0" smtClean="0"/>
              <a:t>Self-Audit Checklists</a:t>
            </a:r>
            <a:endParaRPr lang="en-IE" sz="1800" b="0" dirty="0"/>
          </a:p>
        </p:txBody>
      </p:sp>
      <p:sp>
        <p:nvSpPr>
          <p:cNvPr id="12" name="Rectangle 11"/>
          <p:cNvSpPr/>
          <p:nvPr/>
        </p:nvSpPr>
        <p:spPr>
          <a:xfrm>
            <a:off x="184741" y="2547372"/>
            <a:ext cx="6292259" cy="243143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b="1" dirty="0">
              <a:latin typeface="Arial" panose="020B0604020202020204" pitchFamily="34" charset="0"/>
              <a:cs typeface="Arial" panose="020B0604020202020204" pitchFamily="34" charset="0"/>
            </a:endParaRPr>
          </a:p>
          <a:p>
            <a:r>
              <a:rPr lang="en-IE" sz="1200" b="0" i="0" u="none" strike="noStrike" baseline="0" dirty="0" smtClean="0">
                <a:solidFill>
                  <a:srgbClr val="000000"/>
                </a:solidFill>
                <a:latin typeface="Arial" panose="020B0604020202020204" pitchFamily="34" charset="0"/>
              </a:rPr>
              <a:t>Of the 3 services that demonstrated partial compliance with this requirement; </a:t>
            </a:r>
          </a:p>
          <a:p>
            <a:pPr marL="171450" indent="-171450">
              <a:buFont typeface="Arial" panose="020B0604020202020204" pitchFamily="34" charset="0"/>
              <a:buChar char="•"/>
            </a:pPr>
            <a:r>
              <a:rPr lang="en-IE" sz="1200" b="0" i="0" u="none" strike="noStrike" baseline="0" dirty="0" smtClean="0">
                <a:solidFill>
                  <a:srgbClr val="000000"/>
                </a:solidFill>
                <a:latin typeface="Arial" panose="020B0604020202020204" pitchFamily="34" charset="0"/>
              </a:rPr>
              <a:t>1 service had not completed their checklist in full</a:t>
            </a:r>
          </a:p>
          <a:p>
            <a:pPr marL="171450" indent="-171450">
              <a:buFont typeface="Arial" panose="020B0604020202020204" pitchFamily="34" charset="0"/>
              <a:buChar char="•"/>
            </a:pPr>
            <a:r>
              <a:rPr lang="en-IE" sz="1200" b="0" i="0" u="none" strike="noStrike" baseline="0" dirty="0" smtClean="0">
                <a:solidFill>
                  <a:srgbClr val="000000"/>
                </a:solidFill>
                <a:latin typeface="Arial" panose="020B0604020202020204" pitchFamily="34" charset="0"/>
              </a:rPr>
              <a:t>1 service completed an incorrect checklist i.e. a checklist for HSE services as opposed to a checklist for Funded Services </a:t>
            </a:r>
          </a:p>
          <a:p>
            <a:pPr marL="171450" indent="-171450">
              <a:buFont typeface="Arial" panose="020B0604020202020204" pitchFamily="34" charset="0"/>
              <a:buChar char="•"/>
            </a:pPr>
            <a:r>
              <a:rPr lang="en-IE" sz="1200" b="0" i="0" u="none" strike="noStrike" baseline="0" dirty="0" smtClean="0">
                <a:solidFill>
                  <a:srgbClr val="000000"/>
                </a:solidFill>
                <a:latin typeface="Arial" panose="020B0604020202020204" pitchFamily="34" charset="0"/>
              </a:rPr>
              <a:t>1 service specific checklist was submitted for a particular</a:t>
            </a:r>
            <a:r>
              <a:rPr lang="en-IE" sz="1200" b="0" i="0" u="none" strike="noStrike" dirty="0" smtClean="0">
                <a:solidFill>
                  <a:srgbClr val="000000"/>
                </a:solidFill>
                <a:latin typeface="Arial" panose="020B0604020202020204" pitchFamily="34" charset="0"/>
              </a:rPr>
              <a:t> residential unit </a:t>
            </a:r>
            <a:r>
              <a:rPr lang="en-IE" sz="1200" b="0" i="0" u="none" strike="noStrike" baseline="0" dirty="0" smtClean="0">
                <a:solidFill>
                  <a:srgbClr val="000000"/>
                </a:solidFill>
                <a:latin typeface="Arial" panose="020B0604020202020204" pitchFamily="34" charset="0"/>
              </a:rPr>
              <a:t>but</a:t>
            </a:r>
            <a:r>
              <a:rPr lang="en-IE" sz="1200" b="0" i="0" u="none" strike="noStrike" dirty="0" smtClean="0">
                <a:solidFill>
                  <a:srgbClr val="000000"/>
                </a:solidFill>
                <a:latin typeface="Arial" panose="020B0604020202020204" pitchFamily="34" charset="0"/>
              </a:rPr>
              <a:t> the service could not evidence that checklists were completed by the parent organisation as part of their Service Arrangements with the HSE. </a:t>
            </a:r>
            <a:r>
              <a:rPr lang="en-IE" sz="1200" b="0" i="0" u="none" strike="noStrike" baseline="0" dirty="0" smtClean="0">
                <a:solidFill>
                  <a:srgbClr val="000000"/>
                </a:solidFill>
                <a:latin typeface="Arial" panose="020B0604020202020204" pitchFamily="34" charset="0"/>
              </a:rPr>
              <a:t> </a:t>
            </a:r>
          </a:p>
          <a:p>
            <a:r>
              <a:rPr lang="en-IE" sz="1400" b="0" i="0" u="none" strike="noStrike" baseline="0" dirty="0" smtClean="0">
                <a:solidFill>
                  <a:srgbClr val="000000"/>
                </a:solidFill>
                <a:latin typeface="Arial" panose="020B0604020202020204"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460966368"/>
              </p:ext>
            </p:extLst>
          </p:nvPr>
        </p:nvGraphicFramePr>
        <p:xfrm>
          <a:off x="265404" y="971550"/>
          <a:ext cx="6211596" cy="137668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 (Applicable</a:t>
                      </a:r>
                      <a:r>
                        <a:rPr lang="en-IE" sz="1200" baseline="0" dirty="0" smtClean="0">
                          <a:latin typeface="Arial" panose="020B0604020202020204" pitchFamily="34" charset="0"/>
                          <a:cs typeface="Arial" panose="020B0604020202020204" pitchFamily="34" charset="0"/>
                        </a:rPr>
                        <a:t> to Funded Services Only)</a:t>
                      </a:r>
                      <a:endParaRPr lang="en-IE" sz="1200" dirty="0" smtClean="0">
                        <a:latin typeface="Arial" panose="020B0604020202020204" pitchFamily="34" charset="0"/>
                        <a:cs typeface="Arial" panose="020B0604020202020204" pitchFamily="34" charset="0"/>
                      </a:endParaRP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‘Implementation and Compliance Self-Audit Checklist for HSE and HSE Funded and Contracted Services’ must be completed annually by Funded Service providers and made available to the HSE on request.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18716792"/>
              </p:ext>
            </p:extLst>
          </p:nvPr>
        </p:nvGraphicFramePr>
        <p:xfrm>
          <a:off x="6705600" y="1002756"/>
          <a:ext cx="2174488" cy="2123321"/>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N/A</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8380147"/>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75%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28746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Services</a:t>
            </a:r>
            <a:r>
              <a:rPr spc="-20" dirty="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4" name="object 4"/>
          <p:cNvSpPr txBox="1"/>
          <p:nvPr/>
        </p:nvSpPr>
        <p:spPr>
          <a:xfrm>
            <a:off x="457200" y="1020390"/>
            <a:ext cx="8382001" cy="4142160"/>
          </a:xfrm>
          <a:prstGeom prst="rect">
            <a:avLst/>
          </a:prstGeom>
        </p:spPr>
        <p:txBody>
          <a:bodyPr vert="horz" wrap="square" lIns="0" tIns="0" rIns="0" bIns="0" rtlCol="0">
            <a:spAutoFit/>
          </a:bodyPr>
          <a:lstStyle/>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r>
              <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Children's Residential Disability Services</a:t>
            </a:r>
            <a:r>
              <a:rPr kumimoji="0" lang="en-IE" sz="14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were </a:t>
            </a:r>
            <a:r>
              <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selected to participate </a:t>
            </a:r>
            <a:r>
              <a:rPr lang="en-IE" sz="1400" dirty="0" smtClean="0">
                <a:solidFill>
                  <a:prstClr val="black"/>
                </a:solidFill>
                <a:latin typeface="Arial" panose="020B0604020202020204" pitchFamily="34" charset="0"/>
                <a:cs typeface="Arial" panose="020B0604020202020204" pitchFamily="34" charset="0"/>
              </a:rPr>
              <a:t>in the HSE Children</a:t>
            </a:r>
            <a:r>
              <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First Compliance Assurance Check</a:t>
            </a:r>
            <a:r>
              <a:rPr kumimoji="0" lang="en-IE" sz="14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Community Pilot,</a:t>
            </a:r>
            <a:r>
              <a:rPr lang="en-IE" sz="1400" dirty="0" smtClean="0">
                <a:solidFill>
                  <a:prstClr val="black"/>
                </a:solidFill>
                <a:latin typeface="Arial" panose="020B0604020202020204" pitchFamily="34" charset="0"/>
                <a:cs typeface="Arial" panose="020B0604020202020204" pitchFamily="34" charset="0"/>
              </a:rPr>
              <a:t> which </a:t>
            </a:r>
            <a:r>
              <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was undertaken</a:t>
            </a:r>
            <a:r>
              <a:rPr kumimoji="0" lang="en-IE" sz="14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in partnership with the </a:t>
            </a:r>
            <a:r>
              <a:rPr kumimoji="0" lang="en-IE" sz="14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hlinkClick r:id="rId2"/>
              </a:rPr>
              <a:t>Tusla Child Safeguarding Statement Compliance Unit</a:t>
            </a:r>
            <a:r>
              <a:rPr kumimoji="0" lang="en-IE" sz="14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(CSSCU). </a:t>
            </a:r>
          </a:p>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endParaRPr lang="en-IE" sz="1400" dirty="0">
              <a:solidFill>
                <a:prstClr val="black"/>
              </a:solidFill>
              <a:latin typeface="Arial" panose="020B0604020202020204" pitchFamily="34" charset="0"/>
              <a:cs typeface="Arial" panose="020B0604020202020204" pitchFamily="34" charset="0"/>
            </a:endParaRPr>
          </a:p>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r>
              <a:rPr lang="en-IE" sz="1400" dirty="0">
                <a:solidFill>
                  <a:prstClr val="black"/>
                </a:solidFill>
                <a:latin typeface="Arial" panose="020B0604020202020204" pitchFamily="34" charset="0"/>
                <a:cs typeface="Arial" panose="020B0604020202020204" pitchFamily="34" charset="0"/>
              </a:rPr>
              <a:t>13 Services were randomly selected to participate (12 HSE Funded Services, 1 HSE</a:t>
            </a:r>
            <a:r>
              <a:rPr lang="en-IE" sz="1400" dirty="0" smtClean="0">
                <a:solidFill>
                  <a:prstClr val="black"/>
                </a:solidFill>
                <a:latin typeface="Arial" panose="020B0604020202020204" pitchFamily="34" charset="0"/>
                <a:cs typeface="Arial" panose="020B0604020202020204" pitchFamily="34" charset="0"/>
              </a:rPr>
              <a:t>) between July and November 2022.</a:t>
            </a:r>
            <a:r>
              <a:rPr lang="en-IE" sz="1400" dirty="0" smtClean="0">
                <a:solidFill>
                  <a:srgbClr val="FF0000"/>
                </a:solidFill>
                <a:latin typeface="Arial" panose="020B0604020202020204" pitchFamily="34" charset="0"/>
                <a:cs typeface="Arial" panose="020B0604020202020204" pitchFamily="34" charset="0"/>
              </a:rPr>
              <a:t> </a:t>
            </a:r>
            <a:endParaRPr lang="en-IE" sz="1400" dirty="0">
              <a:solidFill>
                <a:srgbClr val="FF0000"/>
              </a:solidFill>
              <a:latin typeface="Arial" panose="020B0604020202020204" pitchFamily="34" charset="0"/>
              <a:cs typeface="Arial" panose="020B0604020202020204" pitchFamily="34" charset="0"/>
            </a:endParaRPr>
          </a:p>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endParaRPr lang="en-IE" sz="1400" dirty="0">
              <a:solidFill>
                <a:prstClr val="black"/>
              </a:solidFill>
              <a:latin typeface="Arial" panose="020B0604020202020204" pitchFamily="34" charset="0"/>
              <a:cs typeface="Arial" panose="020B0604020202020204" pitchFamily="34" charset="0"/>
            </a:endParaRPr>
          </a:p>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r>
              <a:rPr lang="en-IE" sz="1400" dirty="0">
                <a:solidFill>
                  <a:prstClr val="black"/>
                </a:solidFill>
                <a:latin typeface="Arial" panose="020B0604020202020204" pitchFamily="34" charset="0"/>
                <a:cs typeface="Arial" panose="020B0604020202020204" pitchFamily="34" charset="0"/>
              </a:rPr>
              <a:t>HSE Heads of Service, Operational Steering Committee Chairpersons/Children First Leads and Service Managers were invited to attend an Information Session and all were provided with a copy of the document  </a:t>
            </a:r>
            <a:r>
              <a:rPr lang="en-IE" sz="1400" dirty="0">
                <a:solidFill>
                  <a:prstClr val="black"/>
                </a:solidFill>
                <a:latin typeface="Arial" panose="020B0604020202020204" pitchFamily="34" charset="0"/>
                <a:cs typeface="Arial" panose="020B0604020202020204" pitchFamily="34" charset="0"/>
                <a:hlinkClick r:id="rId3"/>
              </a:rPr>
              <a:t>HSE Children First Compliance Assurance Framework</a:t>
            </a:r>
            <a:r>
              <a:rPr lang="en-IE" sz="1400" dirty="0">
                <a:solidFill>
                  <a:prstClr val="black"/>
                </a:solidFill>
                <a:latin typeface="Arial" panose="020B0604020202020204" pitchFamily="34" charset="0"/>
                <a:cs typeface="Arial" panose="020B0604020202020204" pitchFamily="34" charset="0"/>
              </a:rPr>
              <a:t>. </a:t>
            </a:r>
          </a:p>
          <a:p>
            <a:pPr marL="12700" marR="0" lvl="0" defTabSz="914400" eaLnBrk="1" fontAlgn="auto" latinLnBrk="0" hangingPunct="1">
              <a:lnSpc>
                <a:spcPts val="1920"/>
              </a:lnSpc>
              <a:spcBef>
                <a:spcPts val="0"/>
              </a:spcBef>
              <a:spcAft>
                <a:spcPts val="0"/>
              </a:spcAft>
              <a:buClr>
                <a:srgbClr val="F66946"/>
              </a:buClr>
              <a:buSzPct val="119444"/>
              <a:tabLst>
                <a:tab pos="354965" algn="l"/>
              </a:tabLst>
              <a:defRPr/>
            </a:pPr>
            <a:endParaRPr kumimoji="0" lang="en-IE" sz="1400" b="0" i="0" u="none" strike="noStrike" kern="0" cap="none" spc="0" normalizeH="0" noProof="0" dirty="0">
              <a:ln>
                <a:noFill/>
              </a:ln>
              <a:solidFill>
                <a:prstClr val="black"/>
              </a:solidFill>
              <a:effectLst/>
              <a:uLnTx/>
              <a:uFillTx/>
              <a:latin typeface="Arial" panose="020B0604020202020204" pitchFamily="34" charset="0"/>
              <a:cs typeface="Arial" panose="020B0604020202020204" pitchFamily="34" charset="0"/>
            </a:endParaRPr>
          </a:p>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r>
              <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13 </a:t>
            </a:r>
            <a:r>
              <a:rPr kumimoji="0" lang="en-IE" sz="1400" b="0" i="0" u="sng"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redacted </a:t>
            </a:r>
            <a:r>
              <a:rPr kumimoji="0" lang="en-IE" sz="1400" b="0" i="0"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(anonymised) </a:t>
            </a:r>
            <a:r>
              <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Child Safeguarding Statements were submitted to the Tusla CSSCU for review. </a:t>
            </a:r>
          </a:p>
          <a:p>
            <a:pPr marL="12700" marR="0" lvl="0" defTabSz="914400" eaLnBrk="1" fontAlgn="auto" latinLnBrk="0" hangingPunct="1">
              <a:lnSpc>
                <a:spcPts val="1920"/>
              </a:lnSpc>
              <a:spcBef>
                <a:spcPts val="0"/>
              </a:spcBef>
              <a:spcAft>
                <a:spcPts val="0"/>
              </a:spcAft>
              <a:buClr>
                <a:srgbClr val="F66946"/>
              </a:buClr>
              <a:buSzPct val="119444"/>
              <a:tabLst>
                <a:tab pos="354965" algn="l"/>
              </a:tabLst>
              <a:defRPr/>
            </a:pPr>
            <a:endParaRPr lang="en-IE" sz="1400" baseline="0" dirty="0">
              <a:solidFill>
                <a:prstClr val="black"/>
              </a:solidFill>
              <a:latin typeface="Arial" panose="020B0604020202020204" pitchFamily="34" charset="0"/>
              <a:cs typeface="Arial" panose="020B0604020202020204" pitchFamily="34" charset="0"/>
            </a:endParaRPr>
          </a:p>
          <a:p>
            <a:pPr marL="354965" marR="0" lvl="0" indent="-342265" defTabSz="914400" eaLnBrk="1" fontAlgn="auto" latinLnBrk="0" hangingPunct="1">
              <a:lnSpc>
                <a:spcPts val="1920"/>
              </a:lnSpc>
              <a:spcBef>
                <a:spcPts val="0"/>
              </a:spcBef>
              <a:spcAft>
                <a:spcPts val="0"/>
              </a:spcAft>
              <a:buClr>
                <a:srgbClr val="F66946"/>
              </a:buClr>
              <a:buSzPct val="119444"/>
              <a:buFont typeface="Arial" panose="020B0604020202020204" pitchFamily="34" charset="0"/>
              <a:buChar char="•"/>
              <a:tabLst>
                <a:tab pos="354965" algn="l"/>
              </a:tabLst>
              <a:defRPr/>
            </a:pPr>
            <a:r>
              <a:rPr lang="en-IE" sz="1400" dirty="0" smtClean="0">
                <a:solidFill>
                  <a:prstClr val="black"/>
                </a:solidFill>
                <a:latin typeface="Arial" panose="020B0604020202020204" pitchFamily="34" charset="0"/>
                <a:cs typeface="Arial" panose="020B0604020202020204" pitchFamily="34" charset="0"/>
              </a:rPr>
              <a:t>Each service received an individual service report following the check and an overarching summary report was prepared and circulated.  </a:t>
            </a:r>
            <a:endPar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ts val="1920"/>
              </a:lnSpc>
              <a:spcBef>
                <a:spcPts val="0"/>
              </a:spcBef>
              <a:spcAft>
                <a:spcPts val="0"/>
              </a:spcAft>
              <a:buClr>
                <a:srgbClr val="F66946"/>
              </a:buClr>
              <a:buSzPct val="119444"/>
              <a:buFontTx/>
              <a:buNone/>
              <a:tabLst>
                <a:tab pos="354965" algn="l"/>
              </a:tabLst>
              <a:defRPr/>
            </a:pPr>
            <a:r>
              <a:rPr kumimoji="0" lang="en-IE" sz="16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70315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marR="0" lvl="0" indent="0" algn="ctr" defTabSz="914400" eaLnBrk="1" fontAlgn="auto" latinLnBrk="0" hangingPunct="1">
              <a:lnSpc>
                <a:spcPct val="100000"/>
              </a:lnSpc>
              <a:spcBef>
                <a:spcPts val="100"/>
              </a:spcBef>
              <a:spcAft>
                <a:spcPts val="0"/>
              </a:spcAft>
              <a:buClrTx/>
              <a:buSzTx/>
              <a:buFontTx/>
              <a:buNone/>
              <a:tabLst/>
              <a:defRPr/>
            </a:pPr>
            <a:endParaRPr kumimoji="0" lang="en-IE" sz="2000" b="1" i="0" u="none" strike="noStrike" kern="0" cap="none" spc="-10" normalizeH="0" baseline="0" noProof="0" dirty="0" smtClean="0">
              <a:ln>
                <a:noFill/>
              </a:ln>
              <a:solidFill>
                <a:srgbClr val="FFFFFF"/>
              </a:solidFill>
              <a:effectLst/>
              <a:uLnTx/>
              <a:uFillTx/>
              <a:latin typeface="Arial"/>
              <a:cs typeface="Arial"/>
            </a:endParaRPr>
          </a:p>
          <a:p>
            <a:pPr marL="12700" marR="0" lvl="0" indent="0" algn="ctr" defTabSz="914400" eaLnBrk="1" fontAlgn="auto" latinLnBrk="0" hangingPunct="1">
              <a:lnSpc>
                <a:spcPct val="100000"/>
              </a:lnSpc>
              <a:spcBef>
                <a:spcPts val="100"/>
              </a:spcBef>
              <a:spcAft>
                <a:spcPts val="0"/>
              </a:spcAft>
              <a:buClrTx/>
              <a:buSzTx/>
              <a:buFontTx/>
              <a:buNone/>
              <a:tabLst/>
              <a:defRPr/>
            </a:pPr>
            <a:r>
              <a:rPr kumimoji="0" sz="2000" b="1" i="0" u="none" strike="noStrike" kern="0" cap="none" spc="-10" normalizeH="0" baseline="0" noProof="0" dirty="0" err="1" smtClean="0">
                <a:ln>
                  <a:noFill/>
                </a:ln>
                <a:solidFill>
                  <a:srgbClr val="FFFFFF"/>
                </a:solidFill>
                <a:effectLst/>
                <a:uLnTx/>
                <a:uFillTx/>
                <a:latin typeface="Arial"/>
                <a:cs typeface="Arial"/>
              </a:rPr>
              <a:t>ww</a:t>
            </a:r>
            <a:r>
              <a:rPr kumimoji="0" lang="en-IE" sz="2000" b="1" i="0" u="none" strike="noStrike" kern="0" cap="none" spc="-10" normalizeH="0" baseline="0" noProof="0" dirty="0" smtClean="0">
                <a:ln>
                  <a:noFill/>
                </a:ln>
                <a:solidFill>
                  <a:srgbClr val="FFFFFF"/>
                </a:solidFill>
                <a:effectLst/>
                <a:uLnTx/>
                <a:uFillTx/>
                <a:latin typeface="Arial"/>
                <a:cs typeface="Arial"/>
              </a:rPr>
              <a:t>w</a:t>
            </a:r>
            <a:r>
              <a:rPr kumimoji="0" sz="2000" b="1" i="0" u="none" strike="noStrike" kern="0" cap="none" spc="-10" normalizeH="0" baseline="0" noProof="0" dirty="0" smtClean="0">
                <a:ln>
                  <a:noFill/>
                </a:ln>
                <a:solidFill>
                  <a:srgbClr val="FFFFFF"/>
                </a:solidFill>
                <a:effectLst/>
                <a:uLnTx/>
                <a:uFillTx/>
                <a:latin typeface="Arial"/>
                <a:cs typeface="Arial"/>
              </a:rPr>
              <a:t>.hse.ie/</a:t>
            </a:r>
            <a:r>
              <a:rPr kumimoji="0" sz="2000" b="1" i="0" u="none" strike="noStrike" kern="0" cap="none" spc="-10" normalizeH="0" baseline="0" noProof="0" dirty="0" err="1" smtClean="0">
                <a:ln>
                  <a:noFill/>
                </a:ln>
                <a:solidFill>
                  <a:srgbClr val="FFFFFF"/>
                </a:solidFill>
                <a:effectLst/>
                <a:uLnTx/>
                <a:uFillTx/>
                <a:latin typeface="Arial"/>
                <a:cs typeface="Arial"/>
              </a:rPr>
              <a:t>childrenfirst</a:t>
            </a:r>
            <a:endParaRPr kumimoji="0" sz="2000" b="0" i="0" u="none" strike="noStrike" kern="0" cap="none" spc="0" normalizeH="0" baseline="0" noProof="0" dirty="0">
              <a:ln>
                <a:noFill/>
              </a:ln>
              <a:solidFill>
                <a:sysClr val="windowText" lastClr="000000"/>
              </a:solidFill>
              <a:effectLst/>
              <a:uLnTx/>
              <a:uFillTx/>
              <a:latin typeface="Arial"/>
              <a:cs typeface="Arial"/>
            </a:endParaRPr>
          </a:p>
        </p:txBody>
      </p:sp>
    </p:spTree>
    <p:extLst>
      <p:ext uri="{BB962C8B-B14F-4D97-AF65-F5344CB8AC3E}">
        <p14:creationId xmlns:p14="http://schemas.microsoft.com/office/powerpoint/2010/main" val="207378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Summary of</a:t>
            </a:r>
            <a:r>
              <a:rPr spc="-55" dirty="0" smtClean="0"/>
              <a:t> </a:t>
            </a:r>
            <a:r>
              <a:rPr dirty="0" smtClean="0"/>
              <a:t>Findings</a:t>
            </a:r>
            <a:r>
              <a:rPr lang="en-IE" dirty="0" smtClean="0"/>
              <a:t> </a:t>
            </a:r>
            <a:endParaRPr sz="1400" b="0" spc="-20"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608012628"/>
              </p:ext>
            </p:extLst>
          </p:nvPr>
        </p:nvGraphicFramePr>
        <p:xfrm>
          <a:off x="457195" y="1581151"/>
          <a:ext cx="8154420" cy="2063316"/>
        </p:xfrm>
        <a:graphic>
          <a:graphicData uri="http://schemas.openxmlformats.org/drawingml/2006/table">
            <a:tbl>
              <a:tblPr/>
              <a:tblGrid>
                <a:gridCol w="679535">
                  <a:extLst>
                    <a:ext uri="{9D8B030D-6E8A-4147-A177-3AD203B41FA5}">
                      <a16:colId xmlns:a16="http://schemas.microsoft.com/office/drawing/2014/main" val="3285884232"/>
                    </a:ext>
                  </a:extLst>
                </a:gridCol>
                <a:gridCol w="679535">
                  <a:extLst>
                    <a:ext uri="{9D8B030D-6E8A-4147-A177-3AD203B41FA5}">
                      <a16:colId xmlns:a16="http://schemas.microsoft.com/office/drawing/2014/main" val="4049810809"/>
                    </a:ext>
                  </a:extLst>
                </a:gridCol>
                <a:gridCol w="679535">
                  <a:extLst>
                    <a:ext uri="{9D8B030D-6E8A-4147-A177-3AD203B41FA5}">
                      <a16:colId xmlns:a16="http://schemas.microsoft.com/office/drawing/2014/main" val="3960908613"/>
                    </a:ext>
                  </a:extLst>
                </a:gridCol>
                <a:gridCol w="679535">
                  <a:extLst>
                    <a:ext uri="{9D8B030D-6E8A-4147-A177-3AD203B41FA5}">
                      <a16:colId xmlns:a16="http://schemas.microsoft.com/office/drawing/2014/main" val="3229298174"/>
                    </a:ext>
                  </a:extLst>
                </a:gridCol>
                <a:gridCol w="679535">
                  <a:extLst>
                    <a:ext uri="{9D8B030D-6E8A-4147-A177-3AD203B41FA5}">
                      <a16:colId xmlns:a16="http://schemas.microsoft.com/office/drawing/2014/main" val="3922697609"/>
                    </a:ext>
                  </a:extLst>
                </a:gridCol>
                <a:gridCol w="679535">
                  <a:extLst>
                    <a:ext uri="{9D8B030D-6E8A-4147-A177-3AD203B41FA5}">
                      <a16:colId xmlns:a16="http://schemas.microsoft.com/office/drawing/2014/main" val="1346757412"/>
                    </a:ext>
                  </a:extLst>
                </a:gridCol>
                <a:gridCol w="679535">
                  <a:extLst>
                    <a:ext uri="{9D8B030D-6E8A-4147-A177-3AD203B41FA5}">
                      <a16:colId xmlns:a16="http://schemas.microsoft.com/office/drawing/2014/main" val="3252411368"/>
                    </a:ext>
                  </a:extLst>
                </a:gridCol>
                <a:gridCol w="679535">
                  <a:extLst>
                    <a:ext uri="{9D8B030D-6E8A-4147-A177-3AD203B41FA5}">
                      <a16:colId xmlns:a16="http://schemas.microsoft.com/office/drawing/2014/main" val="3761963978"/>
                    </a:ext>
                  </a:extLst>
                </a:gridCol>
                <a:gridCol w="679535">
                  <a:extLst>
                    <a:ext uri="{9D8B030D-6E8A-4147-A177-3AD203B41FA5}">
                      <a16:colId xmlns:a16="http://schemas.microsoft.com/office/drawing/2014/main" val="3594639939"/>
                    </a:ext>
                  </a:extLst>
                </a:gridCol>
                <a:gridCol w="679535">
                  <a:extLst>
                    <a:ext uri="{9D8B030D-6E8A-4147-A177-3AD203B41FA5}">
                      <a16:colId xmlns:a16="http://schemas.microsoft.com/office/drawing/2014/main" val="2274835463"/>
                    </a:ext>
                  </a:extLst>
                </a:gridCol>
                <a:gridCol w="679535">
                  <a:extLst>
                    <a:ext uri="{9D8B030D-6E8A-4147-A177-3AD203B41FA5}">
                      <a16:colId xmlns:a16="http://schemas.microsoft.com/office/drawing/2014/main" val="2197330482"/>
                    </a:ext>
                  </a:extLst>
                </a:gridCol>
                <a:gridCol w="679535">
                  <a:extLst>
                    <a:ext uri="{9D8B030D-6E8A-4147-A177-3AD203B41FA5}">
                      <a16:colId xmlns:a16="http://schemas.microsoft.com/office/drawing/2014/main" val="3730167418"/>
                    </a:ext>
                  </a:extLst>
                </a:gridCol>
              </a:tblGrid>
              <a:tr h="227947">
                <a:tc gridSpan="12">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a:t>
                      </a:r>
                      <a:r>
                        <a:rPr lang="en-IE" sz="1500" b="1" i="0" u="none" strike="noStrike" dirty="0" smtClean="0">
                          <a:solidFill>
                            <a:schemeClr val="tx1"/>
                          </a:solidFill>
                          <a:effectLst/>
                          <a:latin typeface="Arial" panose="020B0604020202020204" pitchFamily="34" charset="0"/>
                        </a:rPr>
                        <a:t>Compliance</a:t>
                      </a: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57235210"/>
                  </a:ext>
                </a:extLst>
              </a:tr>
              <a:tr h="598621">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rgbClr val="000000"/>
                          </a:solidFill>
                          <a:effectLst/>
                          <a:latin typeface="Arial" panose="020B0604020202020204" pitchFamily="34" charset="0"/>
                        </a:rPr>
                        <a:t>Sufficient Risk Assessment undertaken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Tusla guidelines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Displayed appropriately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Declaration </a:t>
                      </a:r>
                      <a:r>
                        <a:rPr lang="en-IE" sz="800" b="1" i="0" u="none" strike="noStrike" dirty="0" smtClean="0">
                          <a:solidFill>
                            <a:srgbClr val="000000"/>
                          </a:solidFill>
                          <a:effectLst/>
                          <a:latin typeface="Arial" panose="020B0604020202020204" pitchFamily="34" charset="0"/>
                        </a:rPr>
                        <a:t>HSE staff </a:t>
                      </a:r>
                    </a:p>
                    <a:p>
                      <a:pPr algn="ctr" fontAlgn="t"/>
                      <a:r>
                        <a:rPr lang="en-IE" sz="800" b="1" i="0" u="none" strike="noStrike" dirty="0" smtClean="0">
                          <a:solidFill>
                            <a:srgbClr val="000000"/>
                          </a:solidFill>
                          <a:effectLst/>
                          <a:latin typeface="Arial" panose="020B0604020202020204" pitchFamily="34" charset="0"/>
                        </a:rPr>
                        <a:t>(</a:t>
                      </a:r>
                      <a:r>
                        <a:rPr lang="en-IE" sz="800" b="1" i="0" u="none" strike="noStrike" dirty="0">
                          <a:solidFill>
                            <a:srgbClr val="000000"/>
                          </a:solidFill>
                          <a:effectLst/>
                          <a:latin typeface="Arial" panose="020B0604020202020204" pitchFamily="34" charset="0"/>
                        </a:rPr>
                        <a:t>appendix 3)</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a:t>
                      </a:r>
                      <a:r>
                        <a:rPr lang="en-IE" sz="800" b="1" i="0" u="none" strike="noStrike" dirty="0">
                          <a:solidFill>
                            <a:srgbClr val="000000"/>
                          </a:solidFill>
                          <a:effectLst/>
                          <a:latin typeface="Arial" panose="020B0604020202020204" pitchFamily="34" charset="0"/>
                        </a:rPr>
                        <a:t>- CPW Policy Consistent</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err="1">
                          <a:solidFill>
                            <a:srgbClr val="000000"/>
                          </a:solidFill>
                          <a:effectLst/>
                          <a:latin typeface="Arial" panose="020B0604020202020204" pitchFamily="34" charset="0"/>
                        </a:rPr>
                        <a:t>Elearning</a:t>
                      </a:r>
                      <a:r>
                        <a:rPr lang="en-IE" sz="800" b="1" i="0" u="none" strike="noStrike" dirty="0">
                          <a:solidFill>
                            <a:srgbClr val="000000"/>
                          </a:solidFill>
                          <a:effectLst/>
                          <a:latin typeface="Arial" panose="020B0604020202020204" pitchFamily="34" charset="0"/>
                        </a:rPr>
                        <a: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err="1">
                          <a:solidFill>
                            <a:srgbClr val="000000"/>
                          </a:solidFill>
                          <a:effectLst/>
                          <a:latin typeface="Arial" panose="020B0604020202020204" pitchFamily="34" charset="0"/>
                        </a:rPr>
                        <a:t>Mgt</a:t>
                      </a:r>
                      <a:r>
                        <a:rPr lang="en-IE" sz="800" b="1" i="0" u="none" strike="noStrike" dirty="0">
                          <a:solidFill>
                            <a:srgbClr val="000000"/>
                          </a:solidFill>
                          <a:effectLst/>
                          <a:latin typeface="Arial" panose="020B0604020202020204" pitchFamily="34" charset="0"/>
                        </a:rPr>
                        <a:t> Procedure</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Funded </a:t>
                      </a:r>
                      <a:r>
                        <a:rPr lang="en-IE" sz="800" b="1" i="0" u="none" strike="noStrike" dirty="0" smtClean="0">
                          <a:solidFill>
                            <a:srgbClr val="000000"/>
                          </a:solidFill>
                          <a:effectLst/>
                          <a:latin typeface="Arial" panose="020B0604020202020204" pitchFamily="34" charset="0"/>
                        </a:rPr>
                        <a:t>services -          </a:t>
                      </a:r>
                      <a:r>
                        <a:rPr lang="en-IE" sz="800" b="1" i="0" u="none" strike="noStrike" dirty="0">
                          <a:solidFill>
                            <a:srgbClr val="000000"/>
                          </a:solidFill>
                          <a:effectLst/>
                          <a:latin typeface="Arial" panose="020B0604020202020204" pitchFamily="34" charset="0"/>
                        </a:rPr>
                        <a:t>Self-audit checklist 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0957846"/>
                  </a:ext>
                </a:extLst>
              </a:tr>
              <a:tr h="199475">
                <a:tc>
                  <a:txBody>
                    <a:bodyPr/>
                    <a:lstStyle/>
                    <a:p>
                      <a:pPr algn="ctr" fontAlgn="t"/>
                      <a:r>
                        <a:rPr lang="en-IE" sz="900" b="1" i="0" u="none" strike="noStrike" dirty="0" smtClean="0">
                          <a:solidFill>
                            <a:schemeClr val="tx1"/>
                          </a:solidFill>
                          <a:effectLst/>
                          <a:latin typeface="Arial" panose="020B0604020202020204" pitchFamily="34" charset="0"/>
                        </a:rPr>
                        <a:t>4</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1</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3</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12</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13</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12</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1</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7</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13</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7</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7</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900" b="1" i="0" u="none" strike="noStrike" dirty="0" smtClean="0">
                          <a:solidFill>
                            <a:schemeClr val="tx1"/>
                          </a:solidFill>
                          <a:effectLst/>
                          <a:latin typeface="Arial" panose="020B0604020202020204" pitchFamily="34" charset="0"/>
                        </a:rPr>
                        <a:t>9</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215814624"/>
                  </a:ext>
                </a:extLst>
              </a:tr>
              <a:tr h="199475">
                <a:tc>
                  <a:txBody>
                    <a:bodyPr/>
                    <a:lstStyle/>
                    <a:p>
                      <a:pPr algn="ctr" fontAlgn="t"/>
                      <a:r>
                        <a:rPr lang="en-IE" sz="900" b="1" i="0" u="none" strike="noStrike" dirty="0" smtClean="0">
                          <a:solidFill>
                            <a:schemeClr val="tx1"/>
                          </a:solidFill>
                          <a:effectLst/>
                          <a:latin typeface="Arial" panose="020B0604020202020204" pitchFamily="34" charset="0"/>
                        </a:rPr>
                        <a:t>9</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12</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10</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5</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0</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5</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6</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900" b="1" i="0" u="none" strike="noStrike" dirty="0" smtClean="0">
                          <a:solidFill>
                            <a:schemeClr val="tx1"/>
                          </a:solidFill>
                          <a:effectLst/>
                          <a:latin typeface="Arial" panose="020B0604020202020204" pitchFamily="34" charset="0"/>
                        </a:rPr>
                        <a:t>3</a:t>
                      </a:r>
                      <a:endParaRPr lang="en-IE" sz="900" b="1" i="0" u="none" strike="noStrike" dirty="0">
                        <a:solidFill>
                          <a:schemeClr val="tx1"/>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12343503"/>
                  </a:ext>
                </a:extLst>
              </a:tr>
              <a:tr h="199475">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1</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900" b="1" i="0" u="none" strike="noStrike" dirty="0" smtClean="0">
                          <a:solidFill>
                            <a:srgbClr val="000000"/>
                          </a:solidFill>
                          <a:effectLst/>
                          <a:latin typeface="Arial" panose="020B0604020202020204" pitchFamily="34" charset="0"/>
                        </a:rPr>
                        <a:t>0</a:t>
                      </a:r>
                      <a:endParaRPr lang="en-IE" sz="9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70875293"/>
                  </a:ext>
                </a:extLst>
              </a:tr>
              <a:tr h="480006">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30% </a:t>
                      </a:r>
                    </a:p>
                    <a:p>
                      <a:pPr marL="0" marR="0" lvl="0" indent="0" algn="ctr" defTabSz="914400" eaLnBrk="1" fontAlgn="t"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Evidence full compliance</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8%</a:t>
                      </a:r>
                    </a:p>
                    <a:p>
                      <a:pPr marL="0" marR="0" lvl="0" indent="0" algn="ctr" defTabSz="914400" eaLnBrk="1" fontAlgn="t"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Evidence full compliance</a:t>
                      </a:r>
                    </a:p>
                    <a:p>
                      <a:pPr algn="ctr" fontAlgn="t"/>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23%</a:t>
                      </a:r>
                    </a:p>
                    <a:p>
                      <a:pPr marL="0" marR="0" lvl="0" indent="0" algn="ctr" defTabSz="914400" eaLnBrk="1" fontAlgn="t"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Evidence full compliance</a:t>
                      </a:r>
                    </a:p>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92%</a:t>
                      </a:r>
                    </a:p>
                    <a:p>
                      <a:pPr marL="0" marR="0" lvl="0" indent="0" algn="ctr" defTabSz="914400" eaLnBrk="1" fontAlgn="t"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Evidence full compliance</a:t>
                      </a:r>
                    </a:p>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Evidence full compliance</a:t>
                      </a:r>
                    </a:p>
                    <a:p>
                      <a:pPr marL="0" marR="0" lvl="0" indent="0" algn="ctr" defTabSz="914400" eaLnBrk="1" fontAlgn="t" latinLnBrk="0" hangingPunct="1">
                        <a:lnSpc>
                          <a:spcPct val="100000"/>
                        </a:lnSpc>
                        <a:spcBef>
                          <a:spcPts val="0"/>
                        </a:spcBef>
                        <a:spcAft>
                          <a:spcPts val="0"/>
                        </a:spcAft>
                        <a:buClrTx/>
                        <a:buSzTx/>
                        <a:buFontTx/>
                        <a:buNone/>
                        <a:tabLst/>
                        <a:defRPr/>
                      </a:pP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92</a:t>
                      </a:r>
                      <a:r>
                        <a:rPr lang="en-IE" sz="800" b="0" i="0" u="none" strike="noStrike" dirty="0" smtClean="0">
                          <a:solidFill>
                            <a:srgbClr val="000000"/>
                          </a:solidFill>
                          <a:effectLst/>
                          <a:latin typeface="Arial" panose="020B0604020202020204" pitchFamily="34" charset="0"/>
                        </a:rPr>
                        <a:t>% </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Evidence full</a:t>
                      </a:r>
                      <a:r>
                        <a:rPr lang="en-IE" sz="800" b="0" i="0" u="none" strike="noStrike" baseline="0" dirty="0" smtClean="0">
                          <a:solidFill>
                            <a:srgbClr val="000000"/>
                          </a:solidFill>
                          <a:effectLst/>
                          <a:latin typeface="Arial" panose="020B0604020202020204" pitchFamily="34" charset="0"/>
                        </a:rPr>
                        <a:t>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*100</a:t>
                      </a:r>
                      <a:r>
                        <a:rPr lang="en-IE" sz="800" b="0" i="0" u="none" strike="noStrike" dirty="0" smtClean="0">
                          <a:solidFill>
                            <a:srgbClr val="000000"/>
                          </a:solidFill>
                          <a:effectLst/>
                          <a:latin typeface="Arial" panose="020B0604020202020204" pitchFamily="34" charset="0"/>
                        </a:rPr>
                        <a:t>% Evidence full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*58</a:t>
                      </a:r>
                      <a:r>
                        <a:rPr lang="en-IE" sz="800" b="0" i="0" u="none" strike="noStrike" dirty="0" smtClean="0">
                          <a:solidFill>
                            <a:srgbClr val="000000"/>
                          </a:solidFill>
                          <a:effectLst/>
                          <a:latin typeface="Arial" panose="020B0604020202020204" pitchFamily="34" charset="0"/>
                        </a:rPr>
                        <a:t>% Evidence full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100</a:t>
                      </a:r>
                      <a:r>
                        <a:rPr lang="en-IE" sz="800" b="0" i="0" u="none" strike="noStrike" dirty="0" smtClean="0">
                          <a:solidFill>
                            <a:srgbClr val="000000"/>
                          </a:solidFill>
                          <a:effectLst/>
                          <a:latin typeface="Arial" panose="020B0604020202020204" pitchFamily="34" charset="0"/>
                        </a:rPr>
                        <a:t>% </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Evidence full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54</a:t>
                      </a:r>
                      <a:r>
                        <a:rPr lang="en-IE" sz="800" b="0" i="0" u="none" strike="noStrike" dirty="0" smtClean="0">
                          <a:solidFill>
                            <a:srgbClr val="000000"/>
                          </a:solidFill>
                          <a:effectLst/>
                          <a:latin typeface="Arial" panose="020B0604020202020204" pitchFamily="34" charset="0"/>
                        </a:rPr>
                        <a:t>% </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Evidence full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54</a:t>
                      </a:r>
                      <a:r>
                        <a:rPr lang="en-IE" sz="800" b="0" i="0" u="none" strike="noStrike" dirty="0" smtClean="0">
                          <a:solidFill>
                            <a:srgbClr val="000000"/>
                          </a:solidFill>
                          <a:effectLst/>
                          <a:latin typeface="Arial" panose="020B0604020202020204" pitchFamily="34" charset="0"/>
                        </a:rPr>
                        <a:t>% </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Evidence</a:t>
                      </a:r>
                      <a:r>
                        <a:rPr lang="en-IE" sz="800" b="0" i="0" u="none" strike="noStrike" baseline="0" dirty="0" smtClean="0">
                          <a:solidFill>
                            <a:srgbClr val="000000"/>
                          </a:solidFill>
                          <a:effectLst/>
                          <a:latin typeface="Arial" panose="020B0604020202020204" pitchFamily="34" charset="0"/>
                        </a:rPr>
                        <a:t> full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0" i="0" u="none" strike="noStrike" dirty="0" smtClean="0">
                          <a:solidFill>
                            <a:srgbClr val="000000"/>
                          </a:solidFill>
                          <a:effectLst/>
                          <a:latin typeface="Arial" panose="020B0604020202020204" pitchFamily="34" charset="0"/>
                        </a:rPr>
                        <a:t>*75</a:t>
                      </a:r>
                      <a:r>
                        <a:rPr lang="en-IE" sz="800" b="0" i="0" u="none" strike="noStrike" dirty="0" smtClean="0">
                          <a:solidFill>
                            <a:srgbClr val="000000"/>
                          </a:solidFill>
                          <a:effectLst/>
                          <a:latin typeface="Arial" panose="020B0604020202020204" pitchFamily="34" charset="0"/>
                        </a:rPr>
                        <a:t>% Evidence full compliance</a:t>
                      </a:r>
                      <a:endParaRPr lang="en-IE" sz="800" b="0" i="0" u="none" strike="noStrike" dirty="0" smtClean="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11783474"/>
                  </a:ext>
                </a:extLst>
              </a:tr>
            </a:tbl>
          </a:graphicData>
        </a:graphic>
      </p:graphicFrame>
      <p:sp>
        <p:nvSpPr>
          <p:cNvPr id="3" name="TextBox 2"/>
          <p:cNvSpPr txBox="1"/>
          <p:nvPr/>
        </p:nvSpPr>
        <p:spPr>
          <a:xfrm>
            <a:off x="457195" y="3942279"/>
            <a:ext cx="7924800" cy="261610"/>
          </a:xfrm>
          <a:prstGeom prst="rect">
            <a:avLst/>
          </a:prstGeom>
          <a:noFill/>
        </p:spPr>
        <p:txBody>
          <a:bodyPr wrap="square" rtlCol="0">
            <a:spAutoFit/>
          </a:bodyPr>
          <a:lstStyle/>
          <a:p>
            <a:r>
              <a:rPr lang="en-IE" sz="1100" dirty="0" smtClean="0"/>
              <a:t>*One HSE service and 12 HSE Funded Services participated in this Pilot.  </a:t>
            </a:r>
            <a:endParaRPr lang="en-IE" sz="1100" dirty="0"/>
          </a:p>
        </p:txBody>
      </p:sp>
      <p:sp>
        <p:nvSpPr>
          <p:cNvPr id="4" name="TextBox 3"/>
          <p:cNvSpPr txBox="1"/>
          <p:nvPr/>
        </p:nvSpPr>
        <p:spPr>
          <a:xfrm>
            <a:off x="457195" y="4400550"/>
            <a:ext cx="8382005" cy="261610"/>
          </a:xfrm>
          <a:prstGeom prst="rect">
            <a:avLst/>
          </a:prstGeom>
          <a:noFill/>
        </p:spPr>
        <p:txBody>
          <a:bodyPr wrap="square" rtlCol="0">
            <a:spAutoFit/>
          </a:bodyPr>
          <a:lstStyle/>
          <a:p>
            <a:r>
              <a:rPr lang="en-IE" sz="1100" dirty="0" smtClean="0"/>
              <a:t>Evidence of compliance	              Evidence of partial </a:t>
            </a:r>
            <a:r>
              <a:rPr lang="en-IE" sz="1100" dirty="0"/>
              <a:t>c</a:t>
            </a:r>
            <a:r>
              <a:rPr lang="en-IE" sz="1100" dirty="0" smtClean="0"/>
              <a:t>ompliance 	               No evidence of compliance</a:t>
            </a:r>
            <a:endParaRPr lang="en-IE" sz="1100" dirty="0"/>
          </a:p>
        </p:txBody>
      </p:sp>
      <p:sp>
        <p:nvSpPr>
          <p:cNvPr id="6" name="Rectangle 5"/>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398718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of Findings (Continued)</a:t>
            </a:r>
            <a:endParaRPr spc="-20" dirty="0"/>
          </a:p>
        </p:txBody>
      </p:sp>
      <p:sp>
        <p:nvSpPr>
          <p:cNvPr id="5" name="TextBox 4"/>
          <p:cNvSpPr txBox="1"/>
          <p:nvPr/>
        </p:nvSpPr>
        <p:spPr>
          <a:xfrm>
            <a:off x="304800" y="971550"/>
            <a:ext cx="8763000" cy="4093428"/>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
                <a:srgbClr val="006152"/>
              </a:buClr>
              <a:buSzTx/>
              <a:buFont typeface="Arial" panose="020B0604020202020204" pitchFamily="34" charset="0"/>
              <a:buChar char="►"/>
              <a:tabLst/>
              <a:defRPr/>
            </a:pPr>
            <a:endPar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R="0" lvl="0" defTabSz="914400" eaLnBrk="1" fontAlgn="auto" latinLnBrk="0" hangingPunct="1">
              <a:lnSpc>
                <a:spcPct val="100000"/>
              </a:lnSpc>
              <a:spcBef>
                <a:spcPts val="0"/>
              </a:spcBef>
              <a:spcAft>
                <a:spcPts val="0"/>
              </a:spcAft>
              <a:buClr>
                <a:srgbClr val="006152"/>
              </a:buClr>
              <a:buSzTx/>
              <a:tabLst/>
              <a:defRPr/>
            </a:pPr>
            <a:r>
              <a:rPr kumimoji="0" lang="en-IE" sz="130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Tusla found 4 of the 13 Child Safeguarding Statements to be ‘compliant’ and 9 ‘non-compliant’.</a:t>
            </a:r>
          </a:p>
          <a:p>
            <a:pPr marL="0" marR="0" lvl="0" indent="0" defTabSz="914400" eaLnBrk="1" fontAlgn="auto" latinLnBrk="0" hangingPunct="1">
              <a:lnSpc>
                <a:spcPct val="100000"/>
              </a:lnSpc>
              <a:spcBef>
                <a:spcPts val="0"/>
              </a:spcBef>
              <a:spcAft>
                <a:spcPts val="0"/>
              </a:spcAft>
              <a:buClr>
                <a:srgbClr val="006152"/>
              </a:buClr>
              <a:buSzPct val="120000"/>
              <a:buFont typeface="+mj-lt"/>
              <a:buNone/>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defTabSz="914400" eaLnBrk="1" fontAlgn="auto" latinLnBrk="0" hangingPunct="1">
              <a:lnSpc>
                <a:spcPct val="100000"/>
              </a:lnSpc>
              <a:spcBef>
                <a:spcPts val="0"/>
              </a:spcBef>
              <a:spcAft>
                <a:spcPts val="0"/>
              </a:spcAft>
              <a:buClr>
                <a:srgbClr val="006152"/>
              </a:buClr>
              <a:buSzPct val="120000"/>
              <a:buFont typeface="+mj-lt"/>
              <a:buNone/>
              <a:tabLst/>
              <a:defRPr/>
            </a:pPr>
            <a:r>
              <a:rPr kumimoji="0" lang="en-IE" sz="1300" b="1" i="0" u="none" strike="noStrike" kern="0" cap="none" spc="0" normalizeH="0" baseline="0" noProof="0" dirty="0" smtClean="0">
                <a:ln>
                  <a:noFill/>
                </a:ln>
                <a:solidFill>
                  <a:srgbClr val="006152"/>
                </a:solidFill>
                <a:effectLst/>
                <a:uLnTx/>
                <a:uFillTx/>
                <a:latin typeface="Arial" panose="020B0604020202020204" pitchFamily="34" charset="0"/>
                <a:ea typeface="+mn-ea"/>
                <a:cs typeface="Arial" panose="020B0604020202020204" pitchFamily="34" charset="0"/>
              </a:rPr>
              <a:t>The reasons cited by</a:t>
            </a:r>
            <a:r>
              <a:rPr kumimoji="0" lang="en-IE" sz="1300" b="1" i="0" u="none" strike="noStrike" kern="0" cap="none" spc="0" normalizeH="0" noProof="0" dirty="0" smtClean="0">
                <a:ln>
                  <a:noFill/>
                </a:ln>
                <a:solidFill>
                  <a:srgbClr val="006152"/>
                </a:solidFill>
                <a:effectLst/>
                <a:uLnTx/>
                <a:uFillTx/>
                <a:latin typeface="Arial" panose="020B0604020202020204" pitchFamily="34" charset="0"/>
                <a:ea typeface="+mn-ea"/>
                <a:cs typeface="Arial" panose="020B0604020202020204" pitchFamily="34" charset="0"/>
              </a:rPr>
              <a:t> Tusla for</a:t>
            </a:r>
            <a:r>
              <a:rPr kumimoji="0" lang="en-IE" sz="1300" b="1" i="0" u="none" strike="noStrike" kern="0" cap="none" spc="0" normalizeH="0" baseline="0" noProof="0" dirty="0" smtClean="0">
                <a:ln>
                  <a:noFill/>
                </a:ln>
                <a:solidFill>
                  <a:srgbClr val="006152"/>
                </a:solidFill>
                <a:effectLst/>
                <a:uLnTx/>
                <a:uFillTx/>
                <a:latin typeface="Arial" panose="020B0604020202020204" pitchFamily="34" charset="0"/>
                <a:ea typeface="+mn-ea"/>
                <a:cs typeface="Arial" panose="020B0604020202020204" pitchFamily="34" charset="0"/>
              </a:rPr>
              <a:t> findings of non-compliance included: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CSS not dated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CSS not reviewed within legislative timeframe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Relevant Person not named on the CSS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CSS was not correctly titled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No procedure for managing allegations of abuse against staff named on the CSS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No evidence of the risk assessment included in the CSS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No evidence of clear principles regarding how the service intended to safeguard children from harm</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Insufficient detail about the services offered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There were risks named on the CSS that did not have corresponding procedures named to mitigate those risks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300" dirty="0">
              <a:solidFill>
                <a:srgbClr val="000000"/>
              </a:solidFill>
              <a:latin typeface="Arial" panose="020B0604020202020204" pitchFamily="34" charset="0"/>
              <a:ea typeface="+mn-ea"/>
              <a:cs typeface="+mn-cs"/>
            </a:endParaRPr>
          </a:p>
          <a:p>
            <a:pPr marR="0" lvl="0" defTabSz="914400" eaLnBrk="1" fontAlgn="auto" latinLnBrk="0" hangingPunct="1">
              <a:lnSpc>
                <a:spcPct val="100000"/>
              </a:lnSpc>
              <a:spcBef>
                <a:spcPts val="0"/>
              </a:spcBef>
              <a:spcAft>
                <a:spcPts val="0"/>
              </a:spcAft>
              <a:buClr>
                <a:srgbClr val="006152"/>
              </a:buClr>
              <a:buSzPct val="120000"/>
              <a:tabLst/>
              <a:defRPr/>
            </a:pPr>
            <a:r>
              <a:rPr lang="en-IE" sz="1300" dirty="0" err="1">
                <a:solidFill>
                  <a:prstClr val="black"/>
                </a:solidFill>
                <a:latin typeface="Arial" panose="020B0604020202020204" pitchFamily="34" charset="0"/>
                <a:cs typeface="Arial" panose="020B0604020202020204" pitchFamily="34" charset="0"/>
              </a:rPr>
              <a:t>Tusla's</a:t>
            </a:r>
            <a:r>
              <a:rPr lang="en-IE" sz="1300" dirty="0">
                <a:solidFill>
                  <a:prstClr val="black"/>
                </a:solidFill>
                <a:latin typeface="Arial" panose="020B0604020202020204" pitchFamily="34" charset="0"/>
                <a:cs typeface="Arial" panose="020B0604020202020204" pitchFamily="34" charset="0"/>
              </a:rPr>
              <a:t> findings were largely consistent with the findings of the HSE Children First National Office. </a:t>
            </a:r>
          </a:p>
          <a:p>
            <a:pPr marL="285750" marR="0" lvl="0" indent="-285750" defTabSz="914400" eaLnBrk="1" fontAlgn="auto" latinLnBrk="0" hangingPunct="1">
              <a:lnSpc>
                <a:spcPct val="100000"/>
              </a:lnSpc>
              <a:spcBef>
                <a:spcPts val="0"/>
              </a:spcBef>
              <a:spcAft>
                <a:spcPts val="0"/>
              </a:spcAft>
              <a:buClr>
                <a:srgbClr val="006152"/>
              </a:buClr>
              <a:buSzPct val="120000"/>
              <a:buFont typeface="Arial" panose="020B0604020202020204" pitchFamily="34" charset="0"/>
              <a:buChar char="►"/>
              <a:tabLst/>
              <a:defRPr/>
            </a:pPr>
            <a:endParaRPr lang="en-IE" sz="1300" dirty="0">
              <a:solidFill>
                <a:prstClr val="black"/>
              </a:solidFill>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
                <a:srgbClr val="006152"/>
              </a:buClr>
              <a:buSzTx/>
              <a:tabLst/>
              <a:defRPr/>
            </a:pPr>
            <a:r>
              <a:rPr lang="en-IE" sz="1300" dirty="0">
                <a:solidFill>
                  <a:prstClr val="black"/>
                </a:solidFill>
                <a:latin typeface="Arial" panose="020B0604020202020204" pitchFamily="34" charset="0"/>
                <a:cs typeface="Arial" panose="020B0604020202020204" pitchFamily="34" charset="0"/>
              </a:rPr>
              <a:t>Discrepancies were however noted in relation to the risks that Tusla 'would reasonably </a:t>
            </a:r>
            <a:r>
              <a:rPr lang="en-IE" sz="1300" dirty="0" smtClean="0">
                <a:solidFill>
                  <a:prstClr val="black"/>
                </a:solidFill>
                <a:latin typeface="Arial" panose="020B0604020202020204" pitchFamily="34" charset="0"/>
                <a:cs typeface="Arial" panose="020B0604020202020204" pitchFamily="34" charset="0"/>
              </a:rPr>
              <a:t>expect </a:t>
            </a:r>
            <a:r>
              <a:rPr lang="en-IE" sz="1300" u="sng" dirty="0">
                <a:solidFill>
                  <a:prstClr val="black"/>
                </a:solidFill>
                <a:latin typeface="Arial" panose="020B0604020202020204" pitchFamily="34" charset="0"/>
                <a:cs typeface="Arial" panose="020B0604020202020204" pitchFamily="34" charset="0"/>
              </a:rPr>
              <a:t>all</a:t>
            </a:r>
            <a:r>
              <a:rPr lang="en-IE" sz="1300" dirty="0">
                <a:solidFill>
                  <a:prstClr val="black"/>
                </a:solidFill>
                <a:latin typeface="Arial" panose="020B0604020202020204" pitchFamily="34" charset="0"/>
                <a:cs typeface="Arial" panose="020B0604020202020204" pitchFamily="34" charset="0"/>
              </a:rPr>
              <a:t> relevant services to consider</a:t>
            </a:r>
            <a:r>
              <a:rPr lang="en-IE" sz="1300" dirty="0" smtClean="0">
                <a:solidFill>
                  <a:prstClr val="black"/>
                </a:solidFill>
                <a:latin typeface="Arial" panose="020B0604020202020204" pitchFamily="34" charset="0"/>
                <a:cs typeface="Arial" panose="020B0604020202020204" pitchFamily="34" charset="0"/>
              </a:rPr>
              <a:t>'.  </a:t>
            </a:r>
            <a:endParaRPr lang="en-IE" sz="13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endPar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IE" sz="13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	</a:t>
            </a:r>
          </a:p>
        </p:txBody>
      </p:sp>
    </p:spTree>
    <p:extLst>
      <p:ext uri="{BB962C8B-B14F-4D97-AF65-F5344CB8AC3E}">
        <p14:creationId xmlns:p14="http://schemas.microsoft.com/office/powerpoint/2010/main" val="422416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a:t>Summary of Findings (Continued)</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1571131195"/>
              </p:ext>
            </p:extLst>
          </p:nvPr>
        </p:nvGraphicFramePr>
        <p:xfrm>
          <a:off x="381000" y="1276350"/>
          <a:ext cx="8001000" cy="5074919"/>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361165049"/>
                    </a:ext>
                  </a:extLst>
                </a:gridCol>
              </a:tblGrid>
              <a:tr h="2133600">
                <a:tc>
                  <a:txBody>
                    <a:bodyPr/>
                    <a:lstStyle/>
                    <a:p>
                      <a:r>
                        <a:rPr lang="en-IE" sz="1600" b="1" i="0" u="none" strike="noStrike" baseline="0" dirty="0" smtClean="0">
                          <a:solidFill>
                            <a:srgbClr val="006152"/>
                          </a:solidFill>
                          <a:latin typeface="Arial" panose="020B0604020202020204" pitchFamily="34" charset="0"/>
                        </a:rPr>
                        <a:t>Tusla consider it "reasonable to expect" that all Relevant Services address the following in their Risk Assessments:</a:t>
                      </a:r>
                    </a:p>
                    <a:p>
                      <a:endParaRPr lang="en-IE" sz="1300" b="0" i="0" u="none" strike="noStrike" baseline="0" dirty="0" smtClean="0">
                        <a:solidFill>
                          <a:srgbClr val="000000"/>
                        </a:solidFill>
                        <a:latin typeface="Arial" panose="020B0604020202020204" pitchFamily="34" charset="0"/>
                      </a:endParaRPr>
                    </a:p>
                    <a:p>
                      <a:pPr marL="179388" indent="-179388"/>
                      <a:r>
                        <a:rPr lang="en-IE" sz="1300" b="0" i="0" u="none" strike="noStrike" baseline="0" dirty="0" smtClean="0">
                          <a:solidFill>
                            <a:srgbClr val="000000"/>
                          </a:solidFill>
                          <a:latin typeface="Arial" panose="020B0604020202020204" pitchFamily="34" charset="0"/>
                        </a:rPr>
                        <a:t>1) Risk of harm* to a child by a member of staff/volunteer (from things they have done e.g. hurt a child, or failed to do e.g. not reporting a concern) 	</a:t>
                      </a:r>
                    </a:p>
                    <a:p>
                      <a:r>
                        <a:rPr lang="en-IE" sz="1300" b="0" i="0" u="none" strike="noStrike" baseline="0" dirty="0" smtClean="0">
                          <a:solidFill>
                            <a:srgbClr val="000000"/>
                          </a:solidFill>
                          <a:latin typeface="Arial" panose="020B0604020202020204" pitchFamily="34" charset="0"/>
                        </a:rPr>
                        <a:t>2) Risk of harm to a child caused by a lack of supervision; 	</a:t>
                      </a:r>
                    </a:p>
                    <a:p>
                      <a:r>
                        <a:rPr lang="en-IE" sz="1300" b="0" i="0" u="none" strike="noStrike" baseline="0" dirty="0" smtClean="0">
                          <a:solidFill>
                            <a:srgbClr val="000000"/>
                          </a:solidFill>
                          <a:latin typeface="Arial" panose="020B0604020202020204" pitchFamily="34" charset="0"/>
                        </a:rPr>
                        <a:t>3) Risk of to a child by a visitor to the service (contactors, parents, volunteers, etc.); 	</a:t>
                      </a:r>
                    </a:p>
                    <a:p>
                      <a:r>
                        <a:rPr lang="en-IE" sz="1300" b="0" i="0" u="none" strike="noStrike" baseline="0" dirty="0" smtClean="0">
                          <a:solidFill>
                            <a:srgbClr val="000000"/>
                          </a:solidFill>
                          <a:latin typeface="Arial" panose="020B0604020202020204" pitchFamily="34" charset="0"/>
                        </a:rPr>
                        <a:t>4) Risk of harm to a child by another child in the service; 	</a:t>
                      </a:r>
                    </a:p>
                    <a:p>
                      <a:r>
                        <a:rPr lang="en-IE" sz="1300" b="0" i="0" u="none" strike="noStrike" baseline="0" dirty="0" smtClean="0">
                          <a:solidFill>
                            <a:srgbClr val="000000"/>
                          </a:solidFill>
                          <a:latin typeface="Arial" panose="020B0604020202020204" pitchFamily="34" charset="0"/>
                        </a:rPr>
                        <a:t>5) Risk of harm to a child on outings by a member of staff/volunteer/stranger/peer; 	</a:t>
                      </a:r>
                    </a:p>
                    <a:p>
                      <a:r>
                        <a:rPr lang="en-IE" sz="1300" b="0" i="0" u="none" strike="noStrike" baseline="0" dirty="0" smtClean="0">
                          <a:solidFill>
                            <a:srgbClr val="000000"/>
                          </a:solidFill>
                          <a:latin typeface="Arial" panose="020B0604020202020204" pitchFamily="34" charset="0"/>
                        </a:rPr>
                        <a:t>6) Risk of harm through access to ICT (e.g. social media or web access, electronic contact, etc.) 	</a:t>
                      </a:r>
                    </a:p>
                    <a:p>
                      <a:r>
                        <a:rPr lang="en-IE" sz="1300" b="0" i="0" u="none" strike="noStrike" baseline="0" dirty="0" smtClean="0">
                          <a:solidFill>
                            <a:srgbClr val="000000"/>
                          </a:solidFill>
                          <a:latin typeface="Arial" panose="020B0604020202020204" pitchFamily="34" charset="0"/>
                        </a:rPr>
                        <a:t>7) Risk of harm to a child from the use/misuse of digital images/unauthorised photography </a:t>
                      </a:r>
                      <a:r>
                        <a:rPr lang="en-IE" sz="1400" b="0" i="0" u="none" strike="noStrike" baseline="0" dirty="0" smtClean="0">
                          <a:solidFill>
                            <a:srgbClr val="000000"/>
                          </a:solidFill>
                          <a:latin typeface="Arial" panose="020B0604020202020204" pitchFamily="34" charset="0"/>
                        </a:rPr>
                        <a:t>	</a:t>
                      </a:r>
                    </a:p>
                    <a:p>
                      <a:pPr marL="0" indent="0">
                        <a:buClr>
                          <a:srgbClr val="006152"/>
                        </a:buClr>
                        <a:buSzPct val="120000"/>
                        <a:buFont typeface="+mj-lt"/>
                        <a:buNone/>
                      </a:pPr>
                      <a:endParaRPr lang="en-IE" sz="1200" b="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514599">
                <a:tc>
                  <a:txBody>
                    <a:bodyPr/>
                    <a:lstStyle/>
                    <a:p>
                      <a:r>
                        <a:rPr lang="en-IE" sz="1200" dirty="0" smtClean="0">
                          <a:solidFill>
                            <a:schemeClr val="tx1"/>
                          </a:solidFill>
                          <a:latin typeface="Arial" panose="020B0604020202020204" pitchFamily="34" charset="0"/>
                          <a:cs typeface="Arial" panose="020B0604020202020204" pitchFamily="34" charset="0"/>
                        </a:rPr>
                        <a:t>* Harm as defined in the Children First Act 2015.</a:t>
                      </a:r>
                    </a:p>
                    <a:p>
                      <a:endParaRPr lang="en-IE" sz="1200" b="1" dirty="0" smtClean="0">
                        <a:solidFill>
                          <a:schemeClr val="tx1"/>
                        </a:solidFill>
                        <a:latin typeface="Arial" panose="020B0604020202020204" pitchFamily="34" charset="0"/>
                        <a:cs typeface="Arial" panose="020B0604020202020204" pitchFamily="34" charset="0"/>
                      </a:endParaRPr>
                    </a:p>
                    <a:p>
                      <a:r>
                        <a:rPr lang="en-IE" sz="1200" b="1" dirty="0" smtClean="0">
                          <a:solidFill>
                            <a:schemeClr val="tx1"/>
                          </a:solidFill>
                          <a:latin typeface="Arial" panose="020B0604020202020204" pitchFamily="34" charset="0"/>
                          <a:cs typeface="Arial" panose="020B0604020202020204" pitchFamily="34" charset="0"/>
                        </a:rPr>
                        <a:t>Note: </a:t>
                      </a:r>
                      <a:r>
                        <a:rPr lang="en-IE" sz="1200" dirty="0" smtClean="0">
                          <a:solidFill>
                            <a:schemeClr val="tx1"/>
                          </a:solidFill>
                          <a:latin typeface="Arial" panose="020B0604020202020204" pitchFamily="34" charset="0"/>
                          <a:cs typeface="Arial" panose="020B0604020202020204" pitchFamily="34" charset="0"/>
                        </a:rPr>
                        <a:t>These risks are now individually considered by</a:t>
                      </a:r>
                      <a:r>
                        <a:rPr lang="en-IE" sz="1200" baseline="0" dirty="0" smtClean="0">
                          <a:solidFill>
                            <a:schemeClr val="tx1"/>
                          </a:solidFill>
                          <a:latin typeface="Arial" panose="020B0604020202020204" pitchFamily="34" charset="0"/>
                          <a:cs typeface="Arial" panose="020B0604020202020204" pitchFamily="34" charset="0"/>
                        </a:rPr>
                        <a:t> the HSE Children First National Office when undertaking Children First Compliance Assurance Checks.  </a:t>
                      </a: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959801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Learning</a:t>
            </a:r>
            <a:endParaRPr spc="-20" dirty="0">
              <a:solidFill>
                <a:srgbClr val="FF0000"/>
              </a:solidFill>
            </a:endParaRPr>
          </a:p>
        </p:txBody>
      </p:sp>
      <p:sp>
        <p:nvSpPr>
          <p:cNvPr id="5" name="TextBox 4"/>
          <p:cNvSpPr txBox="1"/>
          <p:nvPr/>
        </p:nvSpPr>
        <p:spPr>
          <a:xfrm>
            <a:off x="228600" y="971550"/>
            <a:ext cx="8686800" cy="370870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
                <a:srgbClr val="006152"/>
              </a:buClr>
              <a:buSzTx/>
              <a:buFont typeface="+mj-lt"/>
              <a:buNone/>
              <a:tabLst/>
              <a:defRPr/>
            </a:pPr>
            <a:endParaRPr kumimoji="0" lang="en-IE" sz="1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
                <a:srgbClr val="006152"/>
              </a:buClr>
              <a:buSzTx/>
              <a:buFont typeface="+mj-lt"/>
              <a:buAutoNum type="arabicPeriod"/>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Services do not always have an accurate understanding of Children First requirements, particularly legislative requirements. For</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additional resources visit </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2"/>
              </a:rPr>
              <a:t>www.hse.ie/childrenfirst</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defTabSz="914400" eaLnBrk="1" fontAlgn="auto" latinLnBrk="0" hangingPunct="1">
              <a:lnSpc>
                <a:spcPct val="100000"/>
              </a:lnSpc>
              <a:spcBef>
                <a:spcPts val="0"/>
              </a:spcBef>
              <a:spcAft>
                <a:spcPts val="0"/>
              </a:spcAft>
              <a:buClr>
                <a:srgbClr val="006152"/>
              </a:buClr>
              <a:buSzTx/>
              <a:buFont typeface="+mj-lt"/>
              <a:buAutoNum type="arabicPeriod"/>
              <a:tabLst/>
              <a:defRPr/>
            </a:pPr>
            <a:endPar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
                <a:srgbClr val="006152"/>
              </a:buClr>
              <a:buSzTx/>
              <a:buFont typeface="+mj-lt"/>
              <a:buAutoNum type="arabicPeriod"/>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There is a lack of clarity around how Child Protection and Welfare records should be stored. Services would like more specific guidelines but it is difficult to provide specific </a:t>
            </a:r>
            <a:r>
              <a:rPr kumimoji="0" lang="en-IE" sz="1300" b="0" i="0" u="none" strike="noStrike" kern="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guidelines</a:t>
            </a:r>
            <a:r>
              <a:rPr lang="en-IE" sz="1300" noProof="0" dirty="0" smtClean="0">
                <a:solidFill>
                  <a:schemeClr val="tx1"/>
                </a:solidFill>
                <a:latin typeface="Arial" panose="020B0604020202020204" pitchFamily="34" charset="0"/>
                <a:ea typeface="+mn-ea"/>
                <a:cs typeface="Arial" panose="020B0604020202020204" pitchFamily="34" charset="0"/>
              </a:rPr>
              <a:t>/</a:t>
            </a:r>
            <a:r>
              <a:rPr kumimoji="0" lang="en-IE" sz="1300" b="0" i="0" u="none" strike="noStrike" kern="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procedures</a:t>
            </a:r>
            <a:r>
              <a:rPr kumimoji="0" lang="en-IE" sz="1300" b="0" i="0" u="none" strike="noStrike" kern="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national level</a:t>
            </a:r>
            <a:r>
              <a:rPr lang="en-IE" sz="1300" dirty="0">
                <a:solidFill>
                  <a:prstClr val="black"/>
                </a:solidFill>
                <a:latin typeface="Arial" panose="020B0604020202020204" pitchFamily="34" charset="0"/>
                <a:ea typeface="+mn-ea"/>
                <a:cs typeface="Arial" panose="020B0604020202020204" pitchFamily="34" charset="0"/>
              </a:rPr>
              <a:t> </a:t>
            </a:r>
            <a:r>
              <a:rPr lang="en-IE" sz="1300" dirty="0" smtClean="0">
                <a:solidFill>
                  <a:schemeClr val="tx1"/>
                </a:solidFill>
                <a:latin typeface="Arial" panose="020B0604020202020204" pitchFamily="34" charset="0"/>
                <a:ea typeface="+mn-ea"/>
                <a:cs typeface="Arial" panose="020B0604020202020204" pitchFamily="34" charset="0"/>
              </a:rPr>
              <a:t>due to the variance of service provision </a:t>
            </a:r>
            <a:r>
              <a:rPr lang="en-IE" sz="1300" dirty="0" smtClean="0">
                <a:solidFill>
                  <a:prstClr val="black"/>
                </a:solidFill>
                <a:latin typeface="Arial" panose="020B0604020202020204" pitchFamily="34" charset="0"/>
                <a:ea typeface="+mn-ea"/>
                <a:cs typeface="Arial" panose="020B0604020202020204" pitchFamily="34" charset="0"/>
              </a:rPr>
              <a:t>-</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record keeping practices and procedures must be agreed locally in keeping with best practice principles. Guidelines</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on Record Keeping can be found in Section 6 of the </a:t>
            </a:r>
            <a:r>
              <a:rPr kumimoji="0" lang="en-IE" sz="1300" b="0" i="0" u="none" strike="noStrike" kern="0" cap="none" spc="0" normalizeH="0" noProof="0" dirty="0" smtClean="0">
                <a:ln>
                  <a:noFill/>
                </a:ln>
                <a:solidFill>
                  <a:schemeClr val="tx1"/>
                </a:solidFill>
                <a:effectLst/>
                <a:uLnTx/>
                <a:uFillTx/>
                <a:latin typeface="Arial" panose="020B0604020202020204" pitchFamily="34" charset="0"/>
                <a:ea typeface="+mn-ea"/>
                <a:cs typeface="Arial" panose="020B0604020202020204" pitchFamily="34" charset="0"/>
              </a:rPr>
              <a:t>2019</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3"/>
              </a:rPr>
              <a:t>HSE Child Protection and Welfare Policy</a:t>
            </a:r>
            <a:endParaRPr lang="en-IE" sz="1300" noProof="0" dirty="0" smtClean="0">
              <a:solidFill>
                <a:prstClr val="black"/>
              </a:solidFill>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
                <a:srgbClr val="006152"/>
              </a:buClr>
              <a:buSzTx/>
              <a:buFont typeface="+mj-lt"/>
              <a:buAutoNum type="arabicPeriod"/>
              <a:tabLst/>
              <a:defRPr/>
            </a:pPr>
            <a:endParaRPr kumimoji="0" lang="en-IE" sz="1300" b="0" i="0" u="none" strike="noStrike" kern="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
                <a:srgbClr val="006152"/>
              </a:buClr>
              <a:buSzTx/>
              <a:buFont typeface="+mj-lt"/>
              <a:buAutoNum type="arabicPeriod"/>
              <a:tabLst/>
              <a:defRPr/>
            </a:pP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If a HSE Funded Service</a:t>
            </a:r>
            <a:r>
              <a:rPr kumimoji="0" lang="en-IE" sz="1300" b="0" i="0" u="none" strike="noStrike" kern="0" cap="none" spc="0" normalizeH="0" noProof="0" dirty="0" smtClean="0">
                <a:ln>
                  <a:noFill/>
                </a:ln>
                <a:solidFill>
                  <a:prstClr val="black"/>
                </a:solidFill>
                <a:effectLst/>
                <a:uLnTx/>
                <a:uFillTx/>
                <a:latin typeface="Arial" panose="020B0604020202020204" pitchFamily="34" charset="0"/>
                <a:ea typeface="+mn-ea"/>
                <a:cs typeface="Arial" panose="020B0604020202020204" pitchFamily="34" charset="0"/>
              </a:rPr>
              <a:t> develops their own Child Protection and Welfare Policy this must align with the core components of the HSE Child Protection and Welfare Policy, </a:t>
            </a:r>
            <a:r>
              <a:rPr lang="en-IE" sz="1300" noProof="0" dirty="0" smtClean="0">
                <a:solidFill>
                  <a:prstClr val="black"/>
                </a:solidFill>
                <a:latin typeface="Arial" panose="020B0604020202020204" pitchFamily="34" charset="0"/>
                <a:ea typeface="+mn-ea"/>
                <a:cs typeface="Arial" panose="020B0604020202020204" pitchFamily="34" charset="0"/>
              </a:rPr>
              <a:t>National Guidance for the Protection and Welfare of </a:t>
            </a:r>
            <a:r>
              <a:rPr lang="en-IE" sz="1300" dirty="0" smtClean="0">
                <a:solidFill>
                  <a:prstClr val="black"/>
                </a:solidFill>
                <a:latin typeface="Arial" panose="020B0604020202020204" pitchFamily="34" charset="0"/>
                <a:ea typeface="+mn-ea"/>
                <a:cs typeface="Arial" panose="020B0604020202020204" pitchFamily="34" charset="0"/>
              </a:rPr>
              <a:t>Children 2017 and the Children First Act 2015. Tusla - Child and Family Agency have developed a </a:t>
            </a:r>
            <a:r>
              <a:rPr lang="en-IE" sz="1300" dirty="0" smtClean="0">
                <a:solidFill>
                  <a:prstClr val="black"/>
                </a:solidFill>
                <a:latin typeface="Arial" panose="020B0604020202020204" pitchFamily="34" charset="0"/>
                <a:ea typeface="+mn-ea"/>
                <a:cs typeface="Arial" panose="020B0604020202020204" pitchFamily="34" charset="0"/>
                <a:hlinkClick r:id="rId4"/>
              </a:rPr>
              <a:t>Child Safeguarding: Guide for Policy, Procedure and Practice </a:t>
            </a:r>
            <a:r>
              <a:rPr lang="en-IE" sz="1300" dirty="0" smtClean="0">
                <a:solidFill>
                  <a:prstClr val="black"/>
                </a:solidFill>
                <a:latin typeface="Arial" panose="020B0604020202020204" pitchFamily="34" charset="0"/>
                <a:ea typeface="+mn-ea"/>
                <a:cs typeface="Arial" panose="020B0604020202020204" pitchFamily="34" charset="0"/>
              </a:rPr>
              <a:t>which may be of support. </a:t>
            </a:r>
            <a:r>
              <a:rPr kumimoji="0" lang="en-IE" sz="13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228600" marR="0" lvl="0" indent="-228600" defTabSz="914400" eaLnBrk="1" fontAlgn="auto" latinLnBrk="0" hangingPunct="1">
              <a:lnSpc>
                <a:spcPct val="100000"/>
              </a:lnSpc>
              <a:spcBef>
                <a:spcPts val="0"/>
              </a:spcBef>
              <a:spcAft>
                <a:spcPts val="0"/>
              </a:spcAft>
              <a:buClr>
                <a:srgbClr val="006152"/>
              </a:buClr>
              <a:buSzTx/>
              <a:buFont typeface="+mj-lt"/>
              <a:buAutoNum type="arabicPeriod"/>
              <a:tabLst/>
              <a:defRPr/>
            </a:pPr>
            <a:endParaRPr lang="en-IE" sz="1300" dirty="0">
              <a:solidFill>
                <a:prstClr val="black"/>
              </a:solidFill>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
                <a:srgbClr val="006152"/>
              </a:buClr>
              <a:buSzTx/>
              <a:buFont typeface="+mj-lt"/>
              <a:buAutoNum type="arabicPeriod"/>
              <a:tabLst/>
              <a:defRPr/>
            </a:pPr>
            <a:r>
              <a:rPr lang="en-IE" sz="1300" dirty="0" smtClean="0">
                <a:solidFill>
                  <a:schemeClr val="tx1"/>
                </a:solidFill>
                <a:latin typeface="Arial" panose="020B0604020202020204" pitchFamily="34" charset="0"/>
                <a:ea typeface="+mn-ea"/>
                <a:cs typeface="Arial" panose="020B0604020202020204" pitchFamily="34" charset="0"/>
              </a:rPr>
              <a:t>In addition to following HSE Guidance on Developing Child Safeguarding Statements </a:t>
            </a:r>
            <a:r>
              <a:rPr lang="en-IE" sz="1300" dirty="0">
                <a:solidFill>
                  <a:prstClr val="black"/>
                </a:solidFill>
                <a:latin typeface="Arial" panose="020B0604020202020204" pitchFamily="34" charset="0"/>
                <a:ea typeface="+mn-ea"/>
                <a:cs typeface="Arial" panose="020B0604020202020204" pitchFamily="34" charset="0"/>
              </a:rPr>
              <a:t>i</a:t>
            </a:r>
            <a:r>
              <a:rPr lang="en-IE" sz="1300" dirty="0" smtClean="0">
                <a:solidFill>
                  <a:prstClr val="black"/>
                </a:solidFill>
                <a:latin typeface="Arial" panose="020B0604020202020204" pitchFamily="34" charset="0"/>
                <a:ea typeface="+mn-ea"/>
                <a:cs typeface="Arial" panose="020B0604020202020204" pitchFamily="34" charset="0"/>
              </a:rPr>
              <a:t>t </a:t>
            </a:r>
            <a:r>
              <a:rPr lang="en-IE" sz="1300" dirty="0">
                <a:solidFill>
                  <a:prstClr val="black"/>
                </a:solidFill>
                <a:latin typeface="Arial" panose="020B0604020202020204" pitchFamily="34" charset="0"/>
                <a:ea typeface="+mn-ea"/>
                <a:cs typeface="Arial" panose="020B0604020202020204" pitchFamily="34" charset="0"/>
              </a:rPr>
              <a:t>is advisable to refer to the Outcome Review Form used by the Tusla Child Safeguarding Statement Compliance </a:t>
            </a:r>
            <a:r>
              <a:rPr lang="en-IE" sz="1300" dirty="0" smtClean="0">
                <a:solidFill>
                  <a:prstClr val="black"/>
                </a:solidFill>
                <a:latin typeface="Arial" panose="020B0604020202020204" pitchFamily="34" charset="0"/>
                <a:ea typeface="+mn-ea"/>
                <a:cs typeface="Arial" panose="020B0604020202020204" pitchFamily="34" charset="0"/>
              </a:rPr>
              <a:t>Unit. </a:t>
            </a:r>
            <a:r>
              <a:rPr lang="en-IE" sz="1300" dirty="0">
                <a:solidFill>
                  <a:prstClr val="black"/>
                </a:solidFill>
                <a:latin typeface="Arial" panose="020B0604020202020204" pitchFamily="34" charset="0"/>
                <a:ea typeface="+mn-ea"/>
                <a:cs typeface="Arial" panose="020B0604020202020204" pitchFamily="34" charset="0"/>
              </a:rPr>
              <a:t>The form can be found on the Tusla website </a:t>
            </a:r>
            <a:r>
              <a:rPr lang="en-IE" sz="1300" dirty="0" smtClean="0">
                <a:solidFill>
                  <a:prstClr val="black"/>
                </a:solidFill>
                <a:latin typeface="Arial" panose="020B0604020202020204" pitchFamily="34" charset="0"/>
                <a:ea typeface="+mn-ea"/>
                <a:cs typeface="Arial" panose="020B0604020202020204" pitchFamily="34" charset="0"/>
                <a:hlinkClick r:id="rId5"/>
              </a:rPr>
              <a:t>www.tusla.ie</a:t>
            </a:r>
            <a:r>
              <a:rPr lang="en-IE" sz="1300" dirty="0" smtClean="0">
                <a:solidFill>
                  <a:prstClr val="black"/>
                </a:solidFill>
                <a:latin typeface="Arial" panose="020B0604020202020204" pitchFamily="34" charset="0"/>
                <a:ea typeface="+mn-ea"/>
                <a:cs typeface="Arial" panose="020B0604020202020204" pitchFamily="34" charset="0"/>
              </a:rPr>
              <a:t>.</a:t>
            </a:r>
            <a:endParaRPr kumimoji="0" lang="en-IE" sz="1300" b="0" i="0" u="none" strike="noStrike" kern="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0463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670468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223261"/>
            <a:ext cx="6324600" cy="1446550"/>
          </a:xfrm>
          <a:prstGeom prst="rect">
            <a:avLst/>
          </a:prstGeom>
        </p:spPr>
        <p:txBody>
          <a:bodyPr wrap="square">
            <a:spAutoFit/>
          </a:bodyPr>
          <a:lstStyle/>
          <a:p>
            <a:r>
              <a:rPr lang="en-IE" sz="1400" b="1" dirty="0" smtClean="0">
                <a:latin typeface="Arial" panose="020B0604020202020204" pitchFamily="34" charset="0"/>
                <a:cs typeface="Arial" panose="020B0604020202020204" pitchFamily="34" charset="0"/>
              </a:rPr>
              <a:t>Key Findings:</a:t>
            </a:r>
          </a:p>
          <a:p>
            <a:endParaRPr lang="en-IE"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t>All 13 services had undertaken a ‘Child Safeguarding’ Risk Assessment</a:t>
            </a:r>
          </a:p>
          <a:p>
            <a:endParaRPr lang="en-IE" sz="1200" dirty="0" smtClean="0"/>
          </a:p>
          <a:p>
            <a:pPr marL="171450" indent="-171450">
              <a:buFont typeface="Arial" panose="020B0604020202020204" pitchFamily="34" charset="0"/>
              <a:buChar char="•"/>
            </a:pPr>
            <a:r>
              <a:rPr lang="en-IE" sz="1200" dirty="0" smtClean="0"/>
              <a:t>Gaps were identified in 9 of the 13 risk assessments i.e. it was determined that additional risks should have been considered based on the nature of the services and the activities provided. </a:t>
            </a:r>
            <a:endParaRPr lang="en-IE" sz="1200" dirty="0"/>
          </a:p>
        </p:txBody>
      </p:sp>
      <p:graphicFrame>
        <p:nvGraphicFramePr>
          <p:cNvPr id="16" name="Table 15"/>
          <p:cNvGraphicFramePr>
            <a:graphicFrameLocks noGrp="1"/>
          </p:cNvGraphicFramePr>
          <p:nvPr>
            <p:extLst>
              <p:ext uri="{D42A27DB-BD31-4B8C-83A1-F6EECF244321}">
                <p14:modId xmlns:p14="http://schemas.microsoft.com/office/powerpoint/2010/main" val="2384416888"/>
              </p:ext>
            </p:extLst>
          </p:nvPr>
        </p:nvGraphicFramePr>
        <p:xfrm>
          <a:off x="228600" y="1002756"/>
          <a:ext cx="6324600" cy="1010920"/>
        </p:xfrm>
        <a:graphic>
          <a:graphicData uri="http://schemas.openxmlformats.org/drawingml/2006/table">
            <a:tbl>
              <a:tblPr firstRow="1" bandRow="1">
                <a:tableStyleId>{5C22544A-7EE6-4342-B048-85BDC9FD1C3A}</a:tableStyleId>
              </a:tblPr>
              <a:tblGrid>
                <a:gridCol w="63246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r>
              <a:rPr lang="en-IE" dirty="0" smtClean="0"/>
              <a:t>Risk Assessment | </a:t>
            </a:r>
            <a:r>
              <a:rPr lang="en-IE" sz="1800" b="0" dirty="0" smtClean="0"/>
              <a:t>Was a sufficient risk assessment undertaken?</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366264573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30%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00219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08902" y="2380544"/>
            <a:ext cx="7258698" cy="178510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a:t>
            </a:r>
            <a:r>
              <a:rPr lang="en-IE" sz="1200" dirty="0">
                <a:latin typeface="Arial" panose="020B0604020202020204" pitchFamily="34" charset="0"/>
                <a:cs typeface="Arial" panose="020B0604020202020204" pitchFamily="34" charset="0"/>
              </a:rPr>
              <a:t>13 services had a Child Safeguarding Statement in </a:t>
            </a:r>
            <a:r>
              <a:rPr lang="en-IE" sz="1200" dirty="0" smtClean="0">
                <a:latin typeface="Arial" panose="020B0604020202020204" pitchFamily="34" charset="0"/>
                <a:cs typeface="Arial" panose="020B0604020202020204" pitchFamily="34" charset="0"/>
              </a:rPr>
              <a:t>place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Gaps </a:t>
            </a:r>
            <a:r>
              <a:rPr lang="en-IE" sz="1200" dirty="0" smtClean="0">
                <a:latin typeface="Arial" panose="020B0604020202020204" pitchFamily="34" charset="0"/>
                <a:cs typeface="Arial" panose="020B0604020202020204" pitchFamily="34" charset="0"/>
              </a:rPr>
              <a:t>noted in 12 Child Safeguarding Statements included the following:</a:t>
            </a:r>
            <a:endParaRPr lang="en-IE" sz="1200" dirty="0">
              <a:latin typeface="Arial" panose="020B0604020202020204" pitchFamily="34" charset="0"/>
              <a:cs typeface="Arial" panose="020B0604020202020204" pitchFamily="34" charset="0"/>
            </a:endParaRPr>
          </a:p>
          <a:p>
            <a:pPr lvl="1">
              <a:defRPr/>
            </a:pPr>
            <a:r>
              <a:rPr lang="en-IE" sz="1200" dirty="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     - An assessment of risk was not included in the CSS</a:t>
            </a:r>
          </a:p>
          <a:p>
            <a:pPr lvl="1">
              <a:defRPr/>
            </a:pPr>
            <a:r>
              <a:rPr lang="en-IE" sz="1200" dirty="0" smtClean="0">
                <a:latin typeface="Arial" panose="020B0604020202020204" pitchFamily="34" charset="0"/>
                <a:cs typeface="Arial" panose="020B0604020202020204" pitchFamily="34" charset="0"/>
              </a:rPr>
              <a:t>      - The Procedure for Maintaining a List of Mandated Persons was not included</a:t>
            </a:r>
          </a:p>
          <a:p>
            <a:pPr lvl="1">
              <a:defRPr/>
            </a:pPr>
            <a:r>
              <a:rPr lang="en-IE" sz="1200" dirty="0" smtClean="0">
                <a:latin typeface="Arial" panose="020B0604020202020204" pitchFamily="34" charset="0"/>
                <a:cs typeface="Arial" panose="020B0604020202020204" pitchFamily="34" charset="0"/>
              </a:rPr>
              <a:t>      - The Procedure for Appointing a Relevant Person was not included</a:t>
            </a:r>
          </a:p>
          <a:p>
            <a:pPr lvl="1">
              <a:defRPr/>
            </a:pPr>
            <a:r>
              <a:rPr lang="en-IE" sz="1200" dirty="0" smtClean="0">
                <a:latin typeface="Arial" panose="020B0604020202020204" pitchFamily="34" charset="0"/>
                <a:cs typeface="Arial" panose="020B0604020202020204" pitchFamily="34" charset="0"/>
              </a:rPr>
              <a:t>      - The Relevant Person was not named on the CSS</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329712679"/>
              </p:ext>
            </p:extLst>
          </p:nvPr>
        </p:nvGraphicFramePr>
        <p:xfrm>
          <a:off x="265404" y="971550"/>
          <a:ext cx="6287796" cy="1193800"/>
        </p:xfrm>
        <a:graphic>
          <a:graphicData uri="http://schemas.openxmlformats.org/drawingml/2006/table">
            <a:tbl>
              <a:tblPr firstRow="1" bandRow="1">
                <a:tableStyleId>{5C22544A-7EE6-4342-B048-85BDC9FD1C3A}</a:tableStyleId>
              </a:tblPr>
              <a:tblGrid>
                <a:gridCol w="6287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08902" y="4398406"/>
            <a:ext cx="8878596" cy="53860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100" b="0" i="0" u="none" strike="noStrike" kern="0" cap="none" spc="0" normalizeH="0" baseline="0" noProof="0" dirty="0" smtClean="0">
                <a:ln>
                  <a:noFill/>
                </a:ln>
                <a:solidFill>
                  <a:sysClr val="windowText" lastClr="000000"/>
                </a:solidFill>
                <a:effectLst/>
                <a:uLnTx/>
                <a:uFillTx/>
              </a:rPr>
              <a:t>*</a:t>
            </a:r>
            <a:r>
              <a:rPr kumimoji="0" lang="en-IE" sz="900" b="0" i="0" u="none" strike="noStrike" kern="0" cap="none" spc="0" normalizeH="0" baseline="0" noProof="0" dirty="0" smtClean="0">
                <a:ln>
                  <a:noFill/>
                </a:ln>
                <a:solidFill>
                  <a:sysClr val="windowText" lastClr="000000"/>
                </a:solidFill>
                <a:effectLst/>
                <a:uLnTx/>
                <a:uFillTx/>
              </a:rPr>
              <a:t>(i) The CSS must describe the service being provided and the principles to be observed to safeguard children while availing of the service (ii) A Relevant Person must be appointed for the purpose of the CSS (iii) The CSS must include a written assessment of any potential for harm to a child while availing of the service (iv) The CSS must specify the procedures that are in place to manage any risk identified and the prescribed procedures required to be in place, as listed in Section 11(3) of the Act . </a:t>
            </a:r>
            <a:endParaRPr kumimoji="0" lang="en-IE" sz="900" b="0" i="0" u="none" strike="noStrike" kern="0" cap="none" spc="0" normalizeH="0" baseline="0" noProof="0" dirty="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2030176081"/>
              </p:ext>
            </p:extLst>
          </p:nvPr>
        </p:nvGraphicFramePr>
        <p:xfrm>
          <a:off x="6705600" y="1002756"/>
          <a:ext cx="2174488" cy="176444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200" b="0" i="0" u="none" strike="noStrike" dirty="0" smtClean="0">
                          <a:solidFill>
                            <a:srgbClr val="000000"/>
                          </a:solidFill>
                          <a:effectLst/>
                          <a:latin typeface="Arial" panose="020B0604020202020204" pitchFamily="34" charset="0"/>
                        </a:rPr>
                        <a:t>1</a:t>
                      </a:r>
                      <a:endParaRPr lang="en-IE" sz="12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200" b="0" i="0" u="none" strike="noStrike" dirty="0" smtClean="0">
                          <a:solidFill>
                            <a:srgbClr val="000000"/>
                          </a:solidFill>
                          <a:effectLst/>
                          <a:latin typeface="Arial" panose="020B0604020202020204" pitchFamily="34" charset="0"/>
                        </a:rPr>
                        <a:t>12</a:t>
                      </a:r>
                      <a:endParaRPr lang="en-IE" sz="12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200" b="0" i="0" u="none" strike="noStrike" dirty="0" smtClean="0">
                          <a:solidFill>
                            <a:srgbClr val="000000"/>
                          </a:solidFill>
                          <a:effectLst/>
                          <a:latin typeface="Arial" panose="020B0604020202020204" pitchFamily="34" charset="0"/>
                        </a:rPr>
                        <a:t>0</a:t>
                      </a:r>
                      <a:endParaRPr lang="en-IE" sz="12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50442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4680</TotalTime>
  <Words>2558</Words>
  <Application>Microsoft Office PowerPoint</Application>
  <PresentationFormat>On-screen Show (16:9)</PresentationFormat>
  <Paragraphs>395</Paragraphs>
  <Slides>20</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Services selected for Compliance Check</vt:lpstr>
      <vt:lpstr>Summary of Findings </vt:lpstr>
      <vt:lpstr>Summary of Findings (Continued)</vt:lpstr>
      <vt:lpstr>Summary of Findings (Continued)</vt:lpstr>
      <vt:lpstr>Learning</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Child Protection &amp; Welfare Policy | Funded &amp; Contracted*</vt:lpstr>
      <vt:lpstr>Mandatory Training | 'An Introduction to Children First' 3 yearly </vt:lpstr>
      <vt:lpstr>Child Protection &amp; Welfare Records | Record Management</vt:lpstr>
      <vt:lpstr>CP&amp;W Concerns | Reporting Procedure</vt:lpstr>
      <vt:lpstr>Governance | Self-Audit Checklists</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Jennifer Healy (Children First Training &amp; Development Officer)</cp:lastModifiedBy>
  <cp:revision>142</cp:revision>
  <cp:lastPrinted>2024-02-06T12:57:16Z</cp:lastPrinted>
  <dcterms:created xsi:type="dcterms:W3CDTF">2024-01-17T14:37:24Z</dcterms:created>
  <dcterms:modified xsi:type="dcterms:W3CDTF">2024-06-26T11:59:02Z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