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sldIdLst>
    <p:sldId id="288" r:id="rId2"/>
    <p:sldId id="257" r:id="rId3"/>
    <p:sldId id="291" r:id="rId4"/>
    <p:sldId id="283" r:id="rId5"/>
    <p:sldId id="284" r:id="rId6"/>
    <p:sldId id="285" r:id="rId7"/>
    <p:sldId id="287" r:id="rId8"/>
    <p:sldId id="268" r:id="rId9"/>
    <p:sldId id="269" r:id="rId10"/>
    <p:sldId id="270" r:id="rId11"/>
    <p:sldId id="272" r:id="rId12"/>
    <p:sldId id="273" r:id="rId13"/>
    <p:sldId id="274" r:id="rId14"/>
    <p:sldId id="275" r:id="rId15"/>
    <p:sldId id="281" r:id="rId16"/>
    <p:sldId id="276" r:id="rId17"/>
    <p:sldId id="277" r:id="rId18"/>
    <p:sldId id="278" r:id="rId19"/>
    <p:sldId id="282" r:id="rId20"/>
    <p:sldId id="266" r:id="rId21"/>
  </p:sldIdLst>
  <p:sldSz cx="9144000" cy="5143500" type="screen16x9"/>
  <p:notesSz cx="10234613" cy="70993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0AD47"/>
    <a:srgbClr val="006152"/>
    <a:srgbClr val="71A59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250" autoAdjust="0"/>
    <p:restoredTop sz="94660"/>
  </p:normalViewPr>
  <p:slideViewPr>
    <p:cSldViewPr>
      <p:cViewPr varScale="1">
        <p:scale>
          <a:sx n="86" d="100"/>
          <a:sy n="86" d="100"/>
        </p:scale>
        <p:origin x="216" y="9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434999" cy="354965"/>
          </a:xfrm>
          <a:prstGeom prst="rect">
            <a:avLst/>
          </a:prstGeom>
        </p:spPr>
        <p:txBody>
          <a:bodyPr vert="horz" lIns="110935" tIns="55468" rIns="110935" bIns="55468" rtlCol="0"/>
          <a:lstStyle>
            <a:lvl1pPr algn="l">
              <a:defRPr sz="1500"/>
            </a:lvl1pPr>
          </a:lstStyle>
          <a:p>
            <a:endParaRPr lang="en-IE"/>
          </a:p>
        </p:txBody>
      </p:sp>
      <p:sp>
        <p:nvSpPr>
          <p:cNvPr id="3" name="Date Placeholder 2"/>
          <p:cNvSpPr>
            <a:spLocks noGrp="1"/>
          </p:cNvSpPr>
          <p:nvPr>
            <p:ph type="dt" idx="1"/>
          </p:nvPr>
        </p:nvSpPr>
        <p:spPr>
          <a:xfrm>
            <a:off x="5797838" y="1"/>
            <a:ext cx="4434999" cy="354965"/>
          </a:xfrm>
          <a:prstGeom prst="rect">
            <a:avLst/>
          </a:prstGeom>
        </p:spPr>
        <p:txBody>
          <a:bodyPr vert="horz" lIns="110935" tIns="55468" rIns="110935" bIns="55468" rtlCol="0"/>
          <a:lstStyle>
            <a:lvl1pPr algn="r">
              <a:defRPr sz="1500"/>
            </a:lvl1pPr>
          </a:lstStyle>
          <a:p>
            <a:fld id="{E444F275-E0FB-4B8B-9F61-D9C71C1E02DD}" type="datetimeFigureOut">
              <a:rPr lang="en-IE" smtClean="0"/>
              <a:t>26/06/2024</a:t>
            </a:fld>
            <a:endParaRPr lang="en-IE"/>
          </a:p>
        </p:txBody>
      </p:sp>
      <p:sp>
        <p:nvSpPr>
          <p:cNvPr id="4" name="Slide Image Placeholder 3"/>
          <p:cNvSpPr>
            <a:spLocks noGrp="1" noRot="1" noChangeAspect="1"/>
          </p:cNvSpPr>
          <p:nvPr>
            <p:ph type="sldImg" idx="2"/>
          </p:nvPr>
        </p:nvSpPr>
        <p:spPr>
          <a:xfrm>
            <a:off x="2987675" y="887413"/>
            <a:ext cx="4259263" cy="2397125"/>
          </a:xfrm>
          <a:prstGeom prst="rect">
            <a:avLst/>
          </a:prstGeom>
          <a:noFill/>
          <a:ln w="12700">
            <a:solidFill>
              <a:prstClr val="black"/>
            </a:solidFill>
          </a:ln>
        </p:spPr>
        <p:txBody>
          <a:bodyPr vert="horz" lIns="110935" tIns="55468" rIns="110935" bIns="55468" rtlCol="0" anchor="ctr"/>
          <a:lstStyle/>
          <a:p>
            <a:endParaRPr lang="en-IE"/>
          </a:p>
        </p:txBody>
      </p:sp>
      <p:sp>
        <p:nvSpPr>
          <p:cNvPr id="5" name="Notes Placeholder 4"/>
          <p:cNvSpPr>
            <a:spLocks noGrp="1"/>
          </p:cNvSpPr>
          <p:nvPr>
            <p:ph type="body" sz="quarter" idx="3"/>
          </p:nvPr>
        </p:nvSpPr>
        <p:spPr>
          <a:xfrm>
            <a:off x="1023462" y="3415991"/>
            <a:ext cx="8187690" cy="2795897"/>
          </a:xfrm>
          <a:prstGeom prst="rect">
            <a:avLst/>
          </a:prstGeom>
        </p:spPr>
        <p:txBody>
          <a:bodyPr vert="horz" lIns="110935" tIns="55468" rIns="110935" bIns="55468"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6744336"/>
            <a:ext cx="4434999" cy="354965"/>
          </a:xfrm>
          <a:prstGeom prst="rect">
            <a:avLst/>
          </a:prstGeom>
        </p:spPr>
        <p:txBody>
          <a:bodyPr vert="horz" lIns="110935" tIns="55468" rIns="110935" bIns="55468" rtlCol="0" anchor="b"/>
          <a:lstStyle>
            <a:lvl1pPr algn="l">
              <a:defRPr sz="1500"/>
            </a:lvl1pPr>
          </a:lstStyle>
          <a:p>
            <a:endParaRPr lang="en-IE"/>
          </a:p>
        </p:txBody>
      </p:sp>
      <p:sp>
        <p:nvSpPr>
          <p:cNvPr id="7" name="Slide Number Placeholder 6"/>
          <p:cNvSpPr>
            <a:spLocks noGrp="1"/>
          </p:cNvSpPr>
          <p:nvPr>
            <p:ph type="sldNum" sz="quarter" idx="5"/>
          </p:nvPr>
        </p:nvSpPr>
        <p:spPr>
          <a:xfrm>
            <a:off x="5797838" y="6744336"/>
            <a:ext cx="4434999" cy="354965"/>
          </a:xfrm>
          <a:prstGeom prst="rect">
            <a:avLst/>
          </a:prstGeom>
        </p:spPr>
        <p:txBody>
          <a:bodyPr vert="horz" lIns="110935" tIns="55468" rIns="110935" bIns="55468" rtlCol="0" anchor="b"/>
          <a:lstStyle>
            <a:lvl1pPr algn="r">
              <a:defRPr sz="1500"/>
            </a:lvl1pPr>
          </a:lstStyle>
          <a:p>
            <a:fld id="{05F2C560-EBDC-4F9F-9C38-97291AC4D482}" type="slidenum">
              <a:rPr lang="en-IE" smtClean="0"/>
              <a:t>‹#›</a:t>
            </a:fld>
            <a:endParaRPr lang="en-IE"/>
          </a:p>
        </p:txBody>
      </p:sp>
    </p:spTree>
    <p:extLst>
      <p:ext uri="{BB962C8B-B14F-4D97-AF65-F5344CB8AC3E}">
        <p14:creationId xmlns:p14="http://schemas.microsoft.com/office/powerpoint/2010/main" val="11367047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05F2C560-EBDC-4F9F-9C38-97291AC4D482}" type="slidenum">
              <a:rPr lang="en-IE" smtClean="0"/>
              <a:t>3</a:t>
            </a:fld>
            <a:endParaRPr lang="en-IE"/>
          </a:p>
        </p:txBody>
      </p:sp>
    </p:spTree>
    <p:extLst>
      <p:ext uri="{BB962C8B-B14F-4D97-AF65-F5344CB8AC3E}">
        <p14:creationId xmlns:p14="http://schemas.microsoft.com/office/powerpoint/2010/main" val="40776694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defTabSz="1109350"/>
            <a:fld id="{05F2C560-EBDC-4F9F-9C38-97291AC4D482}" type="slidenum">
              <a:rPr lang="en-IE"/>
              <a:pPr defTabSz="1109350"/>
              <a:t>19</a:t>
            </a:fld>
            <a:endParaRPr lang="en-IE"/>
          </a:p>
        </p:txBody>
      </p:sp>
    </p:spTree>
    <p:extLst>
      <p:ext uri="{BB962C8B-B14F-4D97-AF65-F5344CB8AC3E}">
        <p14:creationId xmlns:p14="http://schemas.microsoft.com/office/powerpoint/2010/main" val="19045060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05F2C560-EBDC-4F9F-9C38-97291AC4D482}" type="slidenum">
              <a:rPr lang="en-IE" smtClean="0"/>
              <a:t>4</a:t>
            </a:fld>
            <a:endParaRPr lang="en-IE"/>
          </a:p>
        </p:txBody>
      </p:sp>
    </p:spTree>
    <p:extLst>
      <p:ext uri="{BB962C8B-B14F-4D97-AF65-F5344CB8AC3E}">
        <p14:creationId xmlns:p14="http://schemas.microsoft.com/office/powerpoint/2010/main" val="28068040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05F2C560-EBDC-4F9F-9C38-97291AC4D482}" type="slidenum">
              <a:rPr lang="en-IE" smtClean="0"/>
              <a:t>9</a:t>
            </a:fld>
            <a:endParaRPr lang="en-IE"/>
          </a:p>
        </p:txBody>
      </p:sp>
    </p:spTree>
    <p:extLst>
      <p:ext uri="{BB962C8B-B14F-4D97-AF65-F5344CB8AC3E}">
        <p14:creationId xmlns:p14="http://schemas.microsoft.com/office/powerpoint/2010/main" val="6062167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05F2C560-EBDC-4F9F-9C38-97291AC4D482}" type="slidenum">
              <a:rPr lang="en-IE" smtClean="0"/>
              <a:t>13</a:t>
            </a:fld>
            <a:endParaRPr lang="en-IE"/>
          </a:p>
        </p:txBody>
      </p:sp>
    </p:spTree>
    <p:extLst>
      <p:ext uri="{BB962C8B-B14F-4D97-AF65-F5344CB8AC3E}">
        <p14:creationId xmlns:p14="http://schemas.microsoft.com/office/powerpoint/2010/main" val="17932577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05F2C560-EBDC-4F9F-9C38-97291AC4D482}" type="slidenum">
              <a:rPr lang="en-IE" smtClean="0"/>
              <a:t>14</a:t>
            </a:fld>
            <a:endParaRPr lang="en-IE"/>
          </a:p>
        </p:txBody>
      </p:sp>
    </p:spTree>
    <p:extLst>
      <p:ext uri="{BB962C8B-B14F-4D97-AF65-F5344CB8AC3E}">
        <p14:creationId xmlns:p14="http://schemas.microsoft.com/office/powerpoint/2010/main" val="6592207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05F2C560-EBDC-4F9F-9C38-97291AC4D482}" type="slidenum">
              <a:rPr lang="en-IE" smtClean="0"/>
              <a:t>15</a:t>
            </a:fld>
            <a:endParaRPr lang="en-IE"/>
          </a:p>
        </p:txBody>
      </p:sp>
    </p:spTree>
    <p:extLst>
      <p:ext uri="{BB962C8B-B14F-4D97-AF65-F5344CB8AC3E}">
        <p14:creationId xmlns:p14="http://schemas.microsoft.com/office/powerpoint/2010/main" val="31777656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05F2C560-EBDC-4F9F-9C38-97291AC4D482}" type="slidenum">
              <a:rPr lang="en-IE" smtClean="0"/>
              <a:t>16</a:t>
            </a:fld>
            <a:endParaRPr lang="en-IE"/>
          </a:p>
        </p:txBody>
      </p:sp>
    </p:spTree>
    <p:extLst>
      <p:ext uri="{BB962C8B-B14F-4D97-AF65-F5344CB8AC3E}">
        <p14:creationId xmlns:p14="http://schemas.microsoft.com/office/powerpoint/2010/main" val="5070835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05F2C560-EBDC-4F9F-9C38-97291AC4D482}" type="slidenum">
              <a:rPr lang="en-IE" smtClean="0"/>
              <a:t>17</a:t>
            </a:fld>
            <a:endParaRPr lang="en-IE"/>
          </a:p>
        </p:txBody>
      </p:sp>
    </p:spTree>
    <p:extLst>
      <p:ext uri="{BB962C8B-B14F-4D97-AF65-F5344CB8AC3E}">
        <p14:creationId xmlns:p14="http://schemas.microsoft.com/office/powerpoint/2010/main" val="32290897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05F2C560-EBDC-4F9F-9C38-97291AC4D482}" type="slidenum">
              <a:rPr lang="en-IE" smtClean="0"/>
              <a:t>18</a:t>
            </a:fld>
            <a:endParaRPr lang="en-IE"/>
          </a:p>
        </p:txBody>
      </p:sp>
    </p:spTree>
    <p:extLst>
      <p:ext uri="{BB962C8B-B14F-4D97-AF65-F5344CB8AC3E}">
        <p14:creationId xmlns:p14="http://schemas.microsoft.com/office/powerpoint/2010/main" val="414151392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0" y="0"/>
            <a:ext cx="9143999" cy="3798276"/>
          </a:xfrm>
          <a:prstGeom prst="rect">
            <a:avLst/>
          </a:prstGeom>
        </p:spPr>
      </p:pic>
      <p:pic>
        <p:nvPicPr>
          <p:cNvPr id="17" name="bg object 17"/>
          <p:cNvPicPr/>
          <p:nvPr/>
        </p:nvPicPr>
        <p:blipFill>
          <a:blip r:embed="rId3" cstate="print"/>
          <a:stretch>
            <a:fillRect/>
          </a:stretch>
        </p:blipFill>
        <p:spPr>
          <a:xfrm>
            <a:off x="0" y="1525524"/>
            <a:ext cx="6790943" cy="3617975"/>
          </a:xfrm>
          <a:prstGeom prst="rect">
            <a:avLst/>
          </a:prstGeom>
        </p:spPr>
      </p:pic>
      <p:sp>
        <p:nvSpPr>
          <p:cNvPr id="2" name="Holder 2"/>
          <p:cNvSpPr>
            <a:spLocks noGrp="1"/>
          </p:cNvSpPr>
          <p:nvPr>
            <p:ph type="ctrTitle"/>
          </p:nvPr>
        </p:nvSpPr>
        <p:spPr>
          <a:xfrm>
            <a:off x="1986152" y="1978609"/>
            <a:ext cx="5171694" cy="1008380"/>
          </a:xfrm>
          <a:prstGeom prst="rect">
            <a:avLst/>
          </a:prstGeom>
        </p:spPr>
        <p:txBody>
          <a:bodyPr wrap="square" lIns="0" tIns="0" rIns="0" bIns="0">
            <a:spAutoFit/>
          </a:bodyPr>
          <a:lstStyle>
            <a:lvl1pPr>
              <a:defRPr sz="2400" b="1" i="0">
                <a:solidFill>
                  <a:schemeClr val="bg1"/>
                </a:solidFill>
                <a:latin typeface="Arial"/>
                <a:cs typeface="Arial"/>
              </a:defRPr>
            </a:lvl1pPr>
          </a:lstStyle>
          <a:p>
            <a:endParaRPr/>
          </a:p>
        </p:txBody>
      </p:sp>
      <p:sp>
        <p:nvSpPr>
          <p:cNvPr id="3" name="Holder 3"/>
          <p:cNvSpPr>
            <a:spLocks noGrp="1"/>
          </p:cNvSpPr>
          <p:nvPr>
            <p:ph type="subTitle" idx="4"/>
          </p:nvPr>
        </p:nvSpPr>
        <p:spPr>
          <a:xfrm>
            <a:off x="1371600" y="2880360"/>
            <a:ext cx="6400800" cy="1285875"/>
          </a:xfrm>
          <a:prstGeom prst="rect">
            <a:avLst/>
          </a:prstGeom>
        </p:spPr>
        <p:txBody>
          <a:bodyPr wrap="square" lIns="0" tIns="0" rIns="0" bIns="0">
            <a:spAutoFit/>
          </a:bodyPr>
          <a:lstStyle>
            <a:lvl1pPr>
              <a:defRPr sz="1700" b="0" i="0">
                <a:solidFill>
                  <a:schemeClr val="tx1"/>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6/26/2024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chemeClr val="bg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1700" b="0" i="0">
                <a:solidFill>
                  <a:schemeClr val="tx1"/>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6/26/2024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chemeClr val="bg1"/>
                </a:solidFill>
                <a:latin typeface="Arial"/>
                <a:cs typeface="Arial"/>
              </a:defRPr>
            </a:lvl1pPr>
          </a:lstStyle>
          <a:p>
            <a:endParaRPr/>
          </a:p>
        </p:txBody>
      </p:sp>
      <p:sp>
        <p:nvSpPr>
          <p:cNvPr id="3" name="Holder 3"/>
          <p:cNvSpPr>
            <a:spLocks noGrp="1"/>
          </p:cNvSpPr>
          <p:nvPr>
            <p:ph sz="half" idx="2"/>
          </p:nvPr>
        </p:nvSpPr>
        <p:spPr>
          <a:xfrm>
            <a:off x="457200" y="1183005"/>
            <a:ext cx="3977640" cy="339471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183005"/>
            <a:ext cx="3977640" cy="339471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6/26/2024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chemeClr val="bg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6/26/2024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0" y="0"/>
            <a:ext cx="9143999" cy="3798276"/>
          </a:xfrm>
          <a:prstGeom prst="rect">
            <a:avLst/>
          </a:prstGeom>
        </p:spPr>
      </p:pic>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6/26/2024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0" y="0"/>
            <a:ext cx="9143999" cy="5143498"/>
          </a:xfrm>
          <a:prstGeom prst="rect">
            <a:avLst/>
          </a:prstGeom>
        </p:spPr>
      </p:pic>
      <p:sp>
        <p:nvSpPr>
          <p:cNvPr id="2" name="Holder 2"/>
          <p:cNvSpPr>
            <a:spLocks noGrp="1"/>
          </p:cNvSpPr>
          <p:nvPr>
            <p:ph type="title"/>
          </p:nvPr>
        </p:nvSpPr>
        <p:spPr>
          <a:xfrm>
            <a:off x="1211376" y="243916"/>
            <a:ext cx="7400239" cy="391795"/>
          </a:xfrm>
          <a:prstGeom prst="rect">
            <a:avLst/>
          </a:prstGeom>
        </p:spPr>
        <p:txBody>
          <a:bodyPr wrap="square" lIns="0" tIns="0" rIns="0" bIns="0">
            <a:spAutoFit/>
          </a:bodyPr>
          <a:lstStyle>
            <a:lvl1pPr>
              <a:defRPr sz="2400" b="1" i="0">
                <a:solidFill>
                  <a:schemeClr val="bg1"/>
                </a:solidFill>
                <a:latin typeface="Arial"/>
                <a:cs typeface="Arial"/>
              </a:defRPr>
            </a:lvl1pPr>
          </a:lstStyle>
          <a:p>
            <a:endParaRPr/>
          </a:p>
        </p:txBody>
      </p:sp>
      <p:sp>
        <p:nvSpPr>
          <p:cNvPr id="3" name="Holder 3"/>
          <p:cNvSpPr>
            <a:spLocks noGrp="1"/>
          </p:cNvSpPr>
          <p:nvPr>
            <p:ph type="body" idx="1"/>
          </p:nvPr>
        </p:nvSpPr>
        <p:spPr>
          <a:xfrm>
            <a:off x="368604" y="1157096"/>
            <a:ext cx="8013700" cy="3395345"/>
          </a:xfrm>
          <a:prstGeom prst="rect">
            <a:avLst/>
          </a:prstGeom>
        </p:spPr>
        <p:txBody>
          <a:bodyPr wrap="square" lIns="0" tIns="0" rIns="0" bIns="0">
            <a:spAutoFit/>
          </a:bodyPr>
          <a:lstStyle>
            <a:lvl1pPr>
              <a:defRPr sz="1700" b="0" i="0">
                <a:solidFill>
                  <a:schemeClr val="tx1"/>
                </a:solidFill>
                <a:latin typeface="Calibri"/>
                <a:cs typeface="Calibri"/>
              </a:defRPr>
            </a:lvl1pPr>
          </a:lstStyle>
          <a:p>
            <a:endParaRPr/>
          </a:p>
        </p:txBody>
      </p:sp>
      <p:sp>
        <p:nvSpPr>
          <p:cNvPr id="4" name="Holder 4"/>
          <p:cNvSpPr>
            <a:spLocks noGrp="1"/>
          </p:cNvSpPr>
          <p:nvPr>
            <p:ph type="ftr" sz="quarter" idx="5"/>
          </p:nvPr>
        </p:nvSpPr>
        <p:spPr>
          <a:xfrm>
            <a:off x="3108960" y="4783455"/>
            <a:ext cx="2926080" cy="257175"/>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4783455"/>
            <a:ext cx="2103120" cy="257175"/>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6/26/2024</a:t>
            </a:fld>
            <a:endParaRPr lang="en-US"/>
          </a:p>
        </p:txBody>
      </p:sp>
      <p:sp>
        <p:nvSpPr>
          <p:cNvPr id="6" name="Holder 6"/>
          <p:cNvSpPr>
            <a:spLocks noGrp="1"/>
          </p:cNvSpPr>
          <p:nvPr>
            <p:ph type="sldNum" sz="quarter" idx="7"/>
          </p:nvPr>
        </p:nvSpPr>
        <p:spPr>
          <a:xfrm>
            <a:off x="6583680" y="4783455"/>
            <a:ext cx="2103120" cy="257175"/>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hyperlink" Target="https://www.tusla.ie/uploads/content/CROF_CSSCU_005_web.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hse.ie/eng/services/list/2/primarycare/childrenfirst/compliance-self-audit-checklist/hse-children-first-national-office-compliance-assurance-framework.pdf"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tusla.ie/" TargetMode="External"/><Relationship Id="rId2" Type="http://schemas.openxmlformats.org/officeDocument/2006/relationships/hyperlink" Target="https://www.tusla.ie/uploads/content/CROF_CSSCU_005_web.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25244" y="1962150"/>
            <a:ext cx="5486400" cy="2178802"/>
          </a:xfrm>
          <a:prstGeom prst="rect">
            <a:avLst/>
          </a:prstGeom>
        </p:spPr>
        <p:txBody>
          <a:bodyPr vert="horz" wrap="square" lIns="0" tIns="69850" rIns="0" bIns="0" rtlCol="0">
            <a:spAutoFit/>
          </a:bodyPr>
          <a:lstStyle/>
          <a:p>
            <a:pPr marL="12700" marR="0" lvl="0" indent="0" defTabSz="914400" eaLnBrk="1" fontAlgn="auto" latinLnBrk="0" hangingPunct="1">
              <a:lnSpc>
                <a:spcPct val="100000"/>
              </a:lnSpc>
              <a:spcBef>
                <a:spcPts val="0"/>
              </a:spcBef>
              <a:spcAft>
                <a:spcPts val="0"/>
              </a:spcAft>
              <a:buClrTx/>
              <a:buSzTx/>
              <a:buFontTx/>
              <a:buNone/>
              <a:tabLst/>
              <a:defRPr/>
            </a:pPr>
            <a:r>
              <a:rPr kumimoji="0" sz="2400" b="1" i="0" u="none" strike="noStrike" kern="0" cap="none" spc="0" normalizeH="0" baseline="0" noProof="0" dirty="0" smtClean="0">
                <a:ln>
                  <a:noFill/>
                </a:ln>
                <a:solidFill>
                  <a:srgbClr val="FFFFFF"/>
                </a:solidFill>
                <a:effectLst/>
                <a:uLnTx/>
                <a:uFillTx/>
                <a:latin typeface="Arial" panose="020B0604020202020204" pitchFamily="34" charset="0"/>
                <a:cs typeface="Arial" panose="020B0604020202020204" pitchFamily="34" charset="0"/>
              </a:rPr>
              <a:t>Children</a:t>
            </a:r>
            <a:r>
              <a:rPr kumimoji="0" sz="2400" b="1" i="0" u="none" strike="noStrike" kern="0" cap="none" spc="-125" normalizeH="0" baseline="0" noProof="0" dirty="0" smtClean="0">
                <a:ln>
                  <a:noFill/>
                </a:ln>
                <a:solidFill>
                  <a:srgbClr val="FFFFFF"/>
                </a:solidFill>
                <a:effectLst/>
                <a:uLnTx/>
                <a:uFillTx/>
                <a:latin typeface="Arial" panose="020B0604020202020204" pitchFamily="34" charset="0"/>
                <a:cs typeface="Arial" panose="020B0604020202020204" pitchFamily="34" charset="0"/>
              </a:rPr>
              <a:t> </a:t>
            </a:r>
            <a:r>
              <a:rPr kumimoji="0" sz="2400" b="1" i="0" u="none" strike="noStrike" kern="0" cap="none" spc="0" normalizeH="0" baseline="0" noProof="0" dirty="0" smtClean="0">
                <a:ln>
                  <a:noFill/>
                </a:ln>
                <a:solidFill>
                  <a:srgbClr val="FFFFFF"/>
                </a:solidFill>
                <a:effectLst/>
                <a:uLnTx/>
                <a:uFillTx/>
                <a:latin typeface="Arial" panose="020B0604020202020204" pitchFamily="34" charset="0"/>
                <a:cs typeface="Arial" panose="020B0604020202020204" pitchFamily="34" charset="0"/>
              </a:rPr>
              <a:t>First</a:t>
            </a:r>
            <a:r>
              <a:rPr kumimoji="0" lang="en-IE" sz="2400" b="1" i="0" u="none" strike="noStrike" kern="0" cap="none" spc="-110" normalizeH="0" baseline="0" noProof="0" dirty="0">
                <a:ln>
                  <a:noFill/>
                </a:ln>
                <a:solidFill>
                  <a:srgbClr val="FFFFFF"/>
                </a:solidFill>
                <a:effectLst/>
                <a:uLnTx/>
                <a:uFillTx/>
                <a:latin typeface="Arial" panose="020B0604020202020204" pitchFamily="34" charset="0"/>
                <a:cs typeface="Arial" panose="020B0604020202020204" pitchFamily="34" charset="0"/>
              </a:rPr>
              <a:t> </a:t>
            </a:r>
            <a:endParaRPr kumimoji="0" lang="en-IE" sz="2400" b="1" i="0" u="none" strike="noStrike" kern="0" cap="none" spc="-110" normalizeH="0" baseline="0" noProof="0" dirty="0" smtClean="0">
              <a:ln>
                <a:noFill/>
              </a:ln>
              <a:solidFill>
                <a:srgbClr val="FFFFFF"/>
              </a:solidFill>
              <a:effectLst/>
              <a:uLnTx/>
              <a:uFillTx/>
              <a:latin typeface="Arial" panose="020B0604020202020204" pitchFamily="34" charset="0"/>
              <a:cs typeface="Arial" panose="020B0604020202020204" pitchFamily="34" charset="0"/>
            </a:endParaRPr>
          </a:p>
          <a:p>
            <a:pPr marL="12700" marR="0" lvl="0" indent="0" defTabSz="914400" eaLnBrk="1" fontAlgn="auto" latinLnBrk="0" hangingPunct="1">
              <a:lnSpc>
                <a:spcPct val="100000"/>
              </a:lnSpc>
              <a:spcBef>
                <a:spcPts val="0"/>
              </a:spcBef>
              <a:spcAft>
                <a:spcPts val="0"/>
              </a:spcAft>
              <a:buClrTx/>
              <a:buSzTx/>
              <a:buFontTx/>
              <a:buNone/>
              <a:tabLst/>
              <a:defRPr/>
            </a:pPr>
            <a:r>
              <a:rPr kumimoji="0" lang="en-IE" sz="2400" b="1" i="0" u="none" strike="noStrike" kern="0" cap="none" spc="-110" normalizeH="0" baseline="0" noProof="0" dirty="0" smtClean="0">
                <a:ln>
                  <a:noFill/>
                </a:ln>
                <a:solidFill>
                  <a:srgbClr val="FFFFFF"/>
                </a:solidFill>
                <a:effectLst/>
                <a:uLnTx/>
                <a:uFillTx/>
                <a:latin typeface="Arial" panose="020B0604020202020204" pitchFamily="34" charset="0"/>
                <a:cs typeface="Arial" panose="020B0604020202020204" pitchFamily="34" charset="0"/>
              </a:rPr>
              <a:t>Compliance Assurance Checks</a:t>
            </a:r>
          </a:p>
          <a:p>
            <a:pPr marL="12700" marR="0" lvl="0" indent="0" defTabSz="914400" eaLnBrk="1" fontAlgn="auto" latinLnBrk="0" hangingPunct="1">
              <a:lnSpc>
                <a:spcPct val="100000"/>
              </a:lnSpc>
              <a:spcBef>
                <a:spcPts val="0"/>
              </a:spcBef>
              <a:spcAft>
                <a:spcPts val="0"/>
              </a:spcAft>
              <a:buClrTx/>
              <a:buSzTx/>
              <a:buFontTx/>
              <a:buNone/>
              <a:tabLst/>
              <a:defRPr/>
            </a:pPr>
            <a:endParaRPr kumimoji="0" lang="en-IE" sz="2400" b="1" i="0" u="none" strike="noStrike" kern="0" cap="none" spc="-110" normalizeH="0" baseline="0" noProof="0" dirty="0" smtClean="0">
              <a:ln>
                <a:noFill/>
              </a:ln>
              <a:solidFill>
                <a:srgbClr val="FFFFFF"/>
              </a:solidFill>
              <a:effectLst/>
              <a:uLnTx/>
              <a:uFillTx/>
              <a:latin typeface="Arial" panose="020B0604020202020204" pitchFamily="34" charset="0"/>
              <a:cs typeface="Arial" panose="020B0604020202020204" pitchFamily="34" charset="0"/>
            </a:endParaRPr>
          </a:p>
          <a:p>
            <a:pPr marL="12700" marR="0" lvl="0" indent="0" defTabSz="914400" eaLnBrk="1" fontAlgn="auto" latinLnBrk="0" hangingPunct="1">
              <a:lnSpc>
                <a:spcPct val="100000"/>
              </a:lnSpc>
              <a:spcBef>
                <a:spcPts val="0"/>
              </a:spcBef>
              <a:spcAft>
                <a:spcPts val="0"/>
              </a:spcAft>
              <a:buClrTx/>
              <a:buSzTx/>
              <a:buFontTx/>
              <a:buNone/>
              <a:tabLst/>
              <a:defRPr/>
            </a:pPr>
            <a:endParaRPr kumimoji="0" lang="en-IE" sz="2400" b="1" i="0" u="none" strike="noStrike" kern="0" cap="none" spc="-110" normalizeH="0" baseline="0" noProof="0" dirty="0" smtClean="0">
              <a:ln>
                <a:noFill/>
              </a:ln>
              <a:solidFill>
                <a:srgbClr val="FFFFFF"/>
              </a:solidFill>
              <a:effectLst/>
              <a:uLnTx/>
              <a:uFillTx/>
              <a:latin typeface="Arial" panose="020B0604020202020204" pitchFamily="34" charset="0"/>
              <a:cs typeface="Arial" panose="020B0604020202020204" pitchFamily="34" charset="0"/>
            </a:endParaRPr>
          </a:p>
          <a:p>
            <a:pPr marL="12700" marR="0" lvl="0" indent="0" defTabSz="914400" eaLnBrk="1" fontAlgn="auto" latinLnBrk="0" hangingPunct="1">
              <a:lnSpc>
                <a:spcPct val="100000"/>
              </a:lnSpc>
              <a:spcBef>
                <a:spcPts val="0"/>
              </a:spcBef>
              <a:spcAft>
                <a:spcPts val="0"/>
              </a:spcAft>
              <a:buClrTx/>
              <a:buSzTx/>
              <a:buFontTx/>
              <a:buNone/>
              <a:tabLst/>
              <a:defRPr/>
            </a:pPr>
            <a:endParaRPr kumimoji="0" lang="en-IE" sz="2100" b="1" i="0" u="none" strike="noStrike" kern="0" cap="none" spc="-110" normalizeH="0" baseline="0" noProof="0" dirty="0" smtClean="0">
              <a:ln>
                <a:noFill/>
              </a:ln>
              <a:solidFill>
                <a:srgbClr val="FFFFFF"/>
              </a:solidFill>
              <a:effectLst/>
              <a:uLnTx/>
              <a:uFillTx/>
              <a:latin typeface="Arial" panose="020B0604020202020204" pitchFamily="34" charset="0"/>
              <a:cs typeface="Arial" panose="020B0604020202020204" pitchFamily="34" charset="0"/>
            </a:endParaRPr>
          </a:p>
          <a:p>
            <a:pPr marL="12700" marR="0" lvl="0" indent="0" defTabSz="914400" eaLnBrk="1" fontAlgn="auto" latinLnBrk="0" hangingPunct="1">
              <a:lnSpc>
                <a:spcPct val="100000"/>
              </a:lnSpc>
              <a:spcBef>
                <a:spcPts val="0"/>
              </a:spcBef>
              <a:spcAft>
                <a:spcPts val="0"/>
              </a:spcAft>
              <a:buClrTx/>
              <a:buSzTx/>
              <a:buFontTx/>
              <a:buNone/>
              <a:tabLst/>
              <a:defRPr/>
            </a:pPr>
            <a:endParaRPr kumimoji="0" lang="en-IE" sz="2000" b="1" i="0" u="none" strike="noStrike" kern="0" cap="none" spc="-135" normalizeH="0" baseline="0" noProof="0" dirty="0" smtClean="0">
              <a:ln>
                <a:noFill/>
              </a:ln>
              <a:solidFill>
                <a:srgbClr val="FFFFFF"/>
              </a:solidFill>
              <a:effectLst/>
              <a:uLnTx/>
              <a:uFillTx/>
              <a:latin typeface="Arial" panose="020B0604020202020204" pitchFamily="34" charset="0"/>
              <a:cs typeface="Arial" panose="020B0604020202020204" pitchFamily="34" charset="0"/>
            </a:endParaRPr>
          </a:p>
        </p:txBody>
      </p:sp>
      <p:sp>
        <p:nvSpPr>
          <p:cNvPr id="8" name="Oval 7"/>
          <p:cNvSpPr/>
          <p:nvPr/>
        </p:nvSpPr>
        <p:spPr>
          <a:xfrm>
            <a:off x="5681547" y="-247650"/>
            <a:ext cx="5029200" cy="5638800"/>
          </a:xfrm>
          <a:prstGeom prst="ellipse">
            <a:avLst/>
          </a:prstGeom>
          <a:blipFill>
            <a:blip r:embed="rId2"/>
            <a:srcRect/>
            <a:stretch>
              <a:fillRect l="-21148" t="604" r="21148" b="-3136"/>
            </a:stretch>
          </a:blipFill>
          <a:ln>
            <a:noFill/>
          </a:ln>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IE" sz="1800" b="0" i="0" u="none" strike="noStrike" kern="0" cap="none" spc="0" normalizeH="0" baseline="0" noProof="0">
              <a:ln>
                <a:noFill/>
              </a:ln>
              <a:solidFill>
                <a:prstClr val="white"/>
              </a:solidFill>
              <a:effectLst/>
              <a:uLnTx/>
              <a:uFillTx/>
              <a:latin typeface="Calibri"/>
              <a:ea typeface="+mn-ea"/>
              <a:cs typeface="+mn-cs"/>
            </a:endParaRPr>
          </a:p>
        </p:txBody>
      </p:sp>
      <p:pic>
        <p:nvPicPr>
          <p:cNvPr id="6" name="object 5"/>
          <p:cNvPicPr/>
          <p:nvPr/>
        </p:nvPicPr>
        <p:blipFill>
          <a:blip r:embed="rId3" cstate="print"/>
          <a:stretch>
            <a:fillRect/>
          </a:stretch>
        </p:blipFill>
        <p:spPr>
          <a:xfrm>
            <a:off x="-228600" y="3436242"/>
            <a:ext cx="3477767" cy="1954908"/>
          </a:xfrm>
          <a:prstGeom prst="rect">
            <a:avLst/>
          </a:prstGeom>
        </p:spPr>
      </p:pic>
      <p:sp>
        <p:nvSpPr>
          <p:cNvPr id="3" name="TextBox 2"/>
          <p:cNvSpPr txBox="1"/>
          <p:nvPr/>
        </p:nvSpPr>
        <p:spPr>
          <a:xfrm>
            <a:off x="228600" y="2952750"/>
            <a:ext cx="6553200" cy="677108"/>
          </a:xfrm>
          <a:prstGeom prst="rect">
            <a:avLst/>
          </a:prstGeom>
          <a:noFill/>
        </p:spPr>
        <p:txBody>
          <a:bodyPr wrap="square" rtlCol="0">
            <a:spAutoFit/>
          </a:bodyPr>
          <a:lstStyle/>
          <a:p>
            <a:pPr marL="12700" marR="0" lvl="0" indent="0" algn="l" defTabSz="914400" eaLnBrk="1" fontAlgn="auto" latinLnBrk="0" hangingPunct="1">
              <a:lnSpc>
                <a:spcPct val="100000"/>
              </a:lnSpc>
              <a:spcBef>
                <a:spcPts val="0"/>
              </a:spcBef>
              <a:spcAft>
                <a:spcPts val="0"/>
              </a:spcAft>
              <a:buClrTx/>
              <a:buSzTx/>
              <a:buFontTx/>
              <a:buNone/>
              <a:tabLst/>
              <a:defRPr/>
            </a:pPr>
            <a:r>
              <a:rPr kumimoji="0" lang="en-IE" sz="2000" b="1" i="0" u="none" strike="noStrike" kern="0" cap="none" spc="-110" normalizeH="0" baseline="0" noProof="0" dirty="0" smtClean="0">
                <a:ln>
                  <a:noFill/>
                </a:ln>
                <a:solidFill>
                  <a:srgbClr val="FFFFFF"/>
                </a:solidFill>
                <a:effectLst/>
                <a:uLnTx/>
                <a:uFillTx/>
                <a:latin typeface="Arial" panose="020B0604020202020204" pitchFamily="34" charset="0"/>
                <a:cs typeface="Arial" panose="020B0604020202020204" pitchFamily="34" charset="0"/>
              </a:rPr>
              <a:t>Overview Report </a:t>
            </a:r>
            <a:endParaRPr kumimoji="0" lang="en-IE" sz="2400" b="1" i="0" u="none" strike="noStrike" kern="0" cap="none" spc="-110" normalizeH="0" baseline="0" noProof="0" dirty="0" smtClean="0">
              <a:ln>
                <a:noFill/>
              </a:ln>
              <a:solidFill>
                <a:srgbClr val="FFFFFF"/>
              </a:solidFill>
              <a:effectLst/>
              <a:uLnTx/>
              <a:uFillTx/>
              <a:latin typeface="Arial" panose="020B0604020202020204" pitchFamily="34" charset="0"/>
              <a:cs typeface="Arial" panose="020B0604020202020204" pitchFamily="34" charset="0"/>
            </a:endParaRPr>
          </a:p>
          <a:p>
            <a:pPr marL="12700" marR="0" lvl="0" indent="0" algn="l" defTabSz="914400" eaLnBrk="1" fontAlgn="auto" latinLnBrk="0" hangingPunct="1">
              <a:lnSpc>
                <a:spcPct val="100000"/>
              </a:lnSpc>
              <a:spcBef>
                <a:spcPts val="0"/>
              </a:spcBef>
              <a:spcAft>
                <a:spcPts val="0"/>
              </a:spcAft>
              <a:buClrTx/>
              <a:buSzTx/>
              <a:buFontTx/>
              <a:buNone/>
              <a:tabLst/>
              <a:defRPr/>
            </a:pPr>
            <a:r>
              <a:rPr kumimoji="0" lang="en-IE" sz="1800" b="0" i="0" u="none" strike="noStrike" kern="0" cap="none" spc="-110" normalizeH="0" baseline="0" noProof="0" dirty="0" smtClean="0">
                <a:ln>
                  <a:noFill/>
                </a:ln>
                <a:solidFill>
                  <a:srgbClr val="FFFFFF"/>
                </a:solidFill>
                <a:effectLst/>
                <a:uLnTx/>
                <a:uFillTx/>
                <a:latin typeface="Arial" panose="020B0604020202020204" pitchFamily="34" charset="0"/>
                <a:cs typeface="Arial" panose="020B0604020202020204" pitchFamily="34" charset="0"/>
              </a:rPr>
              <a:t>Child and Adolescent Mental Health Services</a:t>
            </a:r>
            <a:r>
              <a:rPr kumimoji="0" lang="en-IE" sz="1800" b="0" i="0" u="none" strike="noStrike" kern="0" cap="none" spc="-110" normalizeH="0" noProof="0" dirty="0" smtClean="0">
                <a:ln>
                  <a:noFill/>
                </a:ln>
                <a:solidFill>
                  <a:srgbClr val="FFFFFF"/>
                </a:solidFill>
                <a:effectLst/>
                <a:uLnTx/>
                <a:uFillTx/>
                <a:latin typeface="Arial" panose="020B0604020202020204" pitchFamily="34" charset="0"/>
                <a:cs typeface="Arial" panose="020B0604020202020204" pitchFamily="34" charset="0"/>
              </a:rPr>
              <a:t> </a:t>
            </a:r>
            <a:r>
              <a:rPr kumimoji="0" lang="en-IE" sz="1800" b="0" i="0" u="none" strike="noStrike" kern="0" cap="none" spc="0" normalizeH="0" baseline="0" noProof="0" dirty="0" smtClean="0">
                <a:ln>
                  <a:noFill/>
                </a:ln>
                <a:solidFill>
                  <a:srgbClr val="FFFFFF"/>
                </a:solidFill>
                <a:effectLst/>
                <a:uLnTx/>
                <a:uFillTx/>
                <a:latin typeface="Arial" panose="020B0604020202020204" pitchFamily="34" charset="0"/>
                <a:cs typeface="Arial" panose="020B0604020202020204" pitchFamily="34" charset="0"/>
              </a:rPr>
              <a:t>|</a:t>
            </a:r>
            <a:r>
              <a:rPr kumimoji="0" lang="en-IE" sz="1800" b="0" i="0" u="none" strike="noStrike" kern="0" cap="none" spc="-120" normalizeH="0" baseline="0" noProof="0" dirty="0" smtClean="0">
                <a:ln>
                  <a:noFill/>
                </a:ln>
                <a:solidFill>
                  <a:srgbClr val="FFFFFF"/>
                </a:solidFill>
                <a:effectLst/>
                <a:uLnTx/>
                <a:uFillTx/>
                <a:latin typeface="Arial" panose="020B0604020202020204" pitchFamily="34" charset="0"/>
                <a:cs typeface="Arial" panose="020B0604020202020204" pitchFamily="34" charset="0"/>
              </a:rPr>
              <a:t> </a:t>
            </a:r>
            <a:r>
              <a:rPr kumimoji="0" lang="en-IE" sz="1800" b="0" i="0" u="none" strike="noStrike" kern="0" cap="none" spc="0" normalizeH="0" baseline="0" noProof="0" dirty="0" smtClean="0">
                <a:ln>
                  <a:noFill/>
                </a:ln>
                <a:solidFill>
                  <a:srgbClr val="FFFFFF"/>
                </a:solidFill>
                <a:effectLst/>
                <a:uLnTx/>
                <a:uFillTx/>
                <a:latin typeface="Arial" panose="020B0604020202020204" pitchFamily="34" charset="0"/>
                <a:cs typeface="Arial" panose="020B0604020202020204" pitchFamily="34" charset="0"/>
              </a:rPr>
              <a:t>Q2</a:t>
            </a:r>
            <a:r>
              <a:rPr kumimoji="0" lang="en-IE" sz="1800" b="0" i="0" u="none" strike="noStrike" kern="0" cap="none" spc="-135" normalizeH="0" baseline="0" noProof="0" dirty="0" smtClean="0">
                <a:ln>
                  <a:noFill/>
                </a:ln>
                <a:solidFill>
                  <a:srgbClr val="FFFFFF"/>
                </a:solidFill>
                <a:effectLst/>
                <a:uLnTx/>
                <a:uFillTx/>
                <a:latin typeface="Arial" panose="020B0604020202020204" pitchFamily="34" charset="0"/>
                <a:cs typeface="Arial" panose="020B0604020202020204" pitchFamily="34" charset="0"/>
              </a:rPr>
              <a:t> </a:t>
            </a:r>
            <a:r>
              <a:rPr kumimoji="0" lang="en-IE" sz="1800" b="0" i="0" u="none" strike="noStrike" kern="0" cap="none" spc="-20" normalizeH="0" baseline="0" noProof="0" dirty="0" smtClean="0">
                <a:ln>
                  <a:noFill/>
                </a:ln>
                <a:solidFill>
                  <a:srgbClr val="FFFFFF"/>
                </a:solidFill>
                <a:effectLst/>
                <a:uLnTx/>
                <a:uFillTx/>
                <a:latin typeface="Arial" panose="020B0604020202020204" pitchFamily="34" charset="0"/>
                <a:cs typeface="Arial" panose="020B0604020202020204" pitchFamily="34" charset="0"/>
              </a:rPr>
              <a:t>2023</a:t>
            </a:r>
            <a:endParaRPr kumimoji="0" lang="en-IE" sz="1800" b="0"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858188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51966"/>
            <a:ext cx="7400239" cy="369332"/>
          </a:xfrm>
        </p:spPr>
        <p:txBody>
          <a:bodyPr/>
          <a:lstStyle/>
          <a:p>
            <a:r>
              <a:rPr lang="en-IE" dirty="0" smtClean="0"/>
              <a:t>Child Safeguarding Statement | </a:t>
            </a:r>
            <a:r>
              <a:rPr lang="en-IE" sz="1800" b="0" dirty="0" smtClean="0"/>
              <a:t>Guidance issued by </a:t>
            </a:r>
            <a:r>
              <a:rPr lang="en-IE" sz="1800" b="0" dirty="0" err="1" smtClean="0"/>
              <a:t>Tusla</a:t>
            </a:r>
            <a:endParaRPr lang="en-IE" sz="1800" b="0" dirty="0"/>
          </a:p>
        </p:txBody>
      </p:sp>
      <p:sp>
        <p:nvSpPr>
          <p:cNvPr id="12" name="Rectangle 11"/>
          <p:cNvSpPr/>
          <p:nvPr/>
        </p:nvSpPr>
        <p:spPr>
          <a:xfrm>
            <a:off x="208902" y="2380544"/>
            <a:ext cx="6496698" cy="1754326"/>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200" b="1"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Key</a:t>
            </a:r>
            <a:r>
              <a:rPr kumimoji="0" lang="en-IE" sz="1200" b="1" i="0" u="none" strike="noStrike" kern="0" cap="none" spc="0" normalizeH="0" noProof="0" dirty="0" smtClean="0">
                <a:ln>
                  <a:noFill/>
                </a:ln>
                <a:solidFill>
                  <a:sysClr val="windowText" lastClr="000000"/>
                </a:solidFill>
                <a:effectLst/>
                <a:uLnTx/>
                <a:uFillTx/>
                <a:latin typeface="Arial" panose="020B0604020202020204" pitchFamily="34" charset="0"/>
                <a:cs typeface="Arial" panose="020B0604020202020204" pitchFamily="34" charset="0"/>
              </a:rPr>
              <a:t> </a:t>
            </a:r>
            <a:r>
              <a:rPr kumimoji="0" lang="en-IE" sz="1200" b="1"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Findings:</a:t>
            </a:r>
          </a:p>
          <a:p>
            <a:pPr marL="0" marR="0" lvl="0" indent="0" defTabSz="914400" eaLnBrk="1" fontAlgn="auto" latinLnBrk="0" hangingPunct="1">
              <a:lnSpc>
                <a:spcPct val="100000"/>
              </a:lnSpc>
              <a:spcBef>
                <a:spcPts val="0"/>
              </a:spcBef>
              <a:spcAft>
                <a:spcPts val="0"/>
              </a:spcAft>
              <a:buClrTx/>
              <a:buSzTx/>
              <a:buFontTx/>
              <a:buNone/>
              <a:tabLst/>
              <a:defRPr/>
            </a:pPr>
            <a:endParaRPr kumimoji="0" lang="en-IE" sz="1200" b="0"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endParaRP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IE" sz="1200" b="0"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The name and address of the service provider/manager was not included. Only the Relevant Peron's name was listed - no contact details. </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IE" sz="1200" b="0"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endParaRP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IE" sz="1200" b="0"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A secondary risk assessment was not </a:t>
            </a:r>
            <a:r>
              <a:rPr lang="en-IE" sz="1200" dirty="0" smtClean="0">
                <a:latin typeface="Arial" panose="020B0604020202020204" pitchFamily="34" charset="0"/>
                <a:cs typeface="Arial" panose="020B0604020202020204" pitchFamily="34" charset="0"/>
              </a:rPr>
              <a:t>mentioned</a:t>
            </a:r>
            <a:r>
              <a:rPr kumimoji="0" lang="en-IE" sz="1200" b="0"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 on the CSS</a:t>
            </a:r>
            <a:r>
              <a:rPr lang="en-IE" sz="1200" dirty="0">
                <a:latin typeface="Arial" panose="020B0604020202020204" pitchFamily="34" charset="0"/>
                <a:cs typeface="Arial" panose="020B0604020202020204" pitchFamily="34" charset="0"/>
              </a:rPr>
              <a:t> </a:t>
            </a:r>
            <a:r>
              <a:rPr lang="en-IE" sz="1200" dirty="0" smtClean="0">
                <a:latin typeface="Arial" panose="020B0604020202020204" pitchFamily="34" charset="0"/>
                <a:cs typeface="Arial" panose="020B0604020202020204" pitchFamily="34" charset="0"/>
              </a:rPr>
              <a:t>however</a:t>
            </a:r>
            <a:r>
              <a:rPr lang="en-IE" sz="1200" dirty="0">
                <a:latin typeface="Arial" panose="020B0604020202020204" pitchFamily="34" charset="0"/>
                <a:cs typeface="Arial" panose="020B0604020202020204" pitchFamily="34" charset="0"/>
              </a:rPr>
              <a:t>, a separate risk assessment document was provided as evidence</a:t>
            </a:r>
            <a:r>
              <a:rPr lang="en-IE" sz="1200" dirty="0" smtClean="0">
                <a:latin typeface="Arial" panose="020B0604020202020204" pitchFamily="34" charset="0"/>
                <a:cs typeface="Arial" panose="020B0604020202020204" pitchFamily="34" charset="0"/>
              </a:rPr>
              <a:t>.</a:t>
            </a:r>
            <a:endParaRPr kumimoji="0" lang="en-IE" sz="1200" b="0"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endParaRPr>
          </a:p>
          <a:p>
            <a:pPr marR="0" lvl="0" defTabSz="914400" eaLnBrk="1" fontAlgn="auto" latinLnBrk="0" hangingPunct="1">
              <a:lnSpc>
                <a:spcPct val="100000"/>
              </a:lnSpc>
              <a:spcBef>
                <a:spcPts val="0"/>
              </a:spcBef>
              <a:spcAft>
                <a:spcPts val="0"/>
              </a:spcAft>
              <a:buClrTx/>
              <a:buSzTx/>
              <a:tabLst/>
              <a:defRPr/>
            </a:pPr>
            <a:r>
              <a:rPr kumimoji="0" lang="en-IE" sz="1200" b="0"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 </a:t>
            </a:r>
            <a:endParaRPr kumimoji="0" lang="en-IE" sz="1200" b="0" i="0" u="none" strike="noStrike" kern="0" cap="none" spc="0" normalizeH="0" baseline="0" noProof="0" dirty="0" smtClean="0">
              <a:ln>
                <a:noFill/>
              </a:ln>
              <a:solidFill>
                <a:sysClr val="windowText" lastClr="00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IE" sz="1200" b="0" i="0" u="none" strike="noStrike" kern="0" cap="none" spc="0" normalizeH="0" baseline="0" noProof="0" dirty="0" smtClean="0">
              <a:ln>
                <a:noFill/>
              </a:ln>
              <a:solidFill>
                <a:sysClr val="windowText" lastClr="000000"/>
              </a:solidFill>
              <a:effectLst/>
              <a:uLnTx/>
              <a:uFillTx/>
            </a:endParaRPr>
          </a:p>
        </p:txBody>
      </p:sp>
      <p:graphicFrame>
        <p:nvGraphicFramePr>
          <p:cNvPr id="16" name="Table 15"/>
          <p:cNvGraphicFramePr>
            <a:graphicFrameLocks noGrp="1"/>
          </p:cNvGraphicFramePr>
          <p:nvPr>
            <p:extLst>
              <p:ext uri="{D42A27DB-BD31-4B8C-83A1-F6EECF244321}">
                <p14:modId xmlns:p14="http://schemas.microsoft.com/office/powerpoint/2010/main" val="4141441729"/>
              </p:ext>
            </p:extLst>
          </p:nvPr>
        </p:nvGraphicFramePr>
        <p:xfrm>
          <a:off x="265404" y="971550"/>
          <a:ext cx="6287796" cy="1193800"/>
        </p:xfrm>
        <a:graphic>
          <a:graphicData uri="http://schemas.openxmlformats.org/drawingml/2006/table">
            <a:tbl>
              <a:tblPr firstRow="1" bandRow="1">
                <a:tableStyleId>{5C22544A-7EE6-4342-B048-85BDC9FD1C3A}</a:tableStyleId>
              </a:tblPr>
              <a:tblGrid>
                <a:gridCol w="6287796">
                  <a:extLst>
                    <a:ext uri="{9D8B030D-6E8A-4147-A177-3AD203B41FA5}">
                      <a16:colId xmlns:a16="http://schemas.microsoft.com/office/drawing/2014/main" val="361165049"/>
                    </a:ext>
                  </a:extLst>
                </a:gridCol>
              </a:tblGrid>
              <a:tr h="370840">
                <a:tc>
                  <a:txBody>
                    <a:bodyPr/>
                    <a:lstStyle/>
                    <a:p>
                      <a:r>
                        <a:rPr lang="en-IE" dirty="0" smtClean="0">
                          <a:latin typeface="Arial" panose="020B0604020202020204" pitchFamily="34" charset="0"/>
                          <a:cs typeface="Arial" panose="020B0604020202020204" pitchFamily="34" charset="0"/>
                        </a:rPr>
                        <a:t>Children First Act 2015</a:t>
                      </a:r>
                      <a:endParaRPr lang="en-IE" dirty="0">
                        <a:latin typeface="Arial" panose="020B0604020202020204" pitchFamily="34" charset="0"/>
                        <a:cs typeface="Arial" panose="020B0604020202020204" pitchFamily="34" charset="0"/>
                      </a:endParaRPr>
                    </a:p>
                  </a:txBody>
                  <a:tcPr>
                    <a:solidFill>
                      <a:schemeClr val="accent5">
                        <a:lumMod val="75000"/>
                      </a:schemeClr>
                    </a:solidFill>
                  </a:tcPr>
                </a:tc>
                <a:extLst>
                  <a:ext uri="{0D108BD9-81ED-4DB2-BD59-A6C34878D82A}">
                    <a16:rowId xmlns:a16="http://schemas.microsoft.com/office/drawing/2014/main" val="3732975881"/>
                  </a:ext>
                </a:extLst>
              </a:tr>
              <a:tr h="370840">
                <a:tc>
                  <a:txBody>
                    <a:bodyPr/>
                    <a:lstStyle/>
                    <a:p>
                      <a:r>
                        <a:rPr lang="en-IE" sz="1200" dirty="0" smtClean="0">
                          <a:latin typeface="Arial" panose="020B0604020202020204" pitchFamily="34" charset="0"/>
                          <a:cs typeface="Arial" panose="020B0604020202020204" pitchFamily="34" charset="0"/>
                        </a:rPr>
                        <a:t>Requirement</a:t>
                      </a:r>
                    </a:p>
                    <a:p>
                      <a:endParaRPr lang="en-IE" sz="1200" dirty="0" smtClean="0">
                        <a:latin typeface="Arial" panose="020B0604020202020204" pitchFamily="34" charset="0"/>
                        <a:cs typeface="Arial" panose="020B0604020202020204" pitchFamily="34" charset="0"/>
                      </a:endParaRPr>
                    </a:p>
                    <a:p>
                      <a:r>
                        <a:rPr lang="en-IE" sz="1200" dirty="0" smtClean="0">
                          <a:latin typeface="Arial" panose="020B0604020202020204" pitchFamily="34" charset="0"/>
                          <a:cs typeface="Arial" panose="020B0604020202020204" pitchFamily="34" charset="0"/>
                        </a:rPr>
                        <a:t>A Child Safeguarding Statement must be developed with due regard to, and in accordance with, any guidelines issued by </a:t>
                      </a:r>
                      <a:r>
                        <a:rPr lang="en-IE" sz="1200" dirty="0" err="1" smtClean="0">
                          <a:latin typeface="Arial" panose="020B0604020202020204" pitchFamily="34" charset="0"/>
                          <a:cs typeface="Arial" panose="020B0604020202020204" pitchFamily="34" charset="0"/>
                        </a:rPr>
                        <a:t>Tusla</a:t>
                      </a:r>
                      <a:r>
                        <a:rPr lang="en-IE" sz="1200" dirty="0" smtClean="0">
                          <a:latin typeface="Arial" panose="020B0604020202020204" pitchFamily="34" charset="0"/>
                          <a:cs typeface="Arial" panose="020B0604020202020204" pitchFamily="34" charset="0"/>
                        </a:rPr>
                        <a:t> – Child and Family Agency*. </a:t>
                      </a:r>
                    </a:p>
                  </a:txBody>
                  <a:tcPr>
                    <a:solidFill>
                      <a:schemeClr val="accent5">
                        <a:lumMod val="60000"/>
                        <a:lumOff val="40000"/>
                      </a:schemeClr>
                    </a:solidFill>
                  </a:tcPr>
                </a:tc>
                <a:extLst>
                  <a:ext uri="{0D108BD9-81ED-4DB2-BD59-A6C34878D82A}">
                    <a16:rowId xmlns:a16="http://schemas.microsoft.com/office/drawing/2014/main" val="1632709619"/>
                  </a:ext>
                </a:extLst>
              </a:tr>
            </a:tbl>
          </a:graphicData>
        </a:graphic>
      </p:graphicFrame>
      <p:sp>
        <p:nvSpPr>
          <p:cNvPr id="4" name="TextBox 3"/>
          <p:cNvSpPr txBox="1"/>
          <p:nvPr/>
        </p:nvSpPr>
        <p:spPr>
          <a:xfrm>
            <a:off x="265404" y="4629150"/>
            <a:ext cx="7811796" cy="24622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000" b="0" i="0" u="none" strike="noStrike" kern="0" cap="none" spc="0" normalizeH="0" baseline="0" noProof="0" dirty="0" smtClean="0">
                <a:ln>
                  <a:noFill/>
                </a:ln>
                <a:solidFill>
                  <a:sysClr val="windowText" lastClr="000000"/>
                </a:solidFill>
                <a:effectLst/>
                <a:uLnTx/>
                <a:uFillTx/>
              </a:rPr>
              <a:t>*Guidelines referenced in</a:t>
            </a:r>
            <a:r>
              <a:rPr kumimoji="0" lang="en-IE" sz="1000" b="0" i="0" u="none" strike="noStrike" kern="0" cap="none" spc="0" normalizeH="0" noProof="0" dirty="0" smtClean="0">
                <a:ln>
                  <a:noFill/>
                </a:ln>
                <a:solidFill>
                  <a:sysClr val="windowText" lastClr="000000"/>
                </a:solidFill>
                <a:effectLst/>
                <a:uLnTx/>
                <a:uFillTx/>
              </a:rPr>
              <a:t> this section of report</a:t>
            </a:r>
            <a:r>
              <a:rPr kumimoji="0" lang="en-IE" sz="1000" b="0" i="0" u="none" strike="noStrike" kern="0" cap="none" spc="0" normalizeH="0" baseline="0" noProof="0" dirty="0" smtClean="0">
                <a:ln>
                  <a:noFill/>
                </a:ln>
                <a:solidFill>
                  <a:sysClr val="windowText" lastClr="000000"/>
                </a:solidFill>
                <a:effectLst/>
                <a:uLnTx/>
                <a:uFillTx/>
              </a:rPr>
              <a:t> are taken from </a:t>
            </a:r>
            <a:r>
              <a:rPr kumimoji="0" lang="en-IE" sz="1000" b="0" i="0" u="none" strike="noStrike" kern="0" cap="none" spc="0" normalizeH="0" baseline="0" noProof="0" dirty="0" err="1" smtClean="0">
                <a:ln>
                  <a:noFill/>
                </a:ln>
                <a:solidFill>
                  <a:sysClr val="windowText" lastClr="000000"/>
                </a:solidFill>
                <a:effectLst/>
                <a:uLnTx/>
                <a:uFillTx/>
              </a:rPr>
              <a:t>Tusla</a:t>
            </a:r>
            <a:r>
              <a:rPr lang="en-IE" sz="1000" dirty="0" smtClean="0"/>
              <a:t>'s </a:t>
            </a:r>
            <a:r>
              <a:rPr kumimoji="0" lang="en-IE" sz="1000" b="0" i="0" u="none" strike="noStrike" kern="0" cap="none" spc="0" normalizeH="0" baseline="0" noProof="0" dirty="0" smtClean="0">
                <a:ln>
                  <a:noFill/>
                </a:ln>
                <a:solidFill>
                  <a:sysClr val="windowText" lastClr="000000"/>
                </a:solidFill>
                <a:effectLst/>
                <a:uLnTx/>
                <a:uFillTx/>
                <a:hlinkClick r:id="rId2"/>
              </a:rPr>
              <a:t>Checklist Review Outcome Form</a:t>
            </a:r>
            <a:r>
              <a:rPr kumimoji="0" lang="en-IE" sz="1000" b="0" i="0" u="none" strike="noStrike" kern="0" cap="none" spc="0" normalizeH="0" baseline="0" noProof="0" dirty="0" smtClean="0">
                <a:ln>
                  <a:noFill/>
                </a:ln>
                <a:solidFill>
                  <a:sysClr val="windowText" lastClr="000000"/>
                </a:solidFill>
                <a:effectLst/>
                <a:uLnTx/>
                <a:uFillTx/>
              </a:rPr>
              <a:t> Ref: RF/CSSCU/005</a:t>
            </a:r>
            <a:endParaRPr kumimoji="0" lang="en-IE" sz="700" b="0" i="0" u="none" strike="noStrike" kern="0" cap="none" spc="0" normalizeH="0" baseline="0" noProof="0" dirty="0" smtClean="0">
              <a:ln>
                <a:noFill/>
              </a:ln>
              <a:solidFill>
                <a:sysClr val="windowText" lastClr="000000"/>
              </a:solidFill>
              <a:effectLst/>
              <a:uLnTx/>
              <a:uFillTx/>
            </a:endParaRPr>
          </a:p>
        </p:txBody>
      </p:sp>
      <p:graphicFrame>
        <p:nvGraphicFramePr>
          <p:cNvPr id="10" name="Table 9"/>
          <p:cNvGraphicFramePr>
            <a:graphicFrameLocks noGrp="1"/>
          </p:cNvGraphicFramePr>
          <p:nvPr>
            <p:extLst>
              <p:ext uri="{D42A27DB-BD31-4B8C-83A1-F6EECF244321}">
                <p14:modId xmlns:p14="http://schemas.microsoft.com/office/powerpoint/2010/main" val="2911461657"/>
              </p:ext>
            </p:extLst>
          </p:nvPr>
        </p:nvGraphicFramePr>
        <p:xfrm>
          <a:off x="6705600" y="1002756"/>
          <a:ext cx="2174488" cy="1749207"/>
        </p:xfrm>
        <a:graphic>
          <a:graphicData uri="http://schemas.openxmlformats.org/drawingml/2006/table">
            <a:tbl>
              <a:tblPr/>
              <a:tblGrid>
                <a:gridCol w="1752600">
                  <a:extLst>
                    <a:ext uri="{9D8B030D-6E8A-4147-A177-3AD203B41FA5}">
                      <a16:colId xmlns:a16="http://schemas.microsoft.com/office/drawing/2014/main" val="1165388174"/>
                    </a:ext>
                  </a:extLst>
                </a:gridCol>
                <a:gridCol w="421888">
                  <a:extLst>
                    <a:ext uri="{9D8B030D-6E8A-4147-A177-3AD203B41FA5}">
                      <a16:colId xmlns:a16="http://schemas.microsoft.com/office/drawing/2014/main" val="2508426662"/>
                    </a:ext>
                  </a:extLst>
                </a:gridCol>
              </a:tblGrid>
              <a:tr h="300439">
                <a:tc gridSpan="2">
                  <a:txBody>
                    <a:bodyPr/>
                    <a:lstStyle/>
                    <a:p>
                      <a:pPr algn="just" fontAlgn="t"/>
                      <a:r>
                        <a:rPr lang="en-IE" sz="1100" b="1" i="0" u="none" strike="noStrike" dirty="0" smtClean="0">
                          <a:solidFill>
                            <a:srgbClr val="000000"/>
                          </a:solidFill>
                          <a:effectLst/>
                          <a:latin typeface="Arial" panose="020B0604020202020204" pitchFamily="34" charset="0"/>
                        </a:rPr>
                        <a:t>Overall Findings</a:t>
                      </a:r>
                      <a:endParaRPr lang="en-IE" sz="1100" b="1"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64829261"/>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Compliant</a:t>
                      </a:r>
                      <a:r>
                        <a:rPr lang="en-IE" sz="1050" b="0" i="0" u="none" strike="noStrike" baseline="0" dirty="0" smtClean="0">
                          <a:solidFill>
                            <a:srgbClr val="000000"/>
                          </a:solidFill>
                          <a:effectLst/>
                          <a:latin typeface="Arial" panose="020B0604020202020204" pitchFamily="34" charset="0"/>
                        </a:rPr>
                        <a:t>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AD47"/>
                    </a:solidFill>
                  </a:tcPr>
                </a:tc>
                <a:tc>
                  <a:txBody>
                    <a:bodyPr/>
                    <a:lstStyle/>
                    <a:p>
                      <a:pPr algn="ctr" fontAlgn="t"/>
                      <a:r>
                        <a:rPr lang="en-IE" sz="1100" b="0" i="0" u="none" strike="noStrike" dirty="0" smtClean="0">
                          <a:solidFill>
                            <a:srgbClr val="000000"/>
                          </a:solidFill>
                          <a:effectLst/>
                          <a:latin typeface="Arial" panose="020B0604020202020204" pitchFamily="34" charset="0"/>
                        </a:rPr>
                        <a:t>3</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7499889"/>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Partial Compliance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t"/>
                      <a:r>
                        <a:rPr lang="en-IE" sz="1100" b="0" i="0" u="none" strike="noStrike" dirty="0" smtClean="0">
                          <a:solidFill>
                            <a:srgbClr val="000000"/>
                          </a:solidFill>
                          <a:effectLst/>
                          <a:latin typeface="Arial" panose="020B0604020202020204" pitchFamily="34" charset="0"/>
                        </a:rPr>
                        <a:t>4</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310684"/>
                  </a:ext>
                </a:extLst>
              </a:tr>
              <a:tr h="374114">
                <a:tc>
                  <a:txBody>
                    <a:bodyPr/>
                    <a:lstStyle/>
                    <a:p>
                      <a:pPr algn="l" fontAlgn="t"/>
                      <a:r>
                        <a:rPr lang="en-IE" sz="1050" b="0" i="0" u="none" strike="noStrike" dirty="0" smtClean="0">
                          <a:solidFill>
                            <a:srgbClr val="000000"/>
                          </a:solidFill>
                          <a:effectLst/>
                          <a:latin typeface="Arial" panose="020B0604020202020204" pitchFamily="34" charset="0"/>
                        </a:rPr>
                        <a:t>No</a:t>
                      </a:r>
                      <a:r>
                        <a:rPr lang="en-IE" sz="1050" b="0" i="0" u="none" strike="noStrike" baseline="0" dirty="0" smtClean="0">
                          <a:solidFill>
                            <a:srgbClr val="000000"/>
                          </a:solidFill>
                          <a:effectLst/>
                          <a:latin typeface="Arial" panose="020B0604020202020204" pitchFamily="34" charset="0"/>
                        </a:rPr>
                        <a:t> Evidence of Compliance</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3031822"/>
                  </a:ext>
                </a:extLst>
              </a:tr>
              <a:tr h="67479">
                <a:tc>
                  <a:txBody>
                    <a:bodyPr/>
                    <a:lstStyle/>
                    <a:p>
                      <a:pPr algn="l" fontAlgn="t"/>
                      <a:endParaRPr lang="en-IE" sz="5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endParaRPr lang="en-IE" sz="11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1126103"/>
                  </a:ext>
                </a:extLst>
              </a:tr>
              <a:tr h="300439">
                <a:tc gridSpan="2">
                  <a:txBody>
                    <a:bodyPr/>
                    <a:lstStyle/>
                    <a:p>
                      <a:pPr lvl="0" algn="l" fontAlgn="t"/>
                      <a:r>
                        <a:rPr lang="en-IE" sz="1200" b="0" i="0" u="none" strike="noStrike" dirty="0" smtClean="0">
                          <a:solidFill>
                            <a:srgbClr val="000000"/>
                          </a:solidFill>
                          <a:effectLst/>
                          <a:latin typeface="Arial" panose="020B0604020202020204" pitchFamily="34" charset="0"/>
                        </a:rPr>
                        <a:t>43% Compliance Rate</a:t>
                      </a:r>
                      <a:endParaRPr lang="en-IE" sz="12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2761067"/>
                  </a:ext>
                </a:extLst>
              </a:tr>
            </a:tbl>
          </a:graphicData>
        </a:graphic>
      </p:graphicFrame>
    </p:spTree>
    <p:extLst>
      <p:ext uri="{BB962C8B-B14F-4D97-AF65-F5344CB8AC3E}">
        <p14:creationId xmlns:p14="http://schemas.microsoft.com/office/powerpoint/2010/main" val="5303940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39227"/>
            <a:ext cx="7400239" cy="369332"/>
          </a:xfrm>
        </p:spPr>
        <p:txBody>
          <a:bodyPr/>
          <a:lstStyle/>
          <a:p>
            <a:r>
              <a:rPr lang="en-IE" dirty="0" smtClean="0"/>
              <a:t>Child Safeguarding Statement | </a:t>
            </a:r>
            <a:r>
              <a:rPr lang="en-IE" sz="1800" b="0" dirty="0" smtClean="0"/>
              <a:t>Display</a:t>
            </a:r>
            <a:endParaRPr lang="en-IE" sz="1800" b="0" dirty="0"/>
          </a:p>
        </p:txBody>
      </p:sp>
      <p:sp>
        <p:nvSpPr>
          <p:cNvPr id="12" name="Rectangle 11"/>
          <p:cNvSpPr/>
          <p:nvPr/>
        </p:nvSpPr>
        <p:spPr>
          <a:xfrm>
            <a:off x="208902" y="2380544"/>
            <a:ext cx="6344298" cy="1200329"/>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200" b="1"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Key Findings:</a:t>
            </a:r>
          </a:p>
          <a:p>
            <a:pPr marL="0" marR="0" lvl="0" indent="0" defTabSz="914400" eaLnBrk="1" fontAlgn="auto" latinLnBrk="0" hangingPunct="1">
              <a:lnSpc>
                <a:spcPct val="100000"/>
              </a:lnSpc>
              <a:spcBef>
                <a:spcPts val="0"/>
              </a:spcBef>
              <a:spcAft>
                <a:spcPts val="0"/>
              </a:spcAft>
              <a:buClrTx/>
              <a:buSzTx/>
              <a:buFontTx/>
              <a:buNone/>
              <a:tabLst/>
              <a:defRPr/>
            </a:pPr>
            <a:endParaRPr lang="en-IE" sz="1200" b="1" dirty="0">
              <a:latin typeface="Arial" panose="020B0604020202020204" pitchFamily="34" charset="0"/>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IE" sz="1200" dirty="0" smtClean="0">
                <a:latin typeface="Arial" panose="020B0604020202020204" pitchFamily="34" charset="0"/>
                <a:cs typeface="Arial" panose="020B0604020202020204" pitchFamily="34" charset="0"/>
              </a:rPr>
              <a:t>Child Safeguarding Statements were displayed </a:t>
            </a:r>
            <a:r>
              <a:rPr lang="en-IE" sz="1200" dirty="0">
                <a:latin typeface="Arial" panose="020B0604020202020204" pitchFamily="34" charset="0"/>
                <a:cs typeface="Arial" panose="020B0604020202020204" pitchFamily="34" charset="0"/>
              </a:rPr>
              <a:t>appropriately in all sites from which the </a:t>
            </a:r>
            <a:r>
              <a:rPr lang="en-IE" sz="1200" dirty="0" smtClean="0">
                <a:latin typeface="Arial" panose="020B0604020202020204" pitchFamily="34" charset="0"/>
                <a:cs typeface="Arial" panose="020B0604020202020204" pitchFamily="34" charset="0"/>
              </a:rPr>
              <a:t>services operated. </a:t>
            </a:r>
            <a:endParaRPr kumimoji="0" lang="en-IE" sz="1200" b="0"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IE" sz="1200" b="0"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 </a:t>
            </a:r>
            <a:endParaRPr kumimoji="0" lang="en-IE" sz="1200" b="0" i="0" u="none" strike="noStrike" kern="0" cap="none" spc="0" normalizeH="0" baseline="0" noProof="0" dirty="0" smtClean="0">
              <a:ln>
                <a:noFill/>
              </a:ln>
              <a:solidFill>
                <a:sysClr val="windowText" lastClr="00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IE" sz="1200" b="0" i="0" u="none" strike="noStrike" kern="0" cap="none" spc="0" normalizeH="0" baseline="0" noProof="0" dirty="0" smtClean="0">
              <a:ln>
                <a:noFill/>
              </a:ln>
              <a:solidFill>
                <a:sysClr val="windowText" lastClr="000000"/>
              </a:solidFill>
              <a:effectLst/>
              <a:uLnTx/>
              <a:uFillTx/>
            </a:endParaRPr>
          </a:p>
        </p:txBody>
      </p:sp>
      <p:graphicFrame>
        <p:nvGraphicFramePr>
          <p:cNvPr id="16" name="Table 15"/>
          <p:cNvGraphicFramePr>
            <a:graphicFrameLocks noGrp="1"/>
          </p:cNvGraphicFramePr>
          <p:nvPr>
            <p:extLst>
              <p:ext uri="{D42A27DB-BD31-4B8C-83A1-F6EECF244321}">
                <p14:modId xmlns:p14="http://schemas.microsoft.com/office/powerpoint/2010/main" val="2940262889"/>
              </p:ext>
            </p:extLst>
          </p:nvPr>
        </p:nvGraphicFramePr>
        <p:xfrm>
          <a:off x="265404" y="971550"/>
          <a:ext cx="6287796" cy="1376680"/>
        </p:xfrm>
        <a:graphic>
          <a:graphicData uri="http://schemas.openxmlformats.org/drawingml/2006/table">
            <a:tbl>
              <a:tblPr firstRow="1" bandRow="1">
                <a:tableStyleId>{5C22544A-7EE6-4342-B048-85BDC9FD1C3A}</a:tableStyleId>
              </a:tblPr>
              <a:tblGrid>
                <a:gridCol w="6287796">
                  <a:extLst>
                    <a:ext uri="{9D8B030D-6E8A-4147-A177-3AD203B41FA5}">
                      <a16:colId xmlns:a16="http://schemas.microsoft.com/office/drawing/2014/main" val="361165049"/>
                    </a:ext>
                  </a:extLst>
                </a:gridCol>
              </a:tblGrid>
              <a:tr h="370840">
                <a:tc>
                  <a:txBody>
                    <a:bodyPr/>
                    <a:lstStyle/>
                    <a:p>
                      <a:r>
                        <a:rPr lang="en-IE" dirty="0" smtClean="0">
                          <a:latin typeface="Arial" panose="020B0604020202020204" pitchFamily="34" charset="0"/>
                          <a:cs typeface="Arial" panose="020B0604020202020204" pitchFamily="34" charset="0"/>
                        </a:rPr>
                        <a:t>Children First Act 2015</a:t>
                      </a:r>
                      <a:endParaRPr lang="en-IE" dirty="0">
                        <a:latin typeface="Arial" panose="020B0604020202020204" pitchFamily="34" charset="0"/>
                        <a:cs typeface="Arial" panose="020B0604020202020204" pitchFamily="34" charset="0"/>
                      </a:endParaRPr>
                    </a:p>
                  </a:txBody>
                  <a:tcPr>
                    <a:solidFill>
                      <a:schemeClr val="accent5">
                        <a:lumMod val="75000"/>
                      </a:schemeClr>
                    </a:solidFill>
                  </a:tcPr>
                </a:tc>
                <a:extLst>
                  <a:ext uri="{0D108BD9-81ED-4DB2-BD59-A6C34878D82A}">
                    <a16:rowId xmlns:a16="http://schemas.microsoft.com/office/drawing/2014/main" val="3732975881"/>
                  </a:ext>
                </a:extLst>
              </a:tr>
              <a:tr h="370840">
                <a:tc>
                  <a:txBody>
                    <a:bodyPr/>
                    <a:lstStyle/>
                    <a:p>
                      <a:r>
                        <a:rPr lang="en-IE" sz="1200" dirty="0" smtClean="0">
                          <a:latin typeface="Arial" panose="020B0604020202020204" pitchFamily="34" charset="0"/>
                          <a:cs typeface="Arial" panose="020B0604020202020204" pitchFamily="34" charset="0"/>
                        </a:rPr>
                        <a:t>Requirement</a:t>
                      </a:r>
                    </a:p>
                    <a:p>
                      <a:endParaRPr lang="en-IE" sz="1200" dirty="0" smtClean="0">
                        <a:latin typeface="Arial" panose="020B0604020202020204" pitchFamily="34" charset="0"/>
                        <a:cs typeface="Arial" panose="020B0604020202020204" pitchFamily="34" charset="0"/>
                      </a:endParaRPr>
                    </a:p>
                    <a:p>
                      <a:r>
                        <a:rPr lang="en-IE" sz="1200" dirty="0" smtClean="0">
                          <a:latin typeface="Arial" panose="020B0604020202020204" pitchFamily="34" charset="0"/>
                          <a:cs typeface="Arial" panose="020B0604020202020204" pitchFamily="34" charset="0"/>
                        </a:rPr>
                        <a:t>A Child Safeguarding Statement</a:t>
                      </a:r>
                      <a:r>
                        <a:rPr lang="en-IE" sz="1200" baseline="0" dirty="0" smtClean="0">
                          <a:latin typeface="Arial" panose="020B0604020202020204" pitchFamily="34" charset="0"/>
                          <a:cs typeface="Arial" panose="020B0604020202020204" pitchFamily="34" charset="0"/>
                        </a:rPr>
                        <a:t> must be displayed </a:t>
                      </a:r>
                      <a:r>
                        <a:rPr lang="en-IE" sz="1200" dirty="0" smtClean="0">
                          <a:latin typeface="Arial" panose="020B0604020202020204" pitchFamily="34" charset="0"/>
                          <a:cs typeface="Arial" panose="020B0604020202020204" pitchFamily="34" charset="0"/>
                        </a:rPr>
                        <a:t>in a prominent place where the relevant service concerned relates or is provided or both, as may be appropriate.</a:t>
                      </a:r>
                    </a:p>
                    <a:p>
                      <a:endParaRPr lang="en-IE" sz="1200" dirty="0" smtClean="0">
                        <a:latin typeface="Arial" panose="020B0604020202020204" pitchFamily="34" charset="0"/>
                        <a:cs typeface="Arial" panose="020B0604020202020204" pitchFamily="34" charset="0"/>
                      </a:endParaRPr>
                    </a:p>
                  </a:txBody>
                  <a:tcPr>
                    <a:solidFill>
                      <a:schemeClr val="accent5">
                        <a:lumMod val="60000"/>
                        <a:lumOff val="40000"/>
                      </a:schemeClr>
                    </a:solidFill>
                  </a:tcPr>
                </a:tc>
                <a:extLst>
                  <a:ext uri="{0D108BD9-81ED-4DB2-BD59-A6C34878D82A}">
                    <a16:rowId xmlns:a16="http://schemas.microsoft.com/office/drawing/2014/main" val="1632709619"/>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591657098"/>
              </p:ext>
            </p:extLst>
          </p:nvPr>
        </p:nvGraphicFramePr>
        <p:xfrm>
          <a:off x="6705600" y="1002756"/>
          <a:ext cx="2174488" cy="1749207"/>
        </p:xfrm>
        <a:graphic>
          <a:graphicData uri="http://schemas.openxmlformats.org/drawingml/2006/table">
            <a:tbl>
              <a:tblPr/>
              <a:tblGrid>
                <a:gridCol w="1752600">
                  <a:extLst>
                    <a:ext uri="{9D8B030D-6E8A-4147-A177-3AD203B41FA5}">
                      <a16:colId xmlns:a16="http://schemas.microsoft.com/office/drawing/2014/main" val="1165388174"/>
                    </a:ext>
                  </a:extLst>
                </a:gridCol>
                <a:gridCol w="421888">
                  <a:extLst>
                    <a:ext uri="{9D8B030D-6E8A-4147-A177-3AD203B41FA5}">
                      <a16:colId xmlns:a16="http://schemas.microsoft.com/office/drawing/2014/main" val="2508426662"/>
                    </a:ext>
                  </a:extLst>
                </a:gridCol>
              </a:tblGrid>
              <a:tr h="300439">
                <a:tc gridSpan="2">
                  <a:txBody>
                    <a:bodyPr/>
                    <a:lstStyle/>
                    <a:p>
                      <a:pPr algn="just" fontAlgn="t"/>
                      <a:r>
                        <a:rPr lang="en-IE" sz="1100" b="1" i="0" u="none" strike="noStrike" dirty="0" smtClean="0">
                          <a:solidFill>
                            <a:srgbClr val="000000"/>
                          </a:solidFill>
                          <a:effectLst/>
                          <a:latin typeface="Arial" panose="020B0604020202020204" pitchFamily="34" charset="0"/>
                        </a:rPr>
                        <a:t>Overall Findings</a:t>
                      </a:r>
                      <a:endParaRPr lang="en-IE" sz="1100" b="1"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64829261"/>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Compliant</a:t>
                      </a:r>
                      <a:r>
                        <a:rPr lang="en-IE" sz="1050" b="0" i="0" u="none" strike="noStrike" baseline="0" dirty="0" smtClean="0">
                          <a:solidFill>
                            <a:srgbClr val="000000"/>
                          </a:solidFill>
                          <a:effectLst/>
                          <a:latin typeface="Arial" panose="020B0604020202020204" pitchFamily="34" charset="0"/>
                        </a:rPr>
                        <a:t>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AD47"/>
                    </a:solidFill>
                  </a:tcPr>
                </a:tc>
                <a:tc>
                  <a:txBody>
                    <a:bodyPr/>
                    <a:lstStyle/>
                    <a:p>
                      <a:pPr algn="ctr" fontAlgn="t"/>
                      <a:r>
                        <a:rPr lang="en-IE" sz="1100" b="0" i="0" u="none" strike="noStrike" dirty="0" smtClean="0">
                          <a:solidFill>
                            <a:srgbClr val="000000"/>
                          </a:solidFill>
                          <a:effectLst/>
                          <a:latin typeface="Arial" panose="020B0604020202020204" pitchFamily="34" charset="0"/>
                        </a:rPr>
                        <a:t>7</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7499889"/>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Partial Compliance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310684"/>
                  </a:ext>
                </a:extLst>
              </a:tr>
              <a:tr h="374114">
                <a:tc>
                  <a:txBody>
                    <a:bodyPr/>
                    <a:lstStyle/>
                    <a:p>
                      <a:pPr algn="l" fontAlgn="t"/>
                      <a:r>
                        <a:rPr lang="en-IE" sz="1050" b="0" i="0" u="none" strike="noStrike" dirty="0" smtClean="0">
                          <a:solidFill>
                            <a:srgbClr val="000000"/>
                          </a:solidFill>
                          <a:effectLst/>
                          <a:latin typeface="Arial" panose="020B0604020202020204" pitchFamily="34" charset="0"/>
                        </a:rPr>
                        <a:t>No</a:t>
                      </a:r>
                      <a:r>
                        <a:rPr lang="en-IE" sz="1050" b="0" i="0" u="none" strike="noStrike" baseline="0" dirty="0" smtClean="0">
                          <a:solidFill>
                            <a:srgbClr val="000000"/>
                          </a:solidFill>
                          <a:effectLst/>
                          <a:latin typeface="Arial" panose="020B0604020202020204" pitchFamily="34" charset="0"/>
                        </a:rPr>
                        <a:t> Evidence of Compliance</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3031822"/>
                  </a:ext>
                </a:extLst>
              </a:tr>
              <a:tr h="67479">
                <a:tc>
                  <a:txBody>
                    <a:bodyPr/>
                    <a:lstStyle/>
                    <a:p>
                      <a:pPr algn="l" fontAlgn="t"/>
                      <a:endParaRPr lang="en-IE" sz="5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endParaRPr lang="en-IE" sz="11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1126103"/>
                  </a:ext>
                </a:extLst>
              </a:tr>
              <a:tr h="300439">
                <a:tc gridSpan="2">
                  <a:txBody>
                    <a:bodyPr/>
                    <a:lstStyle/>
                    <a:p>
                      <a:pPr lvl="0" algn="l" fontAlgn="t"/>
                      <a:r>
                        <a:rPr lang="en-IE" sz="1200" b="0" i="0" u="none" strike="noStrike" dirty="0" smtClean="0">
                          <a:solidFill>
                            <a:srgbClr val="000000"/>
                          </a:solidFill>
                          <a:effectLst/>
                          <a:latin typeface="Arial" panose="020B0604020202020204" pitchFamily="34" charset="0"/>
                        </a:rPr>
                        <a:t>100% Compliance Rate</a:t>
                      </a:r>
                      <a:endParaRPr lang="en-IE" sz="12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2761067"/>
                  </a:ext>
                </a:extLst>
              </a:tr>
            </a:tbl>
          </a:graphicData>
        </a:graphic>
      </p:graphicFrame>
    </p:spTree>
    <p:extLst>
      <p:ext uri="{BB962C8B-B14F-4D97-AF65-F5344CB8AC3E}">
        <p14:creationId xmlns:p14="http://schemas.microsoft.com/office/powerpoint/2010/main" val="22416964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39227"/>
            <a:ext cx="7917000" cy="369332"/>
          </a:xfrm>
        </p:spPr>
        <p:txBody>
          <a:bodyPr/>
          <a:lstStyle/>
          <a:p>
            <a:r>
              <a:rPr lang="en-IE" dirty="0" smtClean="0"/>
              <a:t>Child Safeguarding Statement | </a:t>
            </a:r>
            <a:r>
              <a:rPr lang="en-IE" sz="1800" b="0" dirty="0" smtClean="0"/>
              <a:t>Furnished and made available </a:t>
            </a:r>
            <a:endParaRPr lang="en-IE" sz="1800" b="0" dirty="0"/>
          </a:p>
        </p:txBody>
      </p:sp>
      <p:sp>
        <p:nvSpPr>
          <p:cNvPr id="12" name="Rectangle 11"/>
          <p:cNvSpPr/>
          <p:nvPr/>
        </p:nvSpPr>
        <p:spPr>
          <a:xfrm>
            <a:off x="208902" y="2647950"/>
            <a:ext cx="6191898" cy="1200329"/>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200" b="1"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Key Findings:</a:t>
            </a:r>
          </a:p>
          <a:p>
            <a:pPr marL="0" marR="0" lvl="0" indent="0" defTabSz="914400" eaLnBrk="1" fontAlgn="auto" latinLnBrk="0" hangingPunct="1">
              <a:lnSpc>
                <a:spcPct val="100000"/>
              </a:lnSpc>
              <a:spcBef>
                <a:spcPts val="0"/>
              </a:spcBef>
              <a:spcAft>
                <a:spcPts val="0"/>
              </a:spcAft>
              <a:buClrTx/>
              <a:buSzTx/>
              <a:buFontTx/>
              <a:buNone/>
              <a:tabLst/>
              <a:defRPr/>
            </a:pPr>
            <a:endParaRPr lang="en-IE" sz="1200" b="1" dirty="0">
              <a:latin typeface="Arial" panose="020B0604020202020204" pitchFamily="34" charset="0"/>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IE" sz="1200" dirty="0" smtClean="0">
                <a:latin typeface="Arial" panose="020B0604020202020204" pitchFamily="34" charset="0"/>
                <a:cs typeface="Arial" panose="020B0604020202020204" pitchFamily="34" charset="0"/>
              </a:rPr>
              <a:t>All staff were furnished with a copy of the service's Child Safeguarding Statement and copies were made available to parents, guardians, members of the public and </a:t>
            </a:r>
            <a:r>
              <a:rPr lang="en-IE" sz="1200" dirty="0" err="1" smtClean="0">
                <a:latin typeface="Arial" panose="020B0604020202020204" pitchFamily="34" charset="0"/>
                <a:cs typeface="Arial" panose="020B0604020202020204" pitchFamily="34" charset="0"/>
              </a:rPr>
              <a:t>Tusla</a:t>
            </a:r>
            <a:r>
              <a:rPr lang="en-IE" sz="1200" dirty="0" smtClean="0">
                <a:latin typeface="Arial" panose="020B0604020202020204" pitchFamily="34" charset="0"/>
                <a:cs typeface="Arial" panose="020B0604020202020204" pitchFamily="34" charset="0"/>
              </a:rPr>
              <a:t> on request. </a:t>
            </a:r>
            <a:r>
              <a:rPr kumimoji="0" lang="en-IE" sz="1200" b="0"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 </a:t>
            </a:r>
            <a:endParaRPr kumimoji="0" lang="en-IE" sz="1200" b="0" i="0" u="none" strike="noStrike" kern="0" cap="none" spc="0" normalizeH="0" baseline="0" noProof="0" dirty="0" smtClean="0">
              <a:ln>
                <a:noFill/>
              </a:ln>
              <a:solidFill>
                <a:sysClr val="windowText" lastClr="00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IE" sz="1200" b="0" i="0" u="none" strike="noStrike" kern="0" cap="none" spc="0" normalizeH="0" baseline="0" noProof="0" dirty="0" smtClean="0">
              <a:ln>
                <a:noFill/>
              </a:ln>
              <a:solidFill>
                <a:sysClr val="windowText" lastClr="000000"/>
              </a:solidFill>
              <a:effectLst/>
              <a:uLnTx/>
              <a:uFillTx/>
            </a:endParaRPr>
          </a:p>
        </p:txBody>
      </p:sp>
      <p:graphicFrame>
        <p:nvGraphicFramePr>
          <p:cNvPr id="16" name="Table 15"/>
          <p:cNvGraphicFramePr>
            <a:graphicFrameLocks noGrp="1"/>
          </p:cNvGraphicFramePr>
          <p:nvPr>
            <p:extLst>
              <p:ext uri="{D42A27DB-BD31-4B8C-83A1-F6EECF244321}">
                <p14:modId xmlns:p14="http://schemas.microsoft.com/office/powerpoint/2010/main" val="2607165277"/>
              </p:ext>
            </p:extLst>
          </p:nvPr>
        </p:nvGraphicFramePr>
        <p:xfrm>
          <a:off x="265404" y="971550"/>
          <a:ext cx="6135396" cy="1559560"/>
        </p:xfrm>
        <a:graphic>
          <a:graphicData uri="http://schemas.openxmlformats.org/drawingml/2006/table">
            <a:tbl>
              <a:tblPr firstRow="1" bandRow="1">
                <a:tableStyleId>{5C22544A-7EE6-4342-B048-85BDC9FD1C3A}</a:tableStyleId>
              </a:tblPr>
              <a:tblGrid>
                <a:gridCol w="6135396">
                  <a:extLst>
                    <a:ext uri="{9D8B030D-6E8A-4147-A177-3AD203B41FA5}">
                      <a16:colId xmlns:a16="http://schemas.microsoft.com/office/drawing/2014/main" val="361165049"/>
                    </a:ext>
                  </a:extLst>
                </a:gridCol>
              </a:tblGrid>
              <a:tr h="370840">
                <a:tc>
                  <a:txBody>
                    <a:bodyPr/>
                    <a:lstStyle/>
                    <a:p>
                      <a:r>
                        <a:rPr lang="en-IE" dirty="0" smtClean="0">
                          <a:latin typeface="Arial" panose="020B0604020202020204" pitchFamily="34" charset="0"/>
                          <a:cs typeface="Arial" panose="020B0604020202020204" pitchFamily="34" charset="0"/>
                        </a:rPr>
                        <a:t>Children First Act 2015</a:t>
                      </a:r>
                      <a:endParaRPr lang="en-IE" dirty="0">
                        <a:latin typeface="Arial" panose="020B0604020202020204" pitchFamily="34" charset="0"/>
                        <a:cs typeface="Arial" panose="020B0604020202020204" pitchFamily="34" charset="0"/>
                      </a:endParaRPr>
                    </a:p>
                  </a:txBody>
                  <a:tcPr>
                    <a:solidFill>
                      <a:schemeClr val="accent5">
                        <a:lumMod val="75000"/>
                      </a:schemeClr>
                    </a:solidFill>
                  </a:tcPr>
                </a:tc>
                <a:extLst>
                  <a:ext uri="{0D108BD9-81ED-4DB2-BD59-A6C34878D82A}">
                    <a16:rowId xmlns:a16="http://schemas.microsoft.com/office/drawing/2014/main" val="3732975881"/>
                  </a:ext>
                </a:extLst>
              </a:tr>
              <a:tr h="370840">
                <a:tc>
                  <a:txBody>
                    <a:bodyPr/>
                    <a:lstStyle/>
                    <a:p>
                      <a:r>
                        <a:rPr lang="en-IE" sz="1200" dirty="0" smtClean="0">
                          <a:latin typeface="Arial" panose="020B0604020202020204" pitchFamily="34" charset="0"/>
                          <a:cs typeface="Arial" panose="020B0604020202020204" pitchFamily="34" charset="0"/>
                        </a:rPr>
                        <a:t>Requirement</a:t>
                      </a:r>
                    </a:p>
                    <a:p>
                      <a:endParaRPr lang="en-IE" sz="1200" dirty="0" smtClean="0">
                        <a:latin typeface="Arial" panose="020B0604020202020204" pitchFamily="34" charset="0"/>
                        <a:cs typeface="Arial" panose="020B0604020202020204" pitchFamily="34" charset="0"/>
                      </a:endParaRPr>
                    </a:p>
                    <a:p>
                      <a:r>
                        <a:rPr lang="en-IE" sz="1200" dirty="0" smtClean="0">
                          <a:latin typeface="Arial" panose="020B0604020202020204" pitchFamily="34" charset="0"/>
                          <a:cs typeface="Arial" panose="020B0604020202020204" pitchFamily="34" charset="0"/>
                        </a:rPr>
                        <a:t>A provider of a relevant service shall furnish a copy of the Child Safeguarding Statement to members of staff and, on request, to parents, guardians, members of the public and </a:t>
                      </a:r>
                      <a:r>
                        <a:rPr lang="en-IE" sz="1200" dirty="0" err="1" smtClean="0">
                          <a:latin typeface="Arial" panose="020B0604020202020204" pitchFamily="34" charset="0"/>
                          <a:cs typeface="Arial" panose="020B0604020202020204" pitchFamily="34" charset="0"/>
                        </a:rPr>
                        <a:t>Tusla</a:t>
                      </a:r>
                      <a:r>
                        <a:rPr lang="en-IE" sz="1200" dirty="0" smtClean="0">
                          <a:latin typeface="Arial" panose="020B0604020202020204" pitchFamily="34" charset="0"/>
                          <a:cs typeface="Arial" panose="020B0604020202020204" pitchFamily="34" charset="0"/>
                        </a:rPr>
                        <a:t> – Child and Family Agency.</a:t>
                      </a:r>
                    </a:p>
                    <a:p>
                      <a:endParaRPr lang="en-IE" sz="1200" dirty="0" smtClean="0">
                        <a:latin typeface="Arial" panose="020B0604020202020204" pitchFamily="34" charset="0"/>
                        <a:cs typeface="Arial" panose="020B0604020202020204" pitchFamily="34" charset="0"/>
                      </a:endParaRPr>
                    </a:p>
                  </a:txBody>
                  <a:tcPr>
                    <a:solidFill>
                      <a:schemeClr val="accent5">
                        <a:lumMod val="60000"/>
                        <a:lumOff val="40000"/>
                      </a:schemeClr>
                    </a:solidFill>
                  </a:tcPr>
                </a:tc>
                <a:extLst>
                  <a:ext uri="{0D108BD9-81ED-4DB2-BD59-A6C34878D82A}">
                    <a16:rowId xmlns:a16="http://schemas.microsoft.com/office/drawing/2014/main" val="1632709619"/>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880129667"/>
              </p:ext>
            </p:extLst>
          </p:nvPr>
        </p:nvGraphicFramePr>
        <p:xfrm>
          <a:off x="6705600" y="1002756"/>
          <a:ext cx="2174488" cy="1749207"/>
        </p:xfrm>
        <a:graphic>
          <a:graphicData uri="http://schemas.openxmlformats.org/drawingml/2006/table">
            <a:tbl>
              <a:tblPr/>
              <a:tblGrid>
                <a:gridCol w="1752600">
                  <a:extLst>
                    <a:ext uri="{9D8B030D-6E8A-4147-A177-3AD203B41FA5}">
                      <a16:colId xmlns:a16="http://schemas.microsoft.com/office/drawing/2014/main" val="1165388174"/>
                    </a:ext>
                  </a:extLst>
                </a:gridCol>
                <a:gridCol w="421888">
                  <a:extLst>
                    <a:ext uri="{9D8B030D-6E8A-4147-A177-3AD203B41FA5}">
                      <a16:colId xmlns:a16="http://schemas.microsoft.com/office/drawing/2014/main" val="2508426662"/>
                    </a:ext>
                  </a:extLst>
                </a:gridCol>
              </a:tblGrid>
              <a:tr h="300439">
                <a:tc gridSpan="2">
                  <a:txBody>
                    <a:bodyPr/>
                    <a:lstStyle/>
                    <a:p>
                      <a:pPr algn="just" fontAlgn="t"/>
                      <a:r>
                        <a:rPr lang="en-IE" sz="1100" b="1" i="0" u="none" strike="noStrike" dirty="0" smtClean="0">
                          <a:solidFill>
                            <a:srgbClr val="000000"/>
                          </a:solidFill>
                          <a:effectLst/>
                          <a:latin typeface="Arial" panose="020B0604020202020204" pitchFamily="34" charset="0"/>
                        </a:rPr>
                        <a:t>Overall Findings</a:t>
                      </a:r>
                      <a:endParaRPr lang="en-IE" sz="1100" b="1"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64829261"/>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Compliant</a:t>
                      </a:r>
                      <a:r>
                        <a:rPr lang="en-IE" sz="1050" b="0" i="0" u="none" strike="noStrike" baseline="0" dirty="0" smtClean="0">
                          <a:solidFill>
                            <a:srgbClr val="000000"/>
                          </a:solidFill>
                          <a:effectLst/>
                          <a:latin typeface="Arial" panose="020B0604020202020204" pitchFamily="34" charset="0"/>
                        </a:rPr>
                        <a:t>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AD47"/>
                    </a:solidFill>
                  </a:tcPr>
                </a:tc>
                <a:tc>
                  <a:txBody>
                    <a:bodyPr/>
                    <a:lstStyle/>
                    <a:p>
                      <a:pPr algn="ctr" fontAlgn="t"/>
                      <a:r>
                        <a:rPr lang="en-IE" sz="1100" b="0" i="0" u="none" strike="noStrike" dirty="0" smtClean="0">
                          <a:solidFill>
                            <a:srgbClr val="000000"/>
                          </a:solidFill>
                          <a:effectLst/>
                          <a:latin typeface="Arial" panose="020B0604020202020204" pitchFamily="34" charset="0"/>
                        </a:rPr>
                        <a:t>7</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7499889"/>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Partial Compliance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310684"/>
                  </a:ext>
                </a:extLst>
              </a:tr>
              <a:tr h="374114">
                <a:tc>
                  <a:txBody>
                    <a:bodyPr/>
                    <a:lstStyle/>
                    <a:p>
                      <a:pPr algn="l" fontAlgn="t"/>
                      <a:r>
                        <a:rPr lang="en-IE" sz="1050" b="0" i="0" u="none" strike="noStrike" dirty="0" smtClean="0">
                          <a:solidFill>
                            <a:srgbClr val="000000"/>
                          </a:solidFill>
                          <a:effectLst/>
                          <a:latin typeface="Arial" panose="020B0604020202020204" pitchFamily="34" charset="0"/>
                        </a:rPr>
                        <a:t>No</a:t>
                      </a:r>
                      <a:r>
                        <a:rPr lang="en-IE" sz="1050" b="0" i="0" u="none" strike="noStrike" baseline="0" dirty="0" smtClean="0">
                          <a:solidFill>
                            <a:srgbClr val="000000"/>
                          </a:solidFill>
                          <a:effectLst/>
                          <a:latin typeface="Arial" panose="020B0604020202020204" pitchFamily="34" charset="0"/>
                        </a:rPr>
                        <a:t> Evidence of Compliance</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3031822"/>
                  </a:ext>
                </a:extLst>
              </a:tr>
              <a:tr h="67479">
                <a:tc>
                  <a:txBody>
                    <a:bodyPr/>
                    <a:lstStyle/>
                    <a:p>
                      <a:pPr algn="l" fontAlgn="t"/>
                      <a:endParaRPr lang="en-IE" sz="5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endParaRPr lang="en-IE" sz="11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1126103"/>
                  </a:ext>
                </a:extLst>
              </a:tr>
              <a:tr h="300439">
                <a:tc gridSpan="2">
                  <a:txBody>
                    <a:bodyPr/>
                    <a:lstStyle/>
                    <a:p>
                      <a:pPr lvl="0" algn="l" fontAlgn="t"/>
                      <a:r>
                        <a:rPr lang="en-IE" sz="1200" b="0" i="0" u="none" strike="noStrike" dirty="0" smtClean="0">
                          <a:solidFill>
                            <a:srgbClr val="000000"/>
                          </a:solidFill>
                          <a:effectLst/>
                          <a:latin typeface="Arial" panose="020B0604020202020204" pitchFamily="34" charset="0"/>
                        </a:rPr>
                        <a:t>100% Compliance Rate</a:t>
                      </a:r>
                      <a:endParaRPr lang="en-IE" sz="12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2761067"/>
                  </a:ext>
                </a:extLst>
              </a:tr>
            </a:tbl>
          </a:graphicData>
        </a:graphic>
      </p:graphicFrame>
    </p:spTree>
    <p:extLst>
      <p:ext uri="{BB962C8B-B14F-4D97-AF65-F5344CB8AC3E}">
        <p14:creationId xmlns:p14="http://schemas.microsoft.com/office/powerpoint/2010/main" val="27211572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39227"/>
            <a:ext cx="7917000" cy="369332"/>
          </a:xfrm>
        </p:spPr>
        <p:txBody>
          <a:bodyPr/>
          <a:lstStyle/>
          <a:p>
            <a:r>
              <a:rPr lang="en-IE" dirty="0" smtClean="0"/>
              <a:t>Child Safeguarding Statement | </a:t>
            </a:r>
            <a:r>
              <a:rPr lang="en-IE" sz="1800" b="0" dirty="0" smtClean="0"/>
              <a:t>Review </a:t>
            </a:r>
            <a:endParaRPr lang="en-IE" sz="1800" b="0" dirty="0"/>
          </a:p>
        </p:txBody>
      </p:sp>
      <p:sp>
        <p:nvSpPr>
          <p:cNvPr id="12" name="Rectangle 11"/>
          <p:cNvSpPr/>
          <p:nvPr/>
        </p:nvSpPr>
        <p:spPr>
          <a:xfrm>
            <a:off x="253507" y="2647950"/>
            <a:ext cx="6444659" cy="1200329"/>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200" b="1"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Key Findings:</a:t>
            </a:r>
          </a:p>
          <a:p>
            <a:pPr marL="0" marR="0" lvl="0" indent="0" defTabSz="914400" eaLnBrk="1" fontAlgn="auto" latinLnBrk="0" hangingPunct="1">
              <a:lnSpc>
                <a:spcPct val="100000"/>
              </a:lnSpc>
              <a:spcBef>
                <a:spcPts val="0"/>
              </a:spcBef>
              <a:spcAft>
                <a:spcPts val="0"/>
              </a:spcAft>
              <a:buClrTx/>
              <a:buSzTx/>
              <a:buFontTx/>
              <a:buNone/>
              <a:tabLst/>
              <a:defRPr/>
            </a:pPr>
            <a:endParaRPr lang="en-IE" sz="1200" b="1" dirty="0">
              <a:latin typeface="Arial" panose="020B0604020202020204" pitchFamily="34" charset="0"/>
              <a:cs typeface="Arial" panose="020B0604020202020204" pitchFamily="34" charset="0"/>
            </a:endParaRPr>
          </a:p>
          <a:p>
            <a:pPr marR="0" lvl="0" defTabSz="914400" eaLnBrk="1" fontAlgn="auto" latinLnBrk="0" hangingPunct="1">
              <a:lnSpc>
                <a:spcPct val="100000"/>
              </a:lnSpc>
              <a:spcBef>
                <a:spcPts val="0"/>
              </a:spcBef>
              <a:spcAft>
                <a:spcPts val="0"/>
              </a:spcAft>
              <a:buClrTx/>
              <a:buSzTx/>
              <a:tabLst/>
              <a:defRPr/>
            </a:pPr>
            <a:r>
              <a:rPr lang="en-IE" sz="1200" dirty="0" smtClean="0">
                <a:latin typeface="Arial" panose="020B0604020202020204" pitchFamily="34" charset="0"/>
                <a:cs typeface="Arial" panose="020B0604020202020204" pitchFamily="34" charset="0"/>
              </a:rPr>
              <a:t>Child Safeguarding Statements were found to have been in date but material changes to which the Statements referred were not recognised as such and the Statements were not updated accordingly.</a:t>
            </a:r>
          </a:p>
          <a:p>
            <a:pPr marR="0" lvl="0" defTabSz="914400" eaLnBrk="1" fontAlgn="auto" latinLnBrk="0" hangingPunct="1">
              <a:lnSpc>
                <a:spcPct val="100000"/>
              </a:lnSpc>
              <a:spcBef>
                <a:spcPts val="0"/>
              </a:spcBef>
              <a:spcAft>
                <a:spcPts val="0"/>
              </a:spcAft>
              <a:buClrTx/>
              <a:buSzTx/>
              <a:tabLst/>
              <a:defRPr/>
            </a:pPr>
            <a:endParaRPr kumimoji="0" lang="en-IE" sz="12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endParaRPr>
          </a:p>
        </p:txBody>
      </p:sp>
      <p:graphicFrame>
        <p:nvGraphicFramePr>
          <p:cNvPr id="16" name="Table 15"/>
          <p:cNvGraphicFramePr>
            <a:graphicFrameLocks noGrp="1"/>
          </p:cNvGraphicFramePr>
          <p:nvPr>
            <p:extLst>
              <p:ext uri="{D42A27DB-BD31-4B8C-83A1-F6EECF244321}">
                <p14:modId xmlns:p14="http://schemas.microsoft.com/office/powerpoint/2010/main" val="3387522871"/>
              </p:ext>
            </p:extLst>
          </p:nvPr>
        </p:nvGraphicFramePr>
        <p:xfrm>
          <a:off x="265404" y="971550"/>
          <a:ext cx="6211596" cy="1559560"/>
        </p:xfrm>
        <a:graphic>
          <a:graphicData uri="http://schemas.openxmlformats.org/drawingml/2006/table">
            <a:tbl>
              <a:tblPr firstRow="1" bandRow="1">
                <a:tableStyleId>{5C22544A-7EE6-4342-B048-85BDC9FD1C3A}</a:tableStyleId>
              </a:tblPr>
              <a:tblGrid>
                <a:gridCol w="6211596">
                  <a:extLst>
                    <a:ext uri="{9D8B030D-6E8A-4147-A177-3AD203B41FA5}">
                      <a16:colId xmlns:a16="http://schemas.microsoft.com/office/drawing/2014/main" val="361165049"/>
                    </a:ext>
                  </a:extLst>
                </a:gridCol>
              </a:tblGrid>
              <a:tr h="370840">
                <a:tc>
                  <a:txBody>
                    <a:bodyPr/>
                    <a:lstStyle/>
                    <a:p>
                      <a:r>
                        <a:rPr lang="en-IE" dirty="0" smtClean="0">
                          <a:latin typeface="Arial" panose="020B0604020202020204" pitchFamily="34" charset="0"/>
                          <a:cs typeface="Arial" panose="020B0604020202020204" pitchFamily="34" charset="0"/>
                        </a:rPr>
                        <a:t>Children First Act 2015</a:t>
                      </a:r>
                      <a:endParaRPr lang="en-IE" dirty="0">
                        <a:latin typeface="Arial" panose="020B0604020202020204" pitchFamily="34" charset="0"/>
                        <a:cs typeface="Arial" panose="020B0604020202020204" pitchFamily="34" charset="0"/>
                      </a:endParaRPr>
                    </a:p>
                  </a:txBody>
                  <a:tcPr>
                    <a:solidFill>
                      <a:schemeClr val="accent5">
                        <a:lumMod val="75000"/>
                      </a:schemeClr>
                    </a:solidFill>
                  </a:tcPr>
                </a:tc>
                <a:extLst>
                  <a:ext uri="{0D108BD9-81ED-4DB2-BD59-A6C34878D82A}">
                    <a16:rowId xmlns:a16="http://schemas.microsoft.com/office/drawing/2014/main" val="3732975881"/>
                  </a:ext>
                </a:extLst>
              </a:tr>
              <a:tr h="370840">
                <a:tc>
                  <a:txBody>
                    <a:bodyPr/>
                    <a:lstStyle/>
                    <a:p>
                      <a:r>
                        <a:rPr lang="en-IE" sz="1200" dirty="0" smtClean="0">
                          <a:latin typeface="Arial" panose="020B0604020202020204" pitchFamily="34" charset="0"/>
                          <a:cs typeface="Arial" panose="020B0604020202020204" pitchFamily="34" charset="0"/>
                        </a:rPr>
                        <a:t>Requirement</a:t>
                      </a:r>
                    </a:p>
                    <a:p>
                      <a:endParaRPr lang="en-IE" sz="1200" dirty="0" smtClean="0">
                        <a:latin typeface="Arial" panose="020B0604020202020204" pitchFamily="34" charset="0"/>
                        <a:cs typeface="Arial" panose="020B0604020202020204" pitchFamily="34" charset="0"/>
                      </a:endParaRPr>
                    </a:p>
                    <a:p>
                      <a:r>
                        <a:rPr lang="en-IE" sz="1200" dirty="0" smtClean="0">
                          <a:latin typeface="Arial" panose="020B0604020202020204" pitchFamily="34" charset="0"/>
                          <a:cs typeface="Arial" panose="020B0604020202020204" pitchFamily="34" charset="0"/>
                        </a:rPr>
                        <a:t>A provider of a relevant service shall review a Child Safeguarding Statement at intervals of not more than 24 months or as soon</a:t>
                      </a:r>
                      <a:r>
                        <a:rPr lang="en-IE" sz="1200" baseline="0" dirty="0" smtClean="0">
                          <a:latin typeface="Arial" panose="020B0604020202020204" pitchFamily="34" charset="0"/>
                          <a:cs typeface="Arial" panose="020B0604020202020204" pitchFamily="34" charset="0"/>
                        </a:rPr>
                        <a:t> </a:t>
                      </a:r>
                      <a:r>
                        <a:rPr lang="en-IE" sz="1200" dirty="0" smtClean="0">
                          <a:latin typeface="Arial" panose="020B0604020202020204" pitchFamily="34" charset="0"/>
                          <a:cs typeface="Arial" panose="020B0604020202020204" pitchFamily="34" charset="0"/>
                        </a:rPr>
                        <a:t>as practicable after there has been a material change in any matter to which the statement refers. </a:t>
                      </a:r>
                    </a:p>
                    <a:p>
                      <a:endParaRPr lang="en-IE" sz="1200" dirty="0" smtClean="0">
                        <a:latin typeface="Arial" panose="020B0604020202020204" pitchFamily="34" charset="0"/>
                        <a:cs typeface="Arial" panose="020B0604020202020204" pitchFamily="34" charset="0"/>
                      </a:endParaRPr>
                    </a:p>
                  </a:txBody>
                  <a:tcPr>
                    <a:solidFill>
                      <a:schemeClr val="accent5">
                        <a:lumMod val="60000"/>
                        <a:lumOff val="40000"/>
                      </a:schemeClr>
                    </a:solidFill>
                  </a:tcPr>
                </a:tc>
                <a:extLst>
                  <a:ext uri="{0D108BD9-81ED-4DB2-BD59-A6C34878D82A}">
                    <a16:rowId xmlns:a16="http://schemas.microsoft.com/office/drawing/2014/main" val="1632709619"/>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1626943901"/>
              </p:ext>
            </p:extLst>
          </p:nvPr>
        </p:nvGraphicFramePr>
        <p:xfrm>
          <a:off x="6705600" y="1002756"/>
          <a:ext cx="2174488" cy="1749207"/>
        </p:xfrm>
        <a:graphic>
          <a:graphicData uri="http://schemas.openxmlformats.org/drawingml/2006/table">
            <a:tbl>
              <a:tblPr/>
              <a:tblGrid>
                <a:gridCol w="1752600">
                  <a:extLst>
                    <a:ext uri="{9D8B030D-6E8A-4147-A177-3AD203B41FA5}">
                      <a16:colId xmlns:a16="http://schemas.microsoft.com/office/drawing/2014/main" val="1165388174"/>
                    </a:ext>
                  </a:extLst>
                </a:gridCol>
                <a:gridCol w="421888">
                  <a:extLst>
                    <a:ext uri="{9D8B030D-6E8A-4147-A177-3AD203B41FA5}">
                      <a16:colId xmlns:a16="http://schemas.microsoft.com/office/drawing/2014/main" val="2508426662"/>
                    </a:ext>
                  </a:extLst>
                </a:gridCol>
              </a:tblGrid>
              <a:tr h="300439">
                <a:tc gridSpan="2">
                  <a:txBody>
                    <a:bodyPr/>
                    <a:lstStyle/>
                    <a:p>
                      <a:pPr algn="just" fontAlgn="t"/>
                      <a:r>
                        <a:rPr lang="en-IE" sz="1100" b="1" i="0" u="none" strike="noStrike" dirty="0" smtClean="0">
                          <a:solidFill>
                            <a:srgbClr val="000000"/>
                          </a:solidFill>
                          <a:effectLst/>
                          <a:latin typeface="Arial" panose="020B0604020202020204" pitchFamily="34" charset="0"/>
                        </a:rPr>
                        <a:t>Overall Findings</a:t>
                      </a:r>
                      <a:endParaRPr lang="en-IE" sz="1100" b="1"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64829261"/>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Compliant</a:t>
                      </a:r>
                      <a:r>
                        <a:rPr lang="en-IE" sz="1050" b="0" i="0" u="none" strike="noStrike" baseline="0" dirty="0" smtClean="0">
                          <a:solidFill>
                            <a:srgbClr val="000000"/>
                          </a:solidFill>
                          <a:effectLst/>
                          <a:latin typeface="Arial" panose="020B0604020202020204" pitchFamily="34" charset="0"/>
                        </a:rPr>
                        <a:t>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AD47"/>
                    </a:solidFill>
                  </a:tcPr>
                </a:tc>
                <a:tc>
                  <a:txBody>
                    <a:bodyPr/>
                    <a:lstStyle/>
                    <a:p>
                      <a:pPr algn="ctr" fontAlgn="t"/>
                      <a:r>
                        <a:rPr lang="en-IE" sz="1100" b="0" i="0" u="none" strike="noStrike" dirty="0" smtClean="0">
                          <a:solidFill>
                            <a:srgbClr val="000000"/>
                          </a:solidFill>
                          <a:effectLst/>
                          <a:latin typeface="Arial" panose="020B0604020202020204" pitchFamily="34" charset="0"/>
                        </a:rPr>
                        <a:t>4</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7499889"/>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Partial Compliance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t"/>
                      <a:r>
                        <a:rPr lang="en-IE" sz="1100" b="0" i="0" u="none" strike="noStrike" dirty="0" smtClean="0">
                          <a:solidFill>
                            <a:srgbClr val="000000"/>
                          </a:solidFill>
                          <a:effectLst/>
                          <a:latin typeface="Arial" panose="020B0604020202020204" pitchFamily="34" charset="0"/>
                        </a:rPr>
                        <a:t>3</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310684"/>
                  </a:ext>
                </a:extLst>
              </a:tr>
              <a:tr h="374114">
                <a:tc>
                  <a:txBody>
                    <a:bodyPr/>
                    <a:lstStyle/>
                    <a:p>
                      <a:pPr algn="l" fontAlgn="t"/>
                      <a:r>
                        <a:rPr lang="en-IE" sz="1050" b="0" i="0" u="none" strike="noStrike" dirty="0" smtClean="0">
                          <a:solidFill>
                            <a:srgbClr val="000000"/>
                          </a:solidFill>
                          <a:effectLst/>
                          <a:latin typeface="Arial" panose="020B0604020202020204" pitchFamily="34" charset="0"/>
                        </a:rPr>
                        <a:t>No</a:t>
                      </a:r>
                      <a:r>
                        <a:rPr lang="en-IE" sz="1050" b="0" i="0" u="none" strike="noStrike" baseline="0" dirty="0" smtClean="0">
                          <a:solidFill>
                            <a:srgbClr val="000000"/>
                          </a:solidFill>
                          <a:effectLst/>
                          <a:latin typeface="Arial" panose="020B0604020202020204" pitchFamily="34" charset="0"/>
                        </a:rPr>
                        <a:t> Evidence of Compliance</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3031822"/>
                  </a:ext>
                </a:extLst>
              </a:tr>
              <a:tr h="67479">
                <a:tc>
                  <a:txBody>
                    <a:bodyPr/>
                    <a:lstStyle/>
                    <a:p>
                      <a:pPr algn="l" fontAlgn="t"/>
                      <a:endParaRPr lang="en-IE" sz="5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endParaRPr lang="en-IE" sz="11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1126103"/>
                  </a:ext>
                </a:extLst>
              </a:tr>
              <a:tr h="300439">
                <a:tc gridSpan="2">
                  <a:txBody>
                    <a:bodyPr/>
                    <a:lstStyle/>
                    <a:p>
                      <a:pPr lvl="0" algn="l" fontAlgn="t"/>
                      <a:r>
                        <a:rPr lang="en-IE" sz="1200" b="0" i="0" u="none" strike="noStrike" dirty="0" smtClean="0">
                          <a:solidFill>
                            <a:srgbClr val="000000"/>
                          </a:solidFill>
                          <a:effectLst/>
                          <a:latin typeface="Arial" panose="020B0604020202020204" pitchFamily="34" charset="0"/>
                        </a:rPr>
                        <a:t>57% Compliance Rate</a:t>
                      </a:r>
                      <a:endParaRPr lang="en-IE" sz="12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2761067"/>
                  </a:ext>
                </a:extLst>
              </a:tr>
            </a:tbl>
          </a:graphicData>
        </a:graphic>
      </p:graphicFrame>
    </p:spTree>
    <p:extLst>
      <p:ext uri="{BB962C8B-B14F-4D97-AF65-F5344CB8AC3E}">
        <p14:creationId xmlns:p14="http://schemas.microsoft.com/office/powerpoint/2010/main" val="31658696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9000" y="325219"/>
            <a:ext cx="8001000" cy="369332"/>
          </a:xfrm>
        </p:spPr>
        <p:txBody>
          <a:bodyPr/>
          <a:lstStyle/>
          <a:p>
            <a:r>
              <a:rPr lang="en-IE" dirty="0" smtClean="0"/>
              <a:t>Child Protection </a:t>
            </a:r>
            <a:r>
              <a:rPr lang="en-IE" dirty="0"/>
              <a:t>&amp;</a:t>
            </a:r>
            <a:r>
              <a:rPr lang="en-IE" dirty="0" smtClean="0"/>
              <a:t> Welfare Policy | </a:t>
            </a:r>
            <a:r>
              <a:rPr lang="en-IE" sz="1800" b="0" dirty="0" smtClean="0"/>
              <a:t>Appendix 3 or equivalent </a:t>
            </a:r>
            <a:endParaRPr lang="en-IE" sz="1800" b="0" dirty="0"/>
          </a:p>
        </p:txBody>
      </p:sp>
      <p:sp>
        <p:nvSpPr>
          <p:cNvPr id="12" name="Rectangle 11"/>
          <p:cNvSpPr/>
          <p:nvPr/>
        </p:nvSpPr>
        <p:spPr>
          <a:xfrm>
            <a:off x="184741" y="2547372"/>
            <a:ext cx="6292259" cy="1200329"/>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200" b="1"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Key Findings*:</a:t>
            </a:r>
          </a:p>
          <a:p>
            <a:pPr marL="0" marR="0" lvl="0" indent="0" defTabSz="914400" eaLnBrk="1" fontAlgn="auto" latinLnBrk="0" hangingPunct="1">
              <a:lnSpc>
                <a:spcPct val="100000"/>
              </a:lnSpc>
              <a:spcBef>
                <a:spcPts val="0"/>
              </a:spcBef>
              <a:spcAft>
                <a:spcPts val="0"/>
              </a:spcAft>
              <a:buClrTx/>
              <a:buSzTx/>
              <a:buFontTx/>
              <a:buNone/>
              <a:tabLst/>
              <a:defRPr/>
            </a:pPr>
            <a:endParaRPr lang="en-IE" sz="1200" b="1" dirty="0">
              <a:latin typeface="Arial" panose="020B0604020202020204" pitchFamily="34" charset="0"/>
              <a:cs typeface="Arial" panose="020B0604020202020204" pitchFamily="34" charset="0"/>
            </a:endParaRP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200" dirty="0">
                <a:latin typeface="Arial" panose="020B0604020202020204" pitchFamily="34" charset="0"/>
                <a:cs typeface="Arial" panose="020B0604020202020204" pitchFamily="34" charset="0"/>
              </a:rPr>
              <a:t>Appendix 3 of the HSE CPW Policy </a:t>
            </a:r>
            <a:r>
              <a:rPr lang="en-IE" sz="1200" dirty="0" smtClean="0">
                <a:latin typeface="Arial" panose="020B0604020202020204" pitchFamily="34" charset="0"/>
                <a:cs typeface="Arial" panose="020B0604020202020204" pitchFamily="34" charset="0"/>
              </a:rPr>
              <a:t>was </a:t>
            </a:r>
            <a:r>
              <a:rPr lang="en-IE" sz="1200" dirty="0">
                <a:latin typeface="Arial" panose="020B0604020202020204" pitchFamily="34" charset="0"/>
                <a:cs typeface="Arial" panose="020B0604020202020204" pitchFamily="34" charset="0"/>
              </a:rPr>
              <a:t>retained by line managers and </a:t>
            </a:r>
            <a:r>
              <a:rPr lang="en-IE" sz="1200" dirty="0" smtClean="0">
                <a:latin typeface="Arial" panose="020B0604020202020204" pitchFamily="34" charset="0"/>
                <a:cs typeface="Arial" panose="020B0604020202020204" pitchFamily="34" charset="0"/>
              </a:rPr>
              <a:t>was </a:t>
            </a:r>
            <a:r>
              <a:rPr lang="en-IE" sz="1200" dirty="0">
                <a:latin typeface="Arial" panose="020B0604020202020204" pitchFamily="34" charset="0"/>
                <a:cs typeface="Arial" panose="020B0604020202020204" pitchFamily="34" charset="0"/>
              </a:rPr>
              <a:t>signed by all </a:t>
            </a:r>
            <a:r>
              <a:rPr lang="en-IE" sz="1200" dirty="0" smtClean="0">
                <a:latin typeface="Arial" panose="020B0604020202020204" pitchFamily="34" charset="0"/>
                <a:cs typeface="Arial" panose="020B0604020202020204" pitchFamily="34" charset="0"/>
              </a:rPr>
              <a:t>staff (HSE Services only)</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IE" sz="12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endParaRP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200" dirty="0">
                <a:latin typeface="Arial" panose="020B0604020202020204" pitchFamily="34" charset="0"/>
                <a:cs typeface="Arial" panose="020B0604020202020204" pitchFamily="34" charset="0"/>
              </a:rPr>
              <a:t>A copy of the CPW Policy </a:t>
            </a:r>
            <a:r>
              <a:rPr lang="en-IE" sz="1200" dirty="0" smtClean="0">
                <a:latin typeface="Arial" panose="020B0604020202020204" pitchFamily="34" charset="0"/>
                <a:cs typeface="Arial" panose="020B0604020202020204" pitchFamily="34" charset="0"/>
              </a:rPr>
              <a:t>was </a:t>
            </a:r>
            <a:r>
              <a:rPr lang="en-IE" sz="1200" dirty="0">
                <a:latin typeface="Arial" panose="020B0604020202020204" pitchFamily="34" charset="0"/>
                <a:cs typeface="Arial" panose="020B0604020202020204" pitchFamily="34" charset="0"/>
              </a:rPr>
              <a:t>made available to all </a:t>
            </a:r>
            <a:r>
              <a:rPr lang="en-IE" sz="1200" dirty="0" smtClean="0">
                <a:latin typeface="Arial" panose="020B0604020202020204" pitchFamily="34" charset="0"/>
                <a:cs typeface="Arial" panose="020B0604020202020204" pitchFamily="34" charset="0"/>
              </a:rPr>
              <a:t>staff (Funded Services). </a:t>
            </a:r>
            <a:endParaRPr kumimoji="0" lang="en-IE" sz="12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endParaRPr>
          </a:p>
        </p:txBody>
      </p:sp>
      <p:graphicFrame>
        <p:nvGraphicFramePr>
          <p:cNvPr id="16" name="Table 15"/>
          <p:cNvGraphicFramePr>
            <a:graphicFrameLocks noGrp="1"/>
          </p:cNvGraphicFramePr>
          <p:nvPr>
            <p:extLst>
              <p:ext uri="{D42A27DB-BD31-4B8C-83A1-F6EECF244321}">
                <p14:modId xmlns:p14="http://schemas.microsoft.com/office/powerpoint/2010/main" val="1986081336"/>
              </p:ext>
            </p:extLst>
          </p:nvPr>
        </p:nvGraphicFramePr>
        <p:xfrm>
          <a:off x="265404" y="971550"/>
          <a:ext cx="6211596" cy="1376680"/>
        </p:xfrm>
        <a:graphic>
          <a:graphicData uri="http://schemas.openxmlformats.org/drawingml/2006/table">
            <a:tbl>
              <a:tblPr firstRow="1" bandRow="1">
                <a:tableStyleId>{5C22544A-7EE6-4342-B048-85BDC9FD1C3A}</a:tableStyleId>
              </a:tblPr>
              <a:tblGrid>
                <a:gridCol w="6211596">
                  <a:extLst>
                    <a:ext uri="{9D8B030D-6E8A-4147-A177-3AD203B41FA5}">
                      <a16:colId xmlns:a16="http://schemas.microsoft.com/office/drawing/2014/main" val="361165049"/>
                    </a:ext>
                  </a:extLst>
                </a:gridCol>
              </a:tblGrid>
              <a:tr h="370840">
                <a:tc>
                  <a:txBody>
                    <a:bodyPr/>
                    <a:lstStyle/>
                    <a:p>
                      <a:r>
                        <a:rPr lang="en-IE" dirty="0" smtClean="0">
                          <a:latin typeface="Arial" panose="020B0604020202020204" pitchFamily="34" charset="0"/>
                          <a:cs typeface="Arial" panose="020B0604020202020204" pitchFamily="34" charset="0"/>
                        </a:rPr>
                        <a:t>Children First Act 2015</a:t>
                      </a:r>
                      <a:endParaRPr lang="en-IE" dirty="0">
                        <a:latin typeface="Arial" panose="020B0604020202020204" pitchFamily="34" charset="0"/>
                        <a:cs typeface="Arial" panose="020B0604020202020204" pitchFamily="34" charset="0"/>
                      </a:endParaRPr>
                    </a:p>
                  </a:txBody>
                  <a:tcPr>
                    <a:solidFill>
                      <a:schemeClr val="accent5">
                        <a:lumMod val="75000"/>
                      </a:schemeClr>
                    </a:solidFill>
                  </a:tcPr>
                </a:tc>
                <a:extLst>
                  <a:ext uri="{0D108BD9-81ED-4DB2-BD59-A6C34878D82A}">
                    <a16:rowId xmlns:a16="http://schemas.microsoft.com/office/drawing/2014/main" val="3732975881"/>
                  </a:ext>
                </a:extLst>
              </a:tr>
              <a:tr h="370840">
                <a:tc>
                  <a:txBody>
                    <a:bodyPr/>
                    <a:lstStyle/>
                    <a:p>
                      <a:r>
                        <a:rPr lang="en-IE" sz="1200" dirty="0" smtClean="0">
                          <a:latin typeface="Arial" panose="020B0604020202020204" pitchFamily="34" charset="0"/>
                          <a:cs typeface="Arial" panose="020B0604020202020204" pitchFamily="34" charset="0"/>
                        </a:rPr>
                        <a:t>Requirement</a:t>
                      </a:r>
                    </a:p>
                    <a:p>
                      <a:endParaRPr lang="en-IE" sz="1200" dirty="0" smtClean="0">
                        <a:latin typeface="Arial" panose="020B0604020202020204" pitchFamily="34" charset="0"/>
                        <a:cs typeface="Arial" panose="020B0604020202020204" pitchFamily="34" charset="0"/>
                      </a:endParaRPr>
                    </a:p>
                    <a:p>
                      <a:r>
                        <a:rPr lang="en-IE" sz="1200" dirty="0" smtClean="0">
                          <a:latin typeface="Arial" panose="020B0604020202020204" pitchFamily="34" charset="0"/>
                          <a:cs typeface="Arial" panose="020B0604020202020204" pitchFamily="34" charset="0"/>
                        </a:rPr>
                        <a:t>All</a:t>
                      </a:r>
                      <a:r>
                        <a:rPr lang="en-IE" sz="1200" baseline="0" dirty="0" smtClean="0">
                          <a:latin typeface="Arial" panose="020B0604020202020204" pitchFamily="34" charset="0"/>
                          <a:cs typeface="Arial" panose="020B0604020202020204" pitchFamily="34" charset="0"/>
                        </a:rPr>
                        <a:t> </a:t>
                      </a:r>
                      <a:r>
                        <a:rPr lang="en-IE" sz="1200" dirty="0" smtClean="0">
                          <a:latin typeface="Arial" panose="020B0604020202020204" pitchFamily="34" charset="0"/>
                          <a:cs typeface="Arial" panose="020B0604020202020204" pitchFamily="34" charset="0"/>
                        </a:rPr>
                        <a:t>staff must ensure that they have read and understand their responsibilities as set out in the</a:t>
                      </a:r>
                      <a:r>
                        <a:rPr lang="en-IE" sz="1200" baseline="0" dirty="0" smtClean="0">
                          <a:latin typeface="Arial" panose="020B0604020202020204" pitchFamily="34" charset="0"/>
                          <a:cs typeface="Arial" panose="020B0604020202020204" pitchFamily="34" charset="0"/>
                        </a:rPr>
                        <a:t> Service's</a:t>
                      </a:r>
                      <a:r>
                        <a:rPr lang="en-IE" sz="1200" dirty="0" smtClean="0">
                          <a:latin typeface="Arial" panose="020B0604020202020204" pitchFamily="34" charset="0"/>
                          <a:cs typeface="Arial" panose="020B0604020202020204" pitchFamily="34" charset="0"/>
                        </a:rPr>
                        <a:t> Child Protection and Welfare Policy. </a:t>
                      </a:r>
                    </a:p>
                    <a:p>
                      <a:endParaRPr lang="en-IE" sz="1200" dirty="0" smtClean="0">
                        <a:latin typeface="Arial" panose="020B0604020202020204" pitchFamily="34" charset="0"/>
                        <a:cs typeface="Arial" panose="020B0604020202020204" pitchFamily="34" charset="0"/>
                      </a:endParaRPr>
                    </a:p>
                  </a:txBody>
                  <a:tcPr>
                    <a:solidFill>
                      <a:schemeClr val="accent5">
                        <a:lumMod val="60000"/>
                        <a:lumOff val="40000"/>
                      </a:schemeClr>
                    </a:solidFill>
                  </a:tcPr>
                </a:tc>
                <a:extLst>
                  <a:ext uri="{0D108BD9-81ED-4DB2-BD59-A6C34878D82A}">
                    <a16:rowId xmlns:a16="http://schemas.microsoft.com/office/drawing/2014/main" val="1632709619"/>
                  </a:ext>
                </a:extLst>
              </a:tr>
            </a:tbl>
          </a:graphicData>
        </a:graphic>
      </p:graphicFrame>
      <p:sp>
        <p:nvSpPr>
          <p:cNvPr id="7" name="TextBox 6"/>
          <p:cNvSpPr txBox="1"/>
          <p:nvPr/>
        </p:nvSpPr>
        <p:spPr>
          <a:xfrm>
            <a:off x="184741" y="3937086"/>
            <a:ext cx="8573796" cy="27699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200" b="0" i="0" u="none" strike="noStrike" kern="0" cap="none" spc="0" normalizeH="0" baseline="0" noProof="0" dirty="0" smtClean="0">
                <a:ln>
                  <a:noFill/>
                </a:ln>
                <a:solidFill>
                  <a:schemeClr val="tx1"/>
                </a:solidFill>
                <a:effectLst/>
                <a:uLnTx/>
                <a:uFillTx/>
              </a:rPr>
              <a:t>*</a:t>
            </a:r>
            <a:r>
              <a:rPr kumimoji="0" lang="en-IE" sz="1200" b="0" i="0" u="none" strike="noStrike" kern="0" cap="none" spc="0" normalizeH="0" baseline="0" noProof="0" dirty="0" smtClean="0">
                <a:ln>
                  <a:noFill/>
                </a:ln>
                <a:solidFill>
                  <a:srgbClr val="FF0000"/>
                </a:solidFill>
                <a:effectLst/>
                <a:uLnTx/>
                <a:uFillTx/>
              </a:rPr>
              <a:t> Findings</a:t>
            </a:r>
            <a:r>
              <a:rPr kumimoji="0" lang="en-IE" sz="1200" b="0" i="0" u="none" strike="noStrike" kern="0" cap="none" spc="0" normalizeH="0" noProof="0" dirty="0" smtClean="0">
                <a:ln>
                  <a:noFill/>
                </a:ln>
                <a:solidFill>
                  <a:srgbClr val="FF0000"/>
                </a:solidFill>
                <a:effectLst/>
                <a:uLnTx/>
                <a:uFillTx/>
              </a:rPr>
              <a:t> based on signed declarations by Service Managers</a:t>
            </a:r>
            <a:endParaRPr kumimoji="0" lang="en-IE" sz="1000" b="0" i="0" u="none" strike="noStrike" kern="0" cap="none" spc="0" normalizeH="0" baseline="0" noProof="0" dirty="0" smtClean="0">
              <a:ln>
                <a:noFill/>
              </a:ln>
              <a:solidFill>
                <a:srgbClr val="FF0000"/>
              </a:solidFill>
              <a:effectLst/>
              <a:uLnTx/>
              <a:uFillTx/>
            </a:endParaRPr>
          </a:p>
        </p:txBody>
      </p:sp>
      <p:graphicFrame>
        <p:nvGraphicFramePr>
          <p:cNvPr id="11" name="Table 10"/>
          <p:cNvGraphicFramePr>
            <a:graphicFrameLocks noGrp="1"/>
          </p:cNvGraphicFramePr>
          <p:nvPr>
            <p:extLst>
              <p:ext uri="{D42A27DB-BD31-4B8C-83A1-F6EECF244321}">
                <p14:modId xmlns:p14="http://schemas.microsoft.com/office/powerpoint/2010/main" val="3741735534"/>
              </p:ext>
            </p:extLst>
          </p:nvPr>
        </p:nvGraphicFramePr>
        <p:xfrm>
          <a:off x="6705600" y="1002756"/>
          <a:ext cx="2174488" cy="1749207"/>
        </p:xfrm>
        <a:graphic>
          <a:graphicData uri="http://schemas.openxmlformats.org/drawingml/2006/table">
            <a:tbl>
              <a:tblPr/>
              <a:tblGrid>
                <a:gridCol w="1752600">
                  <a:extLst>
                    <a:ext uri="{9D8B030D-6E8A-4147-A177-3AD203B41FA5}">
                      <a16:colId xmlns:a16="http://schemas.microsoft.com/office/drawing/2014/main" val="1165388174"/>
                    </a:ext>
                  </a:extLst>
                </a:gridCol>
                <a:gridCol w="421888">
                  <a:extLst>
                    <a:ext uri="{9D8B030D-6E8A-4147-A177-3AD203B41FA5}">
                      <a16:colId xmlns:a16="http://schemas.microsoft.com/office/drawing/2014/main" val="2508426662"/>
                    </a:ext>
                  </a:extLst>
                </a:gridCol>
              </a:tblGrid>
              <a:tr h="300439">
                <a:tc gridSpan="2">
                  <a:txBody>
                    <a:bodyPr/>
                    <a:lstStyle/>
                    <a:p>
                      <a:pPr algn="just" fontAlgn="t"/>
                      <a:r>
                        <a:rPr lang="en-IE" sz="1100" b="1" i="0" u="none" strike="noStrike" dirty="0" smtClean="0">
                          <a:solidFill>
                            <a:srgbClr val="000000"/>
                          </a:solidFill>
                          <a:effectLst/>
                          <a:latin typeface="Arial" panose="020B0604020202020204" pitchFamily="34" charset="0"/>
                        </a:rPr>
                        <a:t>Overall Findings</a:t>
                      </a:r>
                      <a:endParaRPr lang="en-IE" sz="1100" b="1"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64829261"/>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Compliant</a:t>
                      </a:r>
                      <a:r>
                        <a:rPr lang="en-IE" sz="1050" b="0" i="0" u="none" strike="noStrike" baseline="0" dirty="0" smtClean="0">
                          <a:solidFill>
                            <a:srgbClr val="000000"/>
                          </a:solidFill>
                          <a:effectLst/>
                          <a:latin typeface="Arial" panose="020B0604020202020204" pitchFamily="34" charset="0"/>
                        </a:rPr>
                        <a:t>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AD47"/>
                    </a:solidFill>
                  </a:tcPr>
                </a:tc>
                <a:tc>
                  <a:txBody>
                    <a:bodyPr/>
                    <a:lstStyle/>
                    <a:p>
                      <a:pPr algn="ctr" fontAlgn="t"/>
                      <a:r>
                        <a:rPr lang="en-IE" sz="1100" b="0" i="0" u="none" strike="noStrike" dirty="0" smtClean="0">
                          <a:solidFill>
                            <a:srgbClr val="000000"/>
                          </a:solidFill>
                          <a:effectLst/>
                          <a:latin typeface="Arial" panose="020B0604020202020204" pitchFamily="34" charset="0"/>
                        </a:rPr>
                        <a:t>7</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7499889"/>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Partial Compliance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310684"/>
                  </a:ext>
                </a:extLst>
              </a:tr>
              <a:tr h="374114">
                <a:tc>
                  <a:txBody>
                    <a:bodyPr/>
                    <a:lstStyle/>
                    <a:p>
                      <a:pPr algn="l" fontAlgn="t"/>
                      <a:r>
                        <a:rPr lang="en-IE" sz="1050" b="0" i="0" u="none" strike="noStrike" dirty="0" smtClean="0">
                          <a:solidFill>
                            <a:srgbClr val="000000"/>
                          </a:solidFill>
                          <a:effectLst/>
                          <a:latin typeface="Arial" panose="020B0604020202020204" pitchFamily="34" charset="0"/>
                        </a:rPr>
                        <a:t>No</a:t>
                      </a:r>
                      <a:r>
                        <a:rPr lang="en-IE" sz="1050" b="0" i="0" u="none" strike="noStrike" baseline="0" dirty="0" smtClean="0">
                          <a:solidFill>
                            <a:srgbClr val="000000"/>
                          </a:solidFill>
                          <a:effectLst/>
                          <a:latin typeface="Arial" panose="020B0604020202020204" pitchFamily="34" charset="0"/>
                        </a:rPr>
                        <a:t> Evidence of Compliance</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3031822"/>
                  </a:ext>
                </a:extLst>
              </a:tr>
              <a:tr h="67479">
                <a:tc>
                  <a:txBody>
                    <a:bodyPr/>
                    <a:lstStyle/>
                    <a:p>
                      <a:pPr algn="l" fontAlgn="t"/>
                      <a:endParaRPr lang="en-IE" sz="5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endParaRPr lang="en-IE" sz="11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1126103"/>
                  </a:ext>
                </a:extLst>
              </a:tr>
              <a:tr h="300439">
                <a:tc gridSpan="2">
                  <a:txBody>
                    <a:bodyPr/>
                    <a:lstStyle/>
                    <a:p>
                      <a:pPr lvl="0" algn="l" fontAlgn="t"/>
                      <a:r>
                        <a:rPr lang="en-IE" sz="1200" b="0" i="0" u="none" strike="noStrike" dirty="0" smtClean="0">
                          <a:solidFill>
                            <a:srgbClr val="000000"/>
                          </a:solidFill>
                          <a:effectLst/>
                          <a:latin typeface="Arial" panose="020B0604020202020204" pitchFamily="34" charset="0"/>
                        </a:rPr>
                        <a:t>100% Compliance Rate</a:t>
                      </a:r>
                      <a:endParaRPr lang="en-IE" sz="12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2761067"/>
                  </a:ext>
                </a:extLst>
              </a:tr>
            </a:tbl>
          </a:graphicData>
        </a:graphic>
      </p:graphicFrame>
    </p:spTree>
    <p:extLst>
      <p:ext uri="{BB962C8B-B14F-4D97-AF65-F5344CB8AC3E}">
        <p14:creationId xmlns:p14="http://schemas.microsoft.com/office/powerpoint/2010/main" val="8619702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9000" y="325219"/>
            <a:ext cx="8001000" cy="369332"/>
          </a:xfrm>
        </p:spPr>
        <p:txBody>
          <a:bodyPr/>
          <a:lstStyle/>
          <a:p>
            <a:r>
              <a:rPr lang="en-IE" dirty="0" smtClean="0"/>
              <a:t>Child Protection </a:t>
            </a:r>
            <a:r>
              <a:rPr lang="en-IE" dirty="0"/>
              <a:t>&amp;</a:t>
            </a:r>
            <a:r>
              <a:rPr lang="en-IE" dirty="0" smtClean="0"/>
              <a:t> Welfare Policy | </a:t>
            </a:r>
            <a:r>
              <a:rPr lang="en-IE" sz="1800" b="0" dirty="0" smtClean="0"/>
              <a:t>Funded &amp; Contracted*</a:t>
            </a:r>
            <a:endParaRPr lang="en-IE" sz="1800" b="0" dirty="0"/>
          </a:p>
        </p:txBody>
      </p:sp>
      <p:sp>
        <p:nvSpPr>
          <p:cNvPr id="12" name="Rectangle 11"/>
          <p:cNvSpPr/>
          <p:nvPr/>
        </p:nvSpPr>
        <p:spPr>
          <a:xfrm>
            <a:off x="184741" y="2547372"/>
            <a:ext cx="6216059" cy="1200329"/>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200" b="1"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Key Findings:</a:t>
            </a:r>
          </a:p>
          <a:p>
            <a:pPr marL="0" marR="0" lvl="0" indent="0" defTabSz="914400" eaLnBrk="1" fontAlgn="auto" latinLnBrk="0" hangingPunct="1">
              <a:lnSpc>
                <a:spcPct val="100000"/>
              </a:lnSpc>
              <a:spcBef>
                <a:spcPts val="0"/>
              </a:spcBef>
              <a:spcAft>
                <a:spcPts val="0"/>
              </a:spcAft>
              <a:buClrTx/>
              <a:buSzTx/>
              <a:buFontTx/>
              <a:buNone/>
              <a:tabLst/>
              <a:defRPr/>
            </a:pPr>
            <a:endParaRPr lang="en-IE" sz="1200" b="1" dirty="0">
              <a:latin typeface="Arial" panose="020B0604020202020204" pitchFamily="34" charset="0"/>
              <a:cs typeface="Arial" panose="020B0604020202020204" pitchFamily="34" charset="0"/>
            </a:endParaRP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200" dirty="0">
                <a:latin typeface="Arial" panose="020B0604020202020204" pitchFamily="34" charset="0"/>
                <a:cs typeface="Arial" panose="020B0604020202020204" pitchFamily="34" charset="0"/>
              </a:rPr>
              <a:t>There </a:t>
            </a:r>
            <a:r>
              <a:rPr lang="en-IE" sz="1200" dirty="0" smtClean="0">
                <a:latin typeface="Arial" panose="020B0604020202020204" pitchFamily="34" charset="0"/>
                <a:cs typeface="Arial" panose="020B0604020202020204" pitchFamily="34" charset="0"/>
              </a:rPr>
              <a:t>was </a:t>
            </a:r>
            <a:r>
              <a:rPr lang="en-IE" sz="1200" dirty="0">
                <a:latin typeface="Arial" panose="020B0604020202020204" pitchFamily="34" charset="0"/>
                <a:cs typeface="Arial" panose="020B0604020202020204" pitchFamily="34" charset="0"/>
              </a:rPr>
              <a:t>a CPW Policy in place that </a:t>
            </a:r>
            <a:r>
              <a:rPr lang="en-IE" sz="1200" dirty="0" smtClean="0">
                <a:latin typeface="Arial" panose="020B0604020202020204" pitchFamily="34" charset="0"/>
                <a:cs typeface="Arial" panose="020B0604020202020204" pitchFamily="34" charset="0"/>
              </a:rPr>
              <a:t>was </a:t>
            </a:r>
            <a:r>
              <a:rPr lang="en-IE" sz="1200" dirty="0">
                <a:latin typeface="Arial" panose="020B0604020202020204" pitchFamily="34" charset="0"/>
                <a:cs typeface="Arial" panose="020B0604020202020204" pitchFamily="34" charset="0"/>
              </a:rPr>
              <a:t>consistent with the core components of the HSE CPW Policy. </a:t>
            </a:r>
            <a:endParaRPr lang="en-IE" sz="1200" dirty="0" smtClean="0">
              <a:latin typeface="Arial" panose="020B0604020202020204" pitchFamily="34" charset="0"/>
              <a:cs typeface="Arial" panose="020B0604020202020204" pitchFamily="34" charset="0"/>
            </a:endParaRP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IE" sz="1200" dirty="0" smtClean="0">
              <a:latin typeface="Arial" panose="020B0604020202020204" pitchFamily="34" charset="0"/>
              <a:cs typeface="Arial" panose="020B0604020202020204" pitchFamily="34" charset="0"/>
            </a:endParaRP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200" dirty="0">
                <a:latin typeface="Arial" panose="020B0604020202020204" pitchFamily="34" charset="0"/>
                <a:cs typeface="Arial" panose="020B0604020202020204" pitchFamily="34" charset="0"/>
              </a:rPr>
              <a:t>A copy of the CPW Policy </a:t>
            </a:r>
            <a:r>
              <a:rPr lang="en-IE" sz="1200" dirty="0" smtClean="0">
                <a:latin typeface="Arial" panose="020B0604020202020204" pitchFamily="34" charset="0"/>
                <a:cs typeface="Arial" panose="020B0604020202020204" pitchFamily="34" charset="0"/>
              </a:rPr>
              <a:t>was made </a:t>
            </a:r>
            <a:r>
              <a:rPr lang="en-IE" sz="1200" dirty="0">
                <a:latin typeface="Arial" panose="020B0604020202020204" pitchFamily="34" charset="0"/>
                <a:cs typeface="Arial" panose="020B0604020202020204" pitchFamily="34" charset="0"/>
              </a:rPr>
              <a:t>available to all staff. </a:t>
            </a:r>
            <a:endParaRPr kumimoji="0" lang="en-IE" sz="12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endParaRPr>
          </a:p>
        </p:txBody>
      </p:sp>
      <p:graphicFrame>
        <p:nvGraphicFramePr>
          <p:cNvPr id="16" name="Table 15"/>
          <p:cNvGraphicFramePr>
            <a:graphicFrameLocks noGrp="1"/>
          </p:cNvGraphicFramePr>
          <p:nvPr>
            <p:extLst>
              <p:ext uri="{D42A27DB-BD31-4B8C-83A1-F6EECF244321}">
                <p14:modId xmlns:p14="http://schemas.microsoft.com/office/powerpoint/2010/main" val="307783077"/>
              </p:ext>
            </p:extLst>
          </p:nvPr>
        </p:nvGraphicFramePr>
        <p:xfrm>
          <a:off x="265404" y="971550"/>
          <a:ext cx="6135396" cy="1193800"/>
        </p:xfrm>
        <a:graphic>
          <a:graphicData uri="http://schemas.openxmlformats.org/drawingml/2006/table">
            <a:tbl>
              <a:tblPr firstRow="1" bandRow="1">
                <a:tableStyleId>{5C22544A-7EE6-4342-B048-85BDC9FD1C3A}</a:tableStyleId>
              </a:tblPr>
              <a:tblGrid>
                <a:gridCol w="6135396">
                  <a:extLst>
                    <a:ext uri="{9D8B030D-6E8A-4147-A177-3AD203B41FA5}">
                      <a16:colId xmlns:a16="http://schemas.microsoft.com/office/drawing/2014/main" val="361165049"/>
                    </a:ext>
                  </a:extLst>
                </a:gridCol>
              </a:tblGrid>
              <a:tr h="370840">
                <a:tc>
                  <a:txBody>
                    <a:bodyPr/>
                    <a:lstStyle/>
                    <a:p>
                      <a:r>
                        <a:rPr lang="en-IE" dirty="0" smtClean="0">
                          <a:latin typeface="Arial" panose="020B0604020202020204" pitchFamily="34" charset="0"/>
                          <a:cs typeface="Arial" panose="020B0604020202020204" pitchFamily="34" charset="0"/>
                        </a:rPr>
                        <a:t>Children First Act 2015</a:t>
                      </a:r>
                      <a:endParaRPr lang="en-IE" dirty="0">
                        <a:latin typeface="Arial" panose="020B0604020202020204" pitchFamily="34" charset="0"/>
                        <a:cs typeface="Arial" panose="020B0604020202020204" pitchFamily="34" charset="0"/>
                      </a:endParaRPr>
                    </a:p>
                  </a:txBody>
                  <a:tcPr>
                    <a:solidFill>
                      <a:schemeClr val="accent5">
                        <a:lumMod val="75000"/>
                      </a:schemeClr>
                    </a:solidFill>
                  </a:tcPr>
                </a:tc>
                <a:extLst>
                  <a:ext uri="{0D108BD9-81ED-4DB2-BD59-A6C34878D82A}">
                    <a16:rowId xmlns:a16="http://schemas.microsoft.com/office/drawing/2014/main" val="3732975881"/>
                  </a:ext>
                </a:extLst>
              </a:tr>
              <a:tr h="370840">
                <a:tc>
                  <a:txBody>
                    <a:bodyPr/>
                    <a:lstStyle/>
                    <a:p>
                      <a:r>
                        <a:rPr lang="en-IE" sz="1200" dirty="0" smtClean="0">
                          <a:latin typeface="Arial" panose="020B0604020202020204" pitchFamily="34" charset="0"/>
                          <a:cs typeface="Arial" panose="020B0604020202020204" pitchFamily="34" charset="0"/>
                        </a:rPr>
                        <a:t>Requirement</a:t>
                      </a:r>
                    </a:p>
                    <a:p>
                      <a:endParaRPr lang="en-IE" sz="1200" dirty="0" smtClean="0">
                        <a:latin typeface="Arial" panose="020B0604020202020204" pitchFamily="34" charset="0"/>
                        <a:cs typeface="Arial" panose="020B0604020202020204" pitchFamily="34" charset="0"/>
                      </a:endParaRPr>
                    </a:p>
                    <a:p>
                      <a:r>
                        <a:rPr lang="en-IE" sz="1200" dirty="0" smtClean="0">
                          <a:latin typeface="Arial" panose="020B0604020202020204" pitchFamily="34" charset="0"/>
                          <a:cs typeface="Arial" panose="020B0604020202020204" pitchFamily="34" charset="0"/>
                        </a:rPr>
                        <a:t>HSE funded and contracted services should have a CPW Policy that is consistent with the core components of the HSE CPW Policy.</a:t>
                      </a:r>
                    </a:p>
                  </a:txBody>
                  <a:tcPr>
                    <a:solidFill>
                      <a:schemeClr val="accent5">
                        <a:lumMod val="60000"/>
                        <a:lumOff val="40000"/>
                      </a:schemeClr>
                    </a:solidFill>
                  </a:tcPr>
                </a:tc>
                <a:extLst>
                  <a:ext uri="{0D108BD9-81ED-4DB2-BD59-A6C34878D82A}">
                    <a16:rowId xmlns:a16="http://schemas.microsoft.com/office/drawing/2014/main" val="1632709619"/>
                  </a:ext>
                </a:extLst>
              </a:tr>
            </a:tbl>
          </a:graphicData>
        </a:graphic>
      </p:graphicFrame>
      <p:sp>
        <p:nvSpPr>
          <p:cNvPr id="10" name="TextBox 9"/>
          <p:cNvSpPr txBox="1"/>
          <p:nvPr/>
        </p:nvSpPr>
        <p:spPr>
          <a:xfrm>
            <a:off x="265404" y="4629150"/>
            <a:ext cx="8573796" cy="24622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000" b="0" i="0" u="none" strike="noStrike" kern="0" cap="none" spc="0" normalizeH="0" baseline="0" noProof="0" dirty="0" smtClean="0">
                <a:ln>
                  <a:noFill/>
                </a:ln>
                <a:solidFill>
                  <a:sysClr val="windowText" lastClr="000000"/>
                </a:solidFill>
                <a:effectLst/>
                <a:uLnTx/>
                <a:uFillTx/>
              </a:rPr>
              <a:t>* </a:t>
            </a:r>
            <a:r>
              <a:rPr lang="en-IE" sz="1000" dirty="0" smtClean="0"/>
              <a:t>One of the seven services selected was a HSE Funded Service.  </a:t>
            </a:r>
            <a:endParaRPr kumimoji="0" lang="en-IE" sz="700" b="0" i="0" u="none" strike="noStrike" kern="0" cap="none" spc="0" normalizeH="0" baseline="0" noProof="0" dirty="0" smtClean="0">
              <a:ln>
                <a:noFill/>
              </a:ln>
              <a:solidFill>
                <a:sysClr val="windowText" lastClr="000000"/>
              </a:solidFill>
              <a:effectLst/>
              <a:uLnTx/>
              <a:uFillTx/>
            </a:endParaRPr>
          </a:p>
        </p:txBody>
      </p:sp>
      <p:graphicFrame>
        <p:nvGraphicFramePr>
          <p:cNvPr id="13" name="Table 12"/>
          <p:cNvGraphicFramePr>
            <a:graphicFrameLocks noGrp="1"/>
          </p:cNvGraphicFramePr>
          <p:nvPr>
            <p:extLst>
              <p:ext uri="{D42A27DB-BD31-4B8C-83A1-F6EECF244321}">
                <p14:modId xmlns:p14="http://schemas.microsoft.com/office/powerpoint/2010/main" val="4011737486"/>
              </p:ext>
            </p:extLst>
          </p:nvPr>
        </p:nvGraphicFramePr>
        <p:xfrm>
          <a:off x="6705600" y="1002756"/>
          <a:ext cx="2174488" cy="2123321"/>
        </p:xfrm>
        <a:graphic>
          <a:graphicData uri="http://schemas.openxmlformats.org/drawingml/2006/table">
            <a:tbl>
              <a:tblPr/>
              <a:tblGrid>
                <a:gridCol w="1752600">
                  <a:extLst>
                    <a:ext uri="{9D8B030D-6E8A-4147-A177-3AD203B41FA5}">
                      <a16:colId xmlns:a16="http://schemas.microsoft.com/office/drawing/2014/main" val="1165388174"/>
                    </a:ext>
                  </a:extLst>
                </a:gridCol>
                <a:gridCol w="421888">
                  <a:extLst>
                    <a:ext uri="{9D8B030D-6E8A-4147-A177-3AD203B41FA5}">
                      <a16:colId xmlns:a16="http://schemas.microsoft.com/office/drawing/2014/main" val="2508426662"/>
                    </a:ext>
                  </a:extLst>
                </a:gridCol>
              </a:tblGrid>
              <a:tr h="300439">
                <a:tc gridSpan="2">
                  <a:txBody>
                    <a:bodyPr/>
                    <a:lstStyle/>
                    <a:p>
                      <a:pPr algn="just" fontAlgn="t"/>
                      <a:r>
                        <a:rPr lang="en-IE" sz="1100" b="1" i="0" u="none" strike="noStrike" dirty="0" smtClean="0">
                          <a:solidFill>
                            <a:srgbClr val="000000"/>
                          </a:solidFill>
                          <a:effectLst/>
                          <a:latin typeface="Arial" panose="020B0604020202020204" pitchFamily="34" charset="0"/>
                        </a:rPr>
                        <a:t>Overall Findings</a:t>
                      </a:r>
                      <a:endParaRPr lang="en-IE" sz="1100" b="1"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64829261"/>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Compliant</a:t>
                      </a:r>
                      <a:r>
                        <a:rPr lang="en-IE" sz="1050" b="0" i="0" u="none" strike="noStrike" baseline="0" dirty="0" smtClean="0">
                          <a:solidFill>
                            <a:srgbClr val="000000"/>
                          </a:solidFill>
                          <a:effectLst/>
                          <a:latin typeface="Arial" panose="020B0604020202020204" pitchFamily="34" charset="0"/>
                        </a:rPr>
                        <a:t>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AD47"/>
                    </a:solidFill>
                  </a:tcPr>
                </a:tc>
                <a:tc>
                  <a:txBody>
                    <a:bodyPr/>
                    <a:lstStyle/>
                    <a:p>
                      <a:pPr algn="ctr" fontAlgn="t"/>
                      <a:r>
                        <a:rPr lang="en-IE" sz="1100" b="0" i="0" u="none" strike="noStrike" dirty="0" smtClean="0">
                          <a:solidFill>
                            <a:srgbClr val="000000"/>
                          </a:solidFill>
                          <a:effectLst/>
                          <a:latin typeface="Arial" panose="020B0604020202020204" pitchFamily="34" charset="0"/>
                        </a:rPr>
                        <a:t>1</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7499889"/>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Partial Compliance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310684"/>
                  </a:ext>
                </a:extLst>
              </a:tr>
              <a:tr h="374114">
                <a:tc>
                  <a:txBody>
                    <a:bodyPr/>
                    <a:lstStyle/>
                    <a:p>
                      <a:pPr algn="l" fontAlgn="t"/>
                      <a:r>
                        <a:rPr lang="en-IE" sz="1050" b="0" i="0" u="none" strike="noStrike" dirty="0" smtClean="0">
                          <a:solidFill>
                            <a:srgbClr val="000000"/>
                          </a:solidFill>
                          <a:effectLst/>
                          <a:latin typeface="Arial" panose="020B0604020202020204" pitchFamily="34" charset="0"/>
                        </a:rPr>
                        <a:t>No</a:t>
                      </a:r>
                      <a:r>
                        <a:rPr lang="en-IE" sz="1050" b="0" i="0" u="none" strike="noStrike" baseline="0" dirty="0" smtClean="0">
                          <a:solidFill>
                            <a:srgbClr val="000000"/>
                          </a:solidFill>
                          <a:effectLst/>
                          <a:latin typeface="Arial" panose="020B0604020202020204" pitchFamily="34" charset="0"/>
                        </a:rPr>
                        <a:t> Evidence of Compliance</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3031822"/>
                  </a:ext>
                </a:extLst>
              </a:tr>
              <a:tr h="374114">
                <a:tc>
                  <a:txBody>
                    <a:bodyPr/>
                    <a:lstStyle/>
                    <a:p>
                      <a:pPr algn="l" fontAlgn="t"/>
                      <a:r>
                        <a:rPr lang="en-IE" sz="1050" b="0" i="0" u="none" strike="noStrike" dirty="0" smtClean="0">
                          <a:solidFill>
                            <a:srgbClr val="000000"/>
                          </a:solidFill>
                          <a:effectLst/>
                          <a:latin typeface="Arial" panose="020B0604020202020204" pitchFamily="34" charset="0"/>
                        </a:rPr>
                        <a:t>N/A</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IE" sz="1100" b="0" i="0" u="none" strike="noStrike" dirty="0" smtClean="0">
                          <a:solidFill>
                            <a:srgbClr val="000000"/>
                          </a:solidFill>
                          <a:effectLst/>
                          <a:latin typeface="Arial" panose="020B0604020202020204" pitchFamily="34" charset="0"/>
                        </a:rPr>
                        <a:t>6</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91714089"/>
                  </a:ext>
                </a:extLst>
              </a:tr>
              <a:tr h="67479">
                <a:tc>
                  <a:txBody>
                    <a:bodyPr/>
                    <a:lstStyle/>
                    <a:p>
                      <a:pPr algn="l" fontAlgn="t"/>
                      <a:endParaRPr lang="en-IE" sz="5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endParaRPr lang="en-IE" sz="11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1126103"/>
                  </a:ext>
                </a:extLst>
              </a:tr>
              <a:tr h="300439">
                <a:tc gridSpan="2">
                  <a:txBody>
                    <a:bodyPr/>
                    <a:lstStyle/>
                    <a:p>
                      <a:pPr lvl="0" algn="l" fontAlgn="t"/>
                      <a:r>
                        <a:rPr lang="en-IE" sz="1200" b="0" i="0" u="none" strike="noStrike" dirty="0" smtClean="0">
                          <a:solidFill>
                            <a:srgbClr val="000000"/>
                          </a:solidFill>
                          <a:effectLst/>
                          <a:latin typeface="Arial" panose="020B0604020202020204" pitchFamily="34" charset="0"/>
                        </a:rPr>
                        <a:t>100% Compliance Rate</a:t>
                      </a:r>
                      <a:endParaRPr lang="en-IE" sz="12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2761067"/>
                  </a:ext>
                </a:extLst>
              </a:tr>
            </a:tbl>
          </a:graphicData>
        </a:graphic>
      </p:graphicFrame>
    </p:spTree>
    <p:extLst>
      <p:ext uri="{BB962C8B-B14F-4D97-AF65-F5344CB8AC3E}">
        <p14:creationId xmlns:p14="http://schemas.microsoft.com/office/powerpoint/2010/main" val="7018238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9000" y="325219"/>
            <a:ext cx="8001000" cy="369332"/>
          </a:xfrm>
        </p:spPr>
        <p:txBody>
          <a:bodyPr/>
          <a:lstStyle/>
          <a:p>
            <a:r>
              <a:rPr lang="en-IE" dirty="0" smtClean="0"/>
              <a:t>Mandatory Training | </a:t>
            </a:r>
            <a:r>
              <a:rPr lang="en-IE" sz="1800" b="0" dirty="0" smtClean="0"/>
              <a:t>'An Introduction to Children First' 3 yearly </a:t>
            </a:r>
            <a:endParaRPr lang="en-IE" sz="1800" b="0" dirty="0"/>
          </a:p>
        </p:txBody>
      </p:sp>
      <p:sp>
        <p:nvSpPr>
          <p:cNvPr id="12" name="Rectangle 11"/>
          <p:cNvSpPr/>
          <p:nvPr/>
        </p:nvSpPr>
        <p:spPr>
          <a:xfrm>
            <a:off x="208902" y="2750735"/>
            <a:ext cx="6344298" cy="1200329"/>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200" b="1"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Key Findings*:</a:t>
            </a:r>
          </a:p>
          <a:p>
            <a:pPr marL="0" marR="0" lvl="0" indent="0" defTabSz="914400" eaLnBrk="1" fontAlgn="auto" latinLnBrk="0" hangingPunct="1">
              <a:lnSpc>
                <a:spcPct val="100000"/>
              </a:lnSpc>
              <a:spcBef>
                <a:spcPts val="0"/>
              </a:spcBef>
              <a:spcAft>
                <a:spcPts val="0"/>
              </a:spcAft>
              <a:buClrTx/>
              <a:buSzTx/>
              <a:buFontTx/>
              <a:buNone/>
              <a:tabLst/>
              <a:defRPr/>
            </a:pPr>
            <a:endParaRPr lang="en-IE" sz="1200" b="1" dirty="0">
              <a:latin typeface="Arial" panose="020B0604020202020204" pitchFamily="34" charset="0"/>
              <a:cs typeface="Arial" panose="020B0604020202020204" pitchFamily="34" charset="0"/>
            </a:endParaRP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200" dirty="0" smtClean="0">
                <a:latin typeface="Arial" panose="020B0604020202020204" pitchFamily="34" charset="0"/>
                <a:cs typeface="Arial" panose="020B0604020202020204" pitchFamily="34" charset="0"/>
              </a:rPr>
              <a:t>Mandatory Children First Training ‘An </a:t>
            </a:r>
            <a:r>
              <a:rPr lang="en-IE" sz="1200" dirty="0">
                <a:latin typeface="Arial" panose="020B0604020202020204" pitchFamily="34" charset="0"/>
                <a:cs typeface="Arial" panose="020B0604020202020204" pitchFamily="34" charset="0"/>
              </a:rPr>
              <a:t>Introduction to Children First</a:t>
            </a:r>
            <a:r>
              <a:rPr lang="en-IE" sz="1200" dirty="0" smtClean="0">
                <a:latin typeface="Arial" panose="020B0604020202020204" pitchFamily="34" charset="0"/>
                <a:cs typeface="Arial" panose="020B0604020202020204" pitchFamily="34" charset="0"/>
              </a:rPr>
              <a:t>’ was up to date for all staff. </a:t>
            </a:r>
            <a:endParaRPr lang="en-IE" sz="1200" dirty="0">
              <a:latin typeface="Arial" panose="020B0604020202020204" pitchFamily="34" charset="0"/>
              <a:cs typeface="Arial" panose="020B0604020202020204" pitchFamily="34" charset="0"/>
            </a:endParaRP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IE" sz="1200" dirty="0">
              <a:latin typeface="Arial" panose="020B0604020202020204" pitchFamily="34" charset="0"/>
              <a:cs typeface="Arial" panose="020B0604020202020204" pitchFamily="34" charset="0"/>
            </a:endParaRP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200" dirty="0">
                <a:latin typeface="Arial" panose="020B0604020202020204" pitchFamily="34" charset="0"/>
                <a:cs typeface="Arial" panose="020B0604020202020204" pitchFamily="34" charset="0"/>
              </a:rPr>
              <a:t>Certificates of completion </a:t>
            </a:r>
            <a:r>
              <a:rPr lang="en-IE" sz="1200" dirty="0" smtClean="0">
                <a:latin typeface="Arial" panose="020B0604020202020204" pitchFamily="34" charset="0"/>
                <a:cs typeface="Arial" panose="020B0604020202020204" pitchFamily="34" charset="0"/>
              </a:rPr>
              <a:t>are </a:t>
            </a:r>
            <a:r>
              <a:rPr lang="en-IE" sz="1200" dirty="0">
                <a:latin typeface="Arial" panose="020B0604020202020204" pitchFamily="34" charset="0"/>
                <a:cs typeface="Arial" panose="020B0604020202020204" pitchFamily="34" charset="0"/>
              </a:rPr>
              <a:t>retained on file by line management. </a:t>
            </a:r>
          </a:p>
        </p:txBody>
      </p:sp>
      <p:graphicFrame>
        <p:nvGraphicFramePr>
          <p:cNvPr id="16" name="Table 15"/>
          <p:cNvGraphicFramePr>
            <a:graphicFrameLocks noGrp="1"/>
          </p:cNvGraphicFramePr>
          <p:nvPr>
            <p:extLst>
              <p:ext uri="{D42A27DB-BD31-4B8C-83A1-F6EECF244321}">
                <p14:modId xmlns:p14="http://schemas.microsoft.com/office/powerpoint/2010/main" val="3841070130"/>
              </p:ext>
            </p:extLst>
          </p:nvPr>
        </p:nvGraphicFramePr>
        <p:xfrm>
          <a:off x="265404" y="971550"/>
          <a:ext cx="6211596" cy="1559560"/>
        </p:xfrm>
        <a:graphic>
          <a:graphicData uri="http://schemas.openxmlformats.org/drawingml/2006/table">
            <a:tbl>
              <a:tblPr firstRow="1" bandRow="1">
                <a:tableStyleId>{5C22544A-7EE6-4342-B048-85BDC9FD1C3A}</a:tableStyleId>
              </a:tblPr>
              <a:tblGrid>
                <a:gridCol w="6211596">
                  <a:extLst>
                    <a:ext uri="{9D8B030D-6E8A-4147-A177-3AD203B41FA5}">
                      <a16:colId xmlns:a16="http://schemas.microsoft.com/office/drawing/2014/main" val="361165049"/>
                    </a:ext>
                  </a:extLst>
                </a:gridCol>
              </a:tblGrid>
              <a:tr h="370840">
                <a:tc>
                  <a:txBody>
                    <a:bodyPr/>
                    <a:lstStyle/>
                    <a:p>
                      <a:r>
                        <a:rPr lang="en-IE" dirty="0" smtClean="0">
                          <a:latin typeface="Arial" panose="020B0604020202020204" pitchFamily="34" charset="0"/>
                          <a:cs typeface="Arial" panose="020B0604020202020204" pitchFamily="34" charset="0"/>
                        </a:rPr>
                        <a:t>Children First Act 2015</a:t>
                      </a:r>
                      <a:endParaRPr lang="en-IE" dirty="0">
                        <a:latin typeface="Arial" panose="020B0604020202020204" pitchFamily="34" charset="0"/>
                        <a:cs typeface="Arial" panose="020B0604020202020204" pitchFamily="34" charset="0"/>
                      </a:endParaRPr>
                    </a:p>
                  </a:txBody>
                  <a:tcPr>
                    <a:solidFill>
                      <a:schemeClr val="accent5">
                        <a:lumMod val="75000"/>
                      </a:schemeClr>
                    </a:solidFill>
                  </a:tcPr>
                </a:tc>
                <a:extLst>
                  <a:ext uri="{0D108BD9-81ED-4DB2-BD59-A6C34878D82A}">
                    <a16:rowId xmlns:a16="http://schemas.microsoft.com/office/drawing/2014/main" val="3732975881"/>
                  </a:ext>
                </a:extLst>
              </a:tr>
              <a:tr h="370840">
                <a:tc>
                  <a:txBody>
                    <a:bodyPr/>
                    <a:lstStyle/>
                    <a:p>
                      <a:r>
                        <a:rPr lang="en-IE" sz="1200" dirty="0" smtClean="0">
                          <a:latin typeface="Arial" panose="020B0604020202020204" pitchFamily="34" charset="0"/>
                          <a:cs typeface="Arial" panose="020B0604020202020204" pitchFamily="34" charset="0"/>
                        </a:rPr>
                        <a:t>Requirement</a:t>
                      </a:r>
                    </a:p>
                    <a:p>
                      <a:endParaRPr lang="en-IE" sz="1200" dirty="0" smtClean="0">
                        <a:latin typeface="Arial" panose="020B0604020202020204" pitchFamily="34" charset="0"/>
                        <a:cs typeface="Arial" panose="020B0604020202020204" pitchFamily="34" charset="0"/>
                      </a:endParaRPr>
                    </a:p>
                    <a:p>
                      <a:r>
                        <a:rPr lang="en-IE" sz="1200" dirty="0" smtClean="0">
                          <a:latin typeface="Arial" panose="020B0604020202020204" pitchFamily="34" charset="0"/>
                          <a:cs typeface="Arial" panose="020B0604020202020204" pitchFamily="34" charset="0"/>
                        </a:rPr>
                        <a:t>All HSE staff, volunteers, students, contracted staff and staff of HSE funded organisations are required to complete the mandatory HSE eLearning module ‘An Introduction to Children First’, as required (currently every 3 years). </a:t>
                      </a:r>
                    </a:p>
                    <a:p>
                      <a:endParaRPr lang="en-IE" sz="1200" dirty="0" smtClean="0">
                        <a:latin typeface="Arial" panose="020B0604020202020204" pitchFamily="34" charset="0"/>
                        <a:cs typeface="Arial" panose="020B0604020202020204" pitchFamily="34" charset="0"/>
                      </a:endParaRPr>
                    </a:p>
                  </a:txBody>
                  <a:tcPr>
                    <a:solidFill>
                      <a:schemeClr val="accent5">
                        <a:lumMod val="60000"/>
                        <a:lumOff val="40000"/>
                      </a:schemeClr>
                    </a:solidFill>
                  </a:tcPr>
                </a:tc>
                <a:extLst>
                  <a:ext uri="{0D108BD9-81ED-4DB2-BD59-A6C34878D82A}">
                    <a16:rowId xmlns:a16="http://schemas.microsoft.com/office/drawing/2014/main" val="1632709619"/>
                  </a:ext>
                </a:extLst>
              </a:tr>
            </a:tbl>
          </a:graphicData>
        </a:graphic>
      </p:graphicFrame>
      <p:sp>
        <p:nvSpPr>
          <p:cNvPr id="9" name="TextBox 8"/>
          <p:cNvSpPr txBox="1"/>
          <p:nvPr/>
        </p:nvSpPr>
        <p:spPr>
          <a:xfrm>
            <a:off x="265404" y="4170689"/>
            <a:ext cx="8573796" cy="27699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200" b="0" i="0" u="none" strike="noStrike" kern="0" cap="none" spc="0" normalizeH="0" baseline="0" noProof="0" dirty="0" smtClean="0">
                <a:ln>
                  <a:noFill/>
                </a:ln>
                <a:solidFill>
                  <a:sysClr val="windowText" lastClr="000000"/>
                </a:solidFill>
                <a:effectLst/>
                <a:uLnTx/>
                <a:uFillTx/>
              </a:rPr>
              <a:t>* </a:t>
            </a:r>
            <a:r>
              <a:rPr kumimoji="0" lang="en-IE" sz="1200" b="0" i="0" u="none" strike="noStrike" kern="0" cap="none" spc="0" normalizeH="0" baseline="0" noProof="0" dirty="0" smtClean="0">
                <a:ln>
                  <a:noFill/>
                </a:ln>
                <a:solidFill>
                  <a:srgbClr val="FF0000"/>
                </a:solidFill>
                <a:effectLst/>
                <a:uLnTx/>
                <a:uFillTx/>
              </a:rPr>
              <a:t>Findings</a:t>
            </a:r>
            <a:r>
              <a:rPr kumimoji="0" lang="en-IE" sz="1200" b="0" i="0" u="none" strike="noStrike" kern="0" cap="none" spc="0" normalizeH="0" noProof="0" dirty="0" smtClean="0">
                <a:ln>
                  <a:noFill/>
                </a:ln>
                <a:solidFill>
                  <a:srgbClr val="FF0000"/>
                </a:solidFill>
                <a:effectLst/>
                <a:uLnTx/>
                <a:uFillTx/>
              </a:rPr>
              <a:t> based on signed declarations by Service Managers</a:t>
            </a:r>
            <a:endParaRPr kumimoji="0" lang="en-IE" sz="1000" b="0" i="0" u="none" strike="noStrike" kern="0" cap="none" spc="0" normalizeH="0" baseline="0" noProof="0" dirty="0" smtClean="0">
              <a:ln>
                <a:noFill/>
              </a:ln>
              <a:solidFill>
                <a:srgbClr val="FF0000"/>
              </a:solidFill>
              <a:effectLst/>
              <a:uLnTx/>
              <a:uFillTx/>
            </a:endParaRPr>
          </a:p>
        </p:txBody>
      </p:sp>
      <p:graphicFrame>
        <p:nvGraphicFramePr>
          <p:cNvPr id="13" name="Table 12"/>
          <p:cNvGraphicFramePr>
            <a:graphicFrameLocks noGrp="1"/>
          </p:cNvGraphicFramePr>
          <p:nvPr>
            <p:extLst>
              <p:ext uri="{D42A27DB-BD31-4B8C-83A1-F6EECF244321}">
                <p14:modId xmlns:p14="http://schemas.microsoft.com/office/powerpoint/2010/main" val="1397003563"/>
              </p:ext>
            </p:extLst>
          </p:nvPr>
        </p:nvGraphicFramePr>
        <p:xfrm>
          <a:off x="6705600" y="1002756"/>
          <a:ext cx="2174488" cy="1749207"/>
        </p:xfrm>
        <a:graphic>
          <a:graphicData uri="http://schemas.openxmlformats.org/drawingml/2006/table">
            <a:tbl>
              <a:tblPr/>
              <a:tblGrid>
                <a:gridCol w="1752600">
                  <a:extLst>
                    <a:ext uri="{9D8B030D-6E8A-4147-A177-3AD203B41FA5}">
                      <a16:colId xmlns:a16="http://schemas.microsoft.com/office/drawing/2014/main" val="1165388174"/>
                    </a:ext>
                  </a:extLst>
                </a:gridCol>
                <a:gridCol w="421888">
                  <a:extLst>
                    <a:ext uri="{9D8B030D-6E8A-4147-A177-3AD203B41FA5}">
                      <a16:colId xmlns:a16="http://schemas.microsoft.com/office/drawing/2014/main" val="2508426662"/>
                    </a:ext>
                  </a:extLst>
                </a:gridCol>
              </a:tblGrid>
              <a:tr h="300439">
                <a:tc gridSpan="2">
                  <a:txBody>
                    <a:bodyPr/>
                    <a:lstStyle/>
                    <a:p>
                      <a:pPr algn="just" fontAlgn="t"/>
                      <a:r>
                        <a:rPr lang="en-IE" sz="1100" b="1" i="0" u="none" strike="noStrike" dirty="0" smtClean="0">
                          <a:solidFill>
                            <a:srgbClr val="000000"/>
                          </a:solidFill>
                          <a:effectLst/>
                          <a:latin typeface="Arial" panose="020B0604020202020204" pitchFamily="34" charset="0"/>
                        </a:rPr>
                        <a:t>Overall Findings</a:t>
                      </a:r>
                      <a:endParaRPr lang="en-IE" sz="1100" b="1"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64829261"/>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Compliant</a:t>
                      </a:r>
                      <a:r>
                        <a:rPr lang="en-IE" sz="1050" b="0" i="0" u="none" strike="noStrike" baseline="0" dirty="0" smtClean="0">
                          <a:solidFill>
                            <a:srgbClr val="000000"/>
                          </a:solidFill>
                          <a:effectLst/>
                          <a:latin typeface="Arial" panose="020B0604020202020204" pitchFamily="34" charset="0"/>
                        </a:rPr>
                        <a:t>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AD47"/>
                    </a:solidFill>
                  </a:tcPr>
                </a:tc>
                <a:tc>
                  <a:txBody>
                    <a:bodyPr/>
                    <a:lstStyle/>
                    <a:p>
                      <a:pPr algn="ctr" fontAlgn="t"/>
                      <a:r>
                        <a:rPr lang="en-IE" sz="1100" b="0" i="0" u="none" strike="noStrike" dirty="0" smtClean="0">
                          <a:solidFill>
                            <a:srgbClr val="000000"/>
                          </a:solidFill>
                          <a:effectLst/>
                          <a:latin typeface="Arial" panose="020B0604020202020204" pitchFamily="34" charset="0"/>
                        </a:rPr>
                        <a:t>7</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7499889"/>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Partial Compliance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310684"/>
                  </a:ext>
                </a:extLst>
              </a:tr>
              <a:tr h="374114">
                <a:tc>
                  <a:txBody>
                    <a:bodyPr/>
                    <a:lstStyle/>
                    <a:p>
                      <a:pPr algn="l" fontAlgn="t"/>
                      <a:r>
                        <a:rPr lang="en-IE" sz="1050" b="0" i="0" u="none" strike="noStrike" dirty="0" smtClean="0">
                          <a:solidFill>
                            <a:srgbClr val="000000"/>
                          </a:solidFill>
                          <a:effectLst/>
                          <a:latin typeface="Arial" panose="020B0604020202020204" pitchFamily="34" charset="0"/>
                        </a:rPr>
                        <a:t>No</a:t>
                      </a:r>
                      <a:r>
                        <a:rPr lang="en-IE" sz="1050" b="0" i="0" u="none" strike="noStrike" baseline="0" dirty="0" smtClean="0">
                          <a:solidFill>
                            <a:srgbClr val="000000"/>
                          </a:solidFill>
                          <a:effectLst/>
                          <a:latin typeface="Arial" panose="020B0604020202020204" pitchFamily="34" charset="0"/>
                        </a:rPr>
                        <a:t> Evidence of Compliance</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3031822"/>
                  </a:ext>
                </a:extLst>
              </a:tr>
              <a:tr h="67479">
                <a:tc>
                  <a:txBody>
                    <a:bodyPr/>
                    <a:lstStyle/>
                    <a:p>
                      <a:pPr algn="l" fontAlgn="t"/>
                      <a:endParaRPr lang="en-IE" sz="5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endParaRPr lang="en-IE" sz="11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1126103"/>
                  </a:ext>
                </a:extLst>
              </a:tr>
              <a:tr h="300439">
                <a:tc gridSpan="2">
                  <a:txBody>
                    <a:bodyPr/>
                    <a:lstStyle/>
                    <a:p>
                      <a:pPr lvl="0" algn="l" fontAlgn="t"/>
                      <a:r>
                        <a:rPr lang="en-IE" sz="1200" b="0" i="0" u="none" strike="noStrike" dirty="0" smtClean="0">
                          <a:solidFill>
                            <a:srgbClr val="000000"/>
                          </a:solidFill>
                          <a:effectLst/>
                          <a:latin typeface="Arial" panose="020B0604020202020204" pitchFamily="34" charset="0"/>
                        </a:rPr>
                        <a:t>100% Compliance Rate</a:t>
                      </a:r>
                      <a:endParaRPr lang="en-IE" sz="12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2761067"/>
                  </a:ext>
                </a:extLst>
              </a:tr>
            </a:tbl>
          </a:graphicData>
        </a:graphic>
      </p:graphicFrame>
    </p:spTree>
    <p:extLst>
      <p:ext uri="{BB962C8B-B14F-4D97-AF65-F5344CB8AC3E}">
        <p14:creationId xmlns:p14="http://schemas.microsoft.com/office/powerpoint/2010/main" val="27553169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9000" y="325219"/>
            <a:ext cx="8001000" cy="369332"/>
          </a:xfrm>
        </p:spPr>
        <p:txBody>
          <a:bodyPr/>
          <a:lstStyle/>
          <a:p>
            <a:r>
              <a:rPr lang="en-IE" dirty="0" smtClean="0"/>
              <a:t>Child Protection &amp; Welfare Records | </a:t>
            </a:r>
            <a:r>
              <a:rPr lang="en-IE" sz="1800" b="0" dirty="0" smtClean="0"/>
              <a:t>Procedures for storage</a:t>
            </a:r>
            <a:endParaRPr lang="en-IE" sz="1800" b="0" dirty="0"/>
          </a:p>
        </p:txBody>
      </p:sp>
      <p:sp>
        <p:nvSpPr>
          <p:cNvPr id="12" name="Rectangle 11"/>
          <p:cNvSpPr/>
          <p:nvPr/>
        </p:nvSpPr>
        <p:spPr>
          <a:xfrm>
            <a:off x="184741" y="2547372"/>
            <a:ext cx="6292259" cy="1015663"/>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200" b="1"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Key Findings:</a:t>
            </a:r>
          </a:p>
          <a:p>
            <a:pPr marL="0" marR="0" lvl="0" indent="0" defTabSz="914400" eaLnBrk="1" fontAlgn="auto" latinLnBrk="0" hangingPunct="1">
              <a:lnSpc>
                <a:spcPct val="100000"/>
              </a:lnSpc>
              <a:spcBef>
                <a:spcPts val="0"/>
              </a:spcBef>
              <a:spcAft>
                <a:spcPts val="0"/>
              </a:spcAft>
              <a:buClrTx/>
              <a:buSzTx/>
              <a:buFontTx/>
              <a:buNone/>
              <a:tabLst/>
              <a:defRPr/>
            </a:pPr>
            <a:endParaRPr lang="en-IE" sz="1200" b="1" dirty="0">
              <a:latin typeface="Arial" panose="020B0604020202020204" pitchFamily="34" charset="0"/>
              <a:cs typeface="Arial" panose="020B0604020202020204" pitchFamily="34" charset="0"/>
            </a:endParaRP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200" dirty="0" smtClean="0">
                <a:latin typeface="Arial" panose="020B0604020202020204" pitchFamily="34" charset="0"/>
                <a:cs typeface="Arial" panose="020B0604020202020204" pitchFamily="34" charset="0"/>
              </a:rPr>
              <a:t>One service had a written procedure 'in draft'. The procedure was awaiting approval and sign off. CP&amp;W Records appeared to be stored securely and appropriately in the interim. </a:t>
            </a:r>
            <a:endParaRPr lang="en-IE" sz="1200" dirty="0">
              <a:latin typeface="Arial" panose="020B0604020202020204" pitchFamily="34" charset="0"/>
              <a:cs typeface="Arial" panose="020B0604020202020204" pitchFamily="34" charset="0"/>
            </a:endParaRPr>
          </a:p>
        </p:txBody>
      </p:sp>
      <p:graphicFrame>
        <p:nvGraphicFramePr>
          <p:cNvPr id="16" name="Table 15"/>
          <p:cNvGraphicFramePr>
            <a:graphicFrameLocks noGrp="1"/>
          </p:cNvGraphicFramePr>
          <p:nvPr>
            <p:extLst>
              <p:ext uri="{D42A27DB-BD31-4B8C-83A1-F6EECF244321}">
                <p14:modId xmlns:p14="http://schemas.microsoft.com/office/powerpoint/2010/main" val="2393569251"/>
              </p:ext>
            </p:extLst>
          </p:nvPr>
        </p:nvGraphicFramePr>
        <p:xfrm>
          <a:off x="265404" y="971550"/>
          <a:ext cx="5982996" cy="1376680"/>
        </p:xfrm>
        <a:graphic>
          <a:graphicData uri="http://schemas.openxmlformats.org/drawingml/2006/table">
            <a:tbl>
              <a:tblPr firstRow="1" bandRow="1">
                <a:tableStyleId>{5C22544A-7EE6-4342-B048-85BDC9FD1C3A}</a:tableStyleId>
              </a:tblPr>
              <a:tblGrid>
                <a:gridCol w="5982996">
                  <a:extLst>
                    <a:ext uri="{9D8B030D-6E8A-4147-A177-3AD203B41FA5}">
                      <a16:colId xmlns:a16="http://schemas.microsoft.com/office/drawing/2014/main" val="361165049"/>
                    </a:ext>
                  </a:extLst>
                </a:gridCol>
              </a:tblGrid>
              <a:tr h="370840">
                <a:tc>
                  <a:txBody>
                    <a:bodyPr/>
                    <a:lstStyle/>
                    <a:p>
                      <a:r>
                        <a:rPr lang="en-IE" dirty="0" smtClean="0">
                          <a:latin typeface="Arial" panose="020B0604020202020204" pitchFamily="34" charset="0"/>
                          <a:cs typeface="Arial" panose="020B0604020202020204" pitchFamily="34" charset="0"/>
                        </a:rPr>
                        <a:t>Children First Act 2015</a:t>
                      </a:r>
                      <a:endParaRPr lang="en-IE" dirty="0">
                        <a:latin typeface="Arial" panose="020B0604020202020204" pitchFamily="34" charset="0"/>
                        <a:cs typeface="Arial" panose="020B0604020202020204" pitchFamily="34" charset="0"/>
                      </a:endParaRPr>
                    </a:p>
                  </a:txBody>
                  <a:tcPr>
                    <a:solidFill>
                      <a:schemeClr val="accent5">
                        <a:lumMod val="75000"/>
                      </a:schemeClr>
                    </a:solidFill>
                  </a:tcPr>
                </a:tc>
                <a:extLst>
                  <a:ext uri="{0D108BD9-81ED-4DB2-BD59-A6C34878D82A}">
                    <a16:rowId xmlns:a16="http://schemas.microsoft.com/office/drawing/2014/main" val="3732975881"/>
                  </a:ext>
                </a:extLst>
              </a:tr>
              <a:tr h="370840">
                <a:tc>
                  <a:txBody>
                    <a:bodyPr/>
                    <a:lstStyle/>
                    <a:p>
                      <a:r>
                        <a:rPr lang="en-IE" sz="1200" dirty="0" smtClean="0">
                          <a:latin typeface="Arial" panose="020B0604020202020204" pitchFamily="34" charset="0"/>
                          <a:cs typeface="Arial" panose="020B0604020202020204" pitchFamily="34" charset="0"/>
                        </a:rPr>
                        <a:t>Requirement</a:t>
                      </a:r>
                    </a:p>
                    <a:p>
                      <a:endParaRPr lang="en-IE" sz="1200" dirty="0" smtClean="0">
                        <a:latin typeface="Arial" panose="020B0604020202020204" pitchFamily="34" charset="0"/>
                        <a:cs typeface="Arial" panose="020B0604020202020204" pitchFamily="34" charset="0"/>
                      </a:endParaRPr>
                    </a:p>
                    <a:p>
                      <a:r>
                        <a:rPr lang="en-IE" sz="1200" dirty="0" smtClean="0">
                          <a:latin typeface="Arial" panose="020B0604020202020204" pitchFamily="34" charset="0"/>
                          <a:cs typeface="Arial" panose="020B0604020202020204" pitchFamily="34" charset="0"/>
                        </a:rPr>
                        <a:t>Child protection and welfare records must be appropriately filed and securely stored in a manner which upholds the</a:t>
                      </a:r>
                      <a:r>
                        <a:rPr lang="en-IE" sz="1200" baseline="0" dirty="0" smtClean="0">
                          <a:latin typeface="Arial" panose="020B0604020202020204" pitchFamily="34" charset="0"/>
                          <a:cs typeface="Arial" panose="020B0604020202020204" pitchFamily="34" charset="0"/>
                        </a:rPr>
                        <a:t> </a:t>
                      </a:r>
                      <a:r>
                        <a:rPr lang="en-IE" sz="1200" dirty="0" smtClean="0">
                          <a:latin typeface="Arial" panose="020B0604020202020204" pitchFamily="34" charset="0"/>
                          <a:cs typeface="Arial" panose="020B0604020202020204" pitchFamily="34" charset="0"/>
                        </a:rPr>
                        <a:t>confidential nature of the information. </a:t>
                      </a:r>
                    </a:p>
                    <a:p>
                      <a:endParaRPr lang="en-IE" sz="1200" dirty="0" smtClean="0">
                        <a:latin typeface="Arial" panose="020B0604020202020204" pitchFamily="34" charset="0"/>
                        <a:cs typeface="Arial" panose="020B0604020202020204" pitchFamily="34" charset="0"/>
                      </a:endParaRPr>
                    </a:p>
                  </a:txBody>
                  <a:tcPr>
                    <a:solidFill>
                      <a:schemeClr val="accent5">
                        <a:lumMod val="60000"/>
                        <a:lumOff val="40000"/>
                      </a:schemeClr>
                    </a:solidFill>
                  </a:tcPr>
                </a:tc>
                <a:extLst>
                  <a:ext uri="{0D108BD9-81ED-4DB2-BD59-A6C34878D82A}">
                    <a16:rowId xmlns:a16="http://schemas.microsoft.com/office/drawing/2014/main" val="1632709619"/>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780980786"/>
              </p:ext>
            </p:extLst>
          </p:nvPr>
        </p:nvGraphicFramePr>
        <p:xfrm>
          <a:off x="6705600" y="1002756"/>
          <a:ext cx="2174488" cy="1749207"/>
        </p:xfrm>
        <a:graphic>
          <a:graphicData uri="http://schemas.openxmlformats.org/drawingml/2006/table">
            <a:tbl>
              <a:tblPr/>
              <a:tblGrid>
                <a:gridCol w="1752600">
                  <a:extLst>
                    <a:ext uri="{9D8B030D-6E8A-4147-A177-3AD203B41FA5}">
                      <a16:colId xmlns:a16="http://schemas.microsoft.com/office/drawing/2014/main" val="1165388174"/>
                    </a:ext>
                  </a:extLst>
                </a:gridCol>
                <a:gridCol w="421888">
                  <a:extLst>
                    <a:ext uri="{9D8B030D-6E8A-4147-A177-3AD203B41FA5}">
                      <a16:colId xmlns:a16="http://schemas.microsoft.com/office/drawing/2014/main" val="2508426662"/>
                    </a:ext>
                  </a:extLst>
                </a:gridCol>
              </a:tblGrid>
              <a:tr h="300439">
                <a:tc gridSpan="2">
                  <a:txBody>
                    <a:bodyPr/>
                    <a:lstStyle/>
                    <a:p>
                      <a:pPr algn="just" fontAlgn="t"/>
                      <a:r>
                        <a:rPr lang="en-IE" sz="1100" b="1" i="0" u="none" strike="noStrike" dirty="0" smtClean="0">
                          <a:solidFill>
                            <a:srgbClr val="000000"/>
                          </a:solidFill>
                          <a:effectLst/>
                          <a:latin typeface="Arial" panose="020B0604020202020204" pitchFamily="34" charset="0"/>
                        </a:rPr>
                        <a:t>Overall Findings</a:t>
                      </a:r>
                      <a:endParaRPr lang="en-IE" sz="1100" b="1"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64829261"/>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Compliant</a:t>
                      </a:r>
                      <a:r>
                        <a:rPr lang="en-IE" sz="1050" b="0" i="0" u="none" strike="noStrike" baseline="0" dirty="0" smtClean="0">
                          <a:solidFill>
                            <a:srgbClr val="000000"/>
                          </a:solidFill>
                          <a:effectLst/>
                          <a:latin typeface="Arial" panose="020B0604020202020204" pitchFamily="34" charset="0"/>
                        </a:rPr>
                        <a:t>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AD47"/>
                    </a:solidFill>
                  </a:tcPr>
                </a:tc>
                <a:tc>
                  <a:txBody>
                    <a:bodyPr/>
                    <a:lstStyle/>
                    <a:p>
                      <a:pPr algn="ctr" fontAlgn="t"/>
                      <a:r>
                        <a:rPr lang="en-IE" sz="1100" b="0" i="0" u="none" strike="noStrike" dirty="0" smtClean="0">
                          <a:solidFill>
                            <a:srgbClr val="000000"/>
                          </a:solidFill>
                          <a:effectLst/>
                          <a:latin typeface="Arial" panose="020B0604020202020204" pitchFamily="34" charset="0"/>
                        </a:rPr>
                        <a:t>6</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7499889"/>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Partial Compliance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t"/>
                      <a:r>
                        <a:rPr lang="en-IE" sz="1100" b="0" i="0" u="none" strike="noStrike" dirty="0" smtClean="0">
                          <a:solidFill>
                            <a:srgbClr val="000000"/>
                          </a:solidFill>
                          <a:effectLst/>
                          <a:latin typeface="Arial" panose="020B0604020202020204" pitchFamily="34" charset="0"/>
                        </a:rPr>
                        <a:t>1</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310684"/>
                  </a:ext>
                </a:extLst>
              </a:tr>
              <a:tr h="374114">
                <a:tc>
                  <a:txBody>
                    <a:bodyPr/>
                    <a:lstStyle/>
                    <a:p>
                      <a:pPr algn="l" fontAlgn="t"/>
                      <a:r>
                        <a:rPr lang="en-IE" sz="1050" b="0" i="0" u="none" strike="noStrike" dirty="0" smtClean="0">
                          <a:solidFill>
                            <a:srgbClr val="000000"/>
                          </a:solidFill>
                          <a:effectLst/>
                          <a:latin typeface="Arial" panose="020B0604020202020204" pitchFamily="34" charset="0"/>
                        </a:rPr>
                        <a:t>No</a:t>
                      </a:r>
                      <a:r>
                        <a:rPr lang="en-IE" sz="1050" b="0" i="0" u="none" strike="noStrike" baseline="0" dirty="0" smtClean="0">
                          <a:solidFill>
                            <a:srgbClr val="000000"/>
                          </a:solidFill>
                          <a:effectLst/>
                          <a:latin typeface="Arial" panose="020B0604020202020204" pitchFamily="34" charset="0"/>
                        </a:rPr>
                        <a:t> Evidence of Compliance</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3031822"/>
                  </a:ext>
                </a:extLst>
              </a:tr>
              <a:tr h="67479">
                <a:tc>
                  <a:txBody>
                    <a:bodyPr/>
                    <a:lstStyle/>
                    <a:p>
                      <a:pPr algn="l" fontAlgn="t"/>
                      <a:endParaRPr lang="en-IE" sz="5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endParaRPr lang="en-IE" sz="11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1126103"/>
                  </a:ext>
                </a:extLst>
              </a:tr>
              <a:tr h="300439">
                <a:tc gridSpan="2">
                  <a:txBody>
                    <a:bodyPr/>
                    <a:lstStyle/>
                    <a:p>
                      <a:pPr lvl="0" algn="l" fontAlgn="t"/>
                      <a:r>
                        <a:rPr lang="en-IE" sz="1200" b="0" i="0" u="none" strike="noStrike" dirty="0" smtClean="0">
                          <a:solidFill>
                            <a:srgbClr val="000000"/>
                          </a:solidFill>
                          <a:effectLst/>
                          <a:latin typeface="Arial" panose="020B0604020202020204" pitchFamily="34" charset="0"/>
                        </a:rPr>
                        <a:t>86% Compliance Rate</a:t>
                      </a:r>
                      <a:endParaRPr lang="en-IE" sz="12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2761067"/>
                  </a:ext>
                </a:extLst>
              </a:tr>
            </a:tbl>
          </a:graphicData>
        </a:graphic>
      </p:graphicFrame>
    </p:spTree>
    <p:extLst>
      <p:ext uri="{BB962C8B-B14F-4D97-AF65-F5344CB8AC3E}">
        <p14:creationId xmlns:p14="http://schemas.microsoft.com/office/powerpoint/2010/main" val="15545382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9000" y="325219"/>
            <a:ext cx="8001000" cy="369332"/>
          </a:xfrm>
        </p:spPr>
        <p:txBody>
          <a:bodyPr/>
          <a:lstStyle/>
          <a:p>
            <a:r>
              <a:rPr lang="en-IE" dirty="0" smtClean="0"/>
              <a:t>CP&amp;W Concerns | </a:t>
            </a:r>
            <a:r>
              <a:rPr lang="en-IE" sz="1800" b="0" dirty="0" smtClean="0"/>
              <a:t>Reporting Procedure</a:t>
            </a:r>
            <a:endParaRPr lang="en-IE" sz="1800" b="0" dirty="0"/>
          </a:p>
        </p:txBody>
      </p:sp>
      <p:sp>
        <p:nvSpPr>
          <p:cNvPr id="12" name="Rectangle 11"/>
          <p:cNvSpPr/>
          <p:nvPr/>
        </p:nvSpPr>
        <p:spPr>
          <a:xfrm>
            <a:off x="208902" y="2724150"/>
            <a:ext cx="6914502" cy="646331"/>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200" b="1"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Key Findings:</a:t>
            </a:r>
          </a:p>
          <a:p>
            <a:pPr marL="0" marR="0" lvl="0" indent="0" defTabSz="914400" eaLnBrk="1" fontAlgn="auto" latinLnBrk="0" hangingPunct="1">
              <a:lnSpc>
                <a:spcPct val="100000"/>
              </a:lnSpc>
              <a:spcBef>
                <a:spcPts val="0"/>
              </a:spcBef>
              <a:spcAft>
                <a:spcPts val="0"/>
              </a:spcAft>
              <a:buClrTx/>
              <a:buSzTx/>
              <a:buFontTx/>
              <a:buNone/>
              <a:tabLst/>
              <a:defRPr/>
            </a:pPr>
            <a:endParaRPr lang="en-IE" sz="1200" b="1" dirty="0" smtClean="0">
              <a:latin typeface="Arial" panose="020B0604020202020204" pitchFamily="34" charset="0"/>
              <a:cs typeface="Arial" panose="020B0604020202020204" pitchFamily="34" charset="0"/>
            </a:endParaRP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200" dirty="0" smtClean="0">
                <a:latin typeface="Arial" panose="020B0604020202020204" pitchFamily="34" charset="0"/>
                <a:cs typeface="Arial" panose="020B0604020202020204" pitchFamily="34" charset="0"/>
              </a:rPr>
              <a:t>Inconsistencies were noted in the written procedures that were in place in one service. </a:t>
            </a:r>
            <a:endParaRPr lang="en-IE" sz="1200" dirty="0">
              <a:latin typeface="Arial" panose="020B0604020202020204" pitchFamily="34" charset="0"/>
              <a:cs typeface="Arial" panose="020B0604020202020204" pitchFamily="34" charset="0"/>
            </a:endParaRPr>
          </a:p>
        </p:txBody>
      </p:sp>
      <p:graphicFrame>
        <p:nvGraphicFramePr>
          <p:cNvPr id="16" name="Table 15"/>
          <p:cNvGraphicFramePr>
            <a:graphicFrameLocks noGrp="1"/>
          </p:cNvGraphicFramePr>
          <p:nvPr>
            <p:extLst>
              <p:ext uri="{D42A27DB-BD31-4B8C-83A1-F6EECF244321}">
                <p14:modId xmlns:p14="http://schemas.microsoft.com/office/powerpoint/2010/main" val="2765947681"/>
              </p:ext>
            </p:extLst>
          </p:nvPr>
        </p:nvGraphicFramePr>
        <p:xfrm>
          <a:off x="265404" y="971550"/>
          <a:ext cx="5982996" cy="1559560"/>
        </p:xfrm>
        <a:graphic>
          <a:graphicData uri="http://schemas.openxmlformats.org/drawingml/2006/table">
            <a:tbl>
              <a:tblPr firstRow="1" bandRow="1">
                <a:tableStyleId>{5C22544A-7EE6-4342-B048-85BDC9FD1C3A}</a:tableStyleId>
              </a:tblPr>
              <a:tblGrid>
                <a:gridCol w="5982996">
                  <a:extLst>
                    <a:ext uri="{9D8B030D-6E8A-4147-A177-3AD203B41FA5}">
                      <a16:colId xmlns:a16="http://schemas.microsoft.com/office/drawing/2014/main" val="361165049"/>
                    </a:ext>
                  </a:extLst>
                </a:gridCol>
              </a:tblGrid>
              <a:tr h="370840">
                <a:tc>
                  <a:txBody>
                    <a:bodyPr/>
                    <a:lstStyle/>
                    <a:p>
                      <a:r>
                        <a:rPr lang="en-IE" dirty="0" smtClean="0">
                          <a:latin typeface="Arial" panose="020B0604020202020204" pitchFamily="34" charset="0"/>
                          <a:cs typeface="Arial" panose="020B0604020202020204" pitchFamily="34" charset="0"/>
                        </a:rPr>
                        <a:t>Children First Act 2015</a:t>
                      </a:r>
                      <a:endParaRPr lang="en-IE" dirty="0">
                        <a:latin typeface="Arial" panose="020B0604020202020204" pitchFamily="34" charset="0"/>
                        <a:cs typeface="Arial" panose="020B0604020202020204" pitchFamily="34" charset="0"/>
                      </a:endParaRPr>
                    </a:p>
                  </a:txBody>
                  <a:tcPr>
                    <a:solidFill>
                      <a:schemeClr val="accent5">
                        <a:lumMod val="75000"/>
                      </a:schemeClr>
                    </a:solidFill>
                  </a:tcPr>
                </a:tc>
                <a:extLst>
                  <a:ext uri="{0D108BD9-81ED-4DB2-BD59-A6C34878D82A}">
                    <a16:rowId xmlns:a16="http://schemas.microsoft.com/office/drawing/2014/main" val="3732975881"/>
                  </a:ext>
                </a:extLst>
              </a:tr>
              <a:tr h="370840">
                <a:tc>
                  <a:txBody>
                    <a:bodyPr/>
                    <a:lstStyle/>
                    <a:p>
                      <a:r>
                        <a:rPr lang="en-IE" sz="1200" dirty="0" smtClean="0">
                          <a:latin typeface="Arial" panose="020B0604020202020204" pitchFamily="34" charset="0"/>
                          <a:cs typeface="Arial" panose="020B0604020202020204" pitchFamily="34" charset="0"/>
                        </a:rPr>
                        <a:t>Requirement</a:t>
                      </a:r>
                    </a:p>
                    <a:p>
                      <a:endParaRPr lang="en-IE" sz="1200" dirty="0" smtClean="0">
                        <a:latin typeface="Arial" panose="020B0604020202020204" pitchFamily="34" charset="0"/>
                        <a:cs typeface="Arial" panose="020B0604020202020204" pitchFamily="34" charset="0"/>
                      </a:endParaRPr>
                    </a:p>
                    <a:p>
                      <a:r>
                        <a:rPr lang="en-IE" sz="1200" dirty="0" smtClean="0">
                          <a:latin typeface="Arial" panose="020B0604020202020204" pitchFamily="34" charset="0"/>
                          <a:cs typeface="Arial" panose="020B0604020202020204" pitchFamily="34" charset="0"/>
                        </a:rPr>
                        <a:t>All organisations should have procedures in place for reporting child protection and welfare concerns. Procedures should be made available and followed by all staff members, students and volunteers. </a:t>
                      </a:r>
                    </a:p>
                    <a:p>
                      <a:endParaRPr lang="en-IE" sz="1200" dirty="0" smtClean="0">
                        <a:latin typeface="Arial" panose="020B0604020202020204" pitchFamily="34" charset="0"/>
                        <a:cs typeface="Arial" panose="020B0604020202020204" pitchFamily="34" charset="0"/>
                      </a:endParaRPr>
                    </a:p>
                  </a:txBody>
                  <a:tcPr>
                    <a:solidFill>
                      <a:schemeClr val="accent5">
                        <a:lumMod val="60000"/>
                        <a:lumOff val="40000"/>
                      </a:schemeClr>
                    </a:solidFill>
                  </a:tcPr>
                </a:tc>
                <a:extLst>
                  <a:ext uri="{0D108BD9-81ED-4DB2-BD59-A6C34878D82A}">
                    <a16:rowId xmlns:a16="http://schemas.microsoft.com/office/drawing/2014/main" val="1632709619"/>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150414198"/>
              </p:ext>
            </p:extLst>
          </p:nvPr>
        </p:nvGraphicFramePr>
        <p:xfrm>
          <a:off x="6705600" y="1002756"/>
          <a:ext cx="2174488" cy="1749207"/>
        </p:xfrm>
        <a:graphic>
          <a:graphicData uri="http://schemas.openxmlformats.org/drawingml/2006/table">
            <a:tbl>
              <a:tblPr/>
              <a:tblGrid>
                <a:gridCol w="1752600">
                  <a:extLst>
                    <a:ext uri="{9D8B030D-6E8A-4147-A177-3AD203B41FA5}">
                      <a16:colId xmlns:a16="http://schemas.microsoft.com/office/drawing/2014/main" val="1165388174"/>
                    </a:ext>
                  </a:extLst>
                </a:gridCol>
                <a:gridCol w="421888">
                  <a:extLst>
                    <a:ext uri="{9D8B030D-6E8A-4147-A177-3AD203B41FA5}">
                      <a16:colId xmlns:a16="http://schemas.microsoft.com/office/drawing/2014/main" val="2508426662"/>
                    </a:ext>
                  </a:extLst>
                </a:gridCol>
              </a:tblGrid>
              <a:tr h="300439">
                <a:tc gridSpan="2">
                  <a:txBody>
                    <a:bodyPr/>
                    <a:lstStyle/>
                    <a:p>
                      <a:pPr algn="just" fontAlgn="t"/>
                      <a:r>
                        <a:rPr lang="en-IE" sz="1100" b="1" i="0" u="none" strike="noStrike" dirty="0" smtClean="0">
                          <a:solidFill>
                            <a:srgbClr val="000000"/>
                          </a:solidFill>
                          <a:effectLst/>
                          <a:latin typeface="Arial" panose="020B0604020202020204" pitchFamily="34" charset="0"/>
                        </a:rPr>
                        <a:t>Overall Findings</a:t>
                      </a:r>
                      <a:endParaRPr lang="en-IE" sz="1100" b="1"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64829261"/>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Compliant</a:t>
                      </a:r>
                      <a:r>
                        <a:rPr lang="en-IE" sz="1050" b="0" i="0" u="none" strike="noStrike" baseline="0" dirty="0" smtClean="0">
                          <a:solidFill>
                            <a:srgbClr val="000000"/>
                          </a:solidFill>
                          <a:effectLst/>
                          <a:latin typeface="Arial" panose="020B0604020202020204" pitchFamily="34" charset="0"/>
                        </a:rPr>
                        <a:t>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AD47"/>
                    </a:solidFill>
                  </a:tcPr>
                </a:tc>
                <a:tc>
                  <a:txBody>
                    <a:bodyPr/>
                    <a:lstStyle/>
                    <a:p>
                      <a:pPr algn="ctr" fontAlgn="t"/>
                      <a:r>
                        <a:rPr lang="en-IE" sz="1100" b="0" i="0" u="none" strike="noStrike" dirty="0" smtClean="0">
                          <a:solidFill>
                            <a:srgbClr val="000000"/>
                          </a:solidFill>
                          <a:effectLst/>
                          <a:latin typeface="Arial" panose="020B0604020202020204" pitchFamily="34" charset="0"/>
                        </a:rPr>
                        <a:t>6</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7499889"/>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Partial Compliance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t"/>
                      <a:r>
                        <a:rPr lang="en-IE" sz="1100" b="0" i="0" u="none" strike="noStrike" dirty="0" smtClean="0">
                          <a:solidFill>
                            <a:srgbClr val="000000"/>
                          </a:solidFill>
                          <a:effectLst/>
                          <a:latin typeface="Arial" panose="020B0604020202020204" pitchFamily="34" charset="0"/>
                        </a:rPr>
                        <a:t>1</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310684"/>
                  </a:ext>
                </a:extLst>
              </a:tr>
              <a:tr h="374114">
                <a:tc>
                  <a:txBody>
                    <a:bodyPr/>
                    <a:lstStyle/>
                    <a:p>
                      <a:pPr algn="l" fontAlgn="t"/>
                      <a:r>
                        <a:rPr lang="en-IE" sz="1050" b="0" i="0" u="none" strike="noStrike" dirty="0" smtClean="0">
                          <a:solidFill>
                            <a:srgbClr val="000000"/>
                          </a:solidFill>
                          <a:effectLst/>
                          <a:latin typeface="Arial" panose="020B0604020202020204" pitchFamily="34" charset="0"/>
                        </a:rPr>
                        <a:t>No</a:t>
                      </a:r>
                      <a:r>
                        <a:rPr lang="en-IE" sz="1050" b="0" i="0" u="none" strike="noStrike" baseline="0" dirty="0" smtClean="0">
                          <a:solidFill>
                            <a:srgbClr val="000000"/>
                          </a:solidFill>
                          <a:effectLst/>
                          <a:latin typeface="Arial" panose="020B0604020202020204" pitchFamily="34" charset="0"/>
                        </a:rPr>
                        <a:t> Evidence of Compliance</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3031822"/>
                  </a:ext>
                </a:extLst>
              </a:tr>
              <a:tr h="67479">
                <a:tc>
                  <a:txBody>
                    <a:bodyPr/>
                    <a:lstStyle/>
                    <a:p>
                      <a:pPr algn="l" fontAlgn="t"/>
                      <a:endParaRPr lang="en-IE" sz="5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endParaRPr lang="en-IE" sz="11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1126103"/>
                  </a:ext>
                </a:extLst>
              </a:tr>
              <a:tr h="300439">
                <a:tc gridSpan="2">
                  <a:txBody>
                    <a:bodyPr/>
                    <a:lstStyle/>
                    <a:p>
                      <a:pPr lvl="0" algn="l" fontAlgn="t"/>
                      <a:r>
                        <a:rPr lang="en-IE" sz="1200" b="0" i="0" u="none" strike="noStrike" dirty="0" smtClean="0">
                          <a:solidFill>
                            <a:srgbClr val="000000"/>
                          </a:solidFill>
                          <a:effectLst/>
                          <a:latin typeface="Arial" panose="020B0604020202020204" pitchFamily="34" charset="0"/>
                        </a:rPr>
                        <a:t>86% Compliance Rate</a:t>
                      </a:r>
                      <a:endParaRPr lang="en-IE" sz="12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2761067"/>
                  </a:ext>
                </a:extLst>
              </a:tr>
            </a:tbl>
          </a:graphicData>
        </a:graphic>
      </p:graphicFrame>
    </p:spTree>
    <p:extLst>
      <p:ext uri="{BB962C8B-B14F-4D97-AF65-F5344CB8AC3E}">
        <p14:creationId xmlns:p14="http://schemas.microsoft.com/office/powerpoint/2010/main" val="2243578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9000" y="325219"/>
            <a:ext cx="8001000" cy="369332"/>
          </a:xfrm>
        </p:spPr>
        <p:txBody>
          <a:bodyPr/>
          <a:lstStyle/>
          <a:p>
            <a:r>
              <a:rPr lang="en-IE" dirty="0" smtClean="0"/>
              <a:t>Service Arrangements| </a:t>
            </a:r>
            <a:r>
              <a:rPr lang="en-IE" sz="1800" b="0" dirty="0" smtClean="0"/>
              <a:t>Funded &amp; Contracted*</a:t>
            </a:r>
            <a:endParaRPr lang="en-IE" sz="1800" b="0" dirty="0"/>
          </a:p>
        </p:txBody>
      </p:sp>
      <p:sp>
        <p:nvSpPr>
          <p:cNvPr id="12" name="Rectangle 11"/>
          <p:cNvSpPr/>
          <p:nvPr/>
        </p:nvSpPr>
        <p:spPr>
          <a:xfrm>
            <a:off x="208902" y="2652305"/>
            <a:ext cx="6496698" cy="830997"/>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200" b="1"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Key Findings:</a:t>
            </a:r>
          </a:p>
          <a:p>
            <a:pPr marL="0" marR="0" lvl="0" indent="0" defTabSz="914400" eaLnBrk="1" fontAlgn="auto" latinLnBrk="0" hangingPunct="1">
              <a:lnSpc>
                <a:spcPct val="100000"/>
              </a:lnSpc>
              <a:spcBef>
                <a:spcPts val="0"/>
              </a:spcBef>
              <a:spcAft>
                <a:spcPts val="0"/>
              </a:spcAft>
              <a:buClrTx/>
              <a:buSzTx/>
              <a:buFontTx/>
              <a:buNone/>
              <a:tabLst/>
              <a:defRPr/>
            </a:pPr>
            <a:endParaRPr kumimoji="0" lang="en-IE" sz="1200" b="1"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endParaRP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200" dirty="0">
                <a:latin typeface="Arial" panose="020B0604020202020204" pitchFamily="34" charset="0"/>
                <a:cs typeface="Arial" panose="020B0604020202020204" pitchFamily="34" charset="0"/>
              </a:rPr>
              <a:t>Self-assessment Checklists </a:t>
            </a:r>
            <a:r>
              <a:rPr lang="en-IE" sz="1200" dirty="0" smtClean="0">
                <a:latin typeface="Arial" panose="020B0604020202020204" pitchFamily="34" charset="0"/>
                <a:cs typeface="Arial" panose="020B0604020202020204" pitchFamily="34" charset="0"/>
              </a:rPr>
              <a:t>were </a:t>
            </a:r>
            <a:r>
              <a:rPr lang="en-IE" sz="1200" dirty="0">
                <a:latin typeface="Arial" panose="020B0604020202020204" pitchFamily="34" charset="0"/>
                <a:cs typeface="Arial" panose="020B0604020202020204" pitchFamily="34" charset="0"/>
              </a:rPr>
              <a:t>completed as required and </a:t>
            </a:r>
            <a:r>
              <a:rPr lang="en-IE" sz="1200" dirty="0" smtClean="0">
                <a:latin typeface="Arial" panose="020B0604020202020204" pitchFamily="34" charset="0"/>
                <a:cs typeface="Arial" panose="020B0604020202020204" pitchFamily="34" charset="0"/>
              </a:rPr>
              <a:t>could </a:t>
            </a:r>
            <a:r>
              <a:rPr lang="en-IE" sz="1200" dirty="0">
                <a:latin typeface="Arial" panose="020B0604020202020204" pitchFamily="34" charset="0"/>
                <a:cs typeface="Arial" panose="020B0604020202020204" pitchFamily="34" charset="0"/>
              </a:rPr>
              <a:t>be produced on request. </a:t>
            </a:r>
            <a:endParaRPr kumimoji="0" lang="en-IE" sz="1200" b="0"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endParaRPr>
          </a:p>
        </p:txBody>
      </p:sp>
      <p:graphicFrame>
        <p:nvGraphicFramePr>
          <p:cNvPr id="16" name="Table 15"/>
          <p:cNvGraphicFramePr>
            <a:graphicFrameLocks noGrp="1"/>
          </p:cNvGraphicFramePr>
          <p:nvPr>
            <p:extLst>
              <p:ext uri="{D42A27DB-BD31-4B8C-83A1-F6EECF244321}">
                <p14:modId xmlns:p14="http://schemas.microsoft.com/office/powerpoint/2010/main" val="442993221"/>
              </p:ext>
            </p:extLst>
          </p:nvPr>
        </p:nvGraphicFramePr>
        <p:xfrm>
          <a:off x="265404" y="971550"/>
          <a:ext cx="6287796" cy="1376680"/>
        </p:xfrm>
        <a:graphic>
          <a:graphicData uri="http://schemas.openxmlformats.org/drawingml/2006/table">
            <a:tbl>
              <a:tblPr firstRow="1" bandRow="1">
                <a:tableStyleId>{5C22544A-7EE6-4342-B048-85BDC9FD1C3A}</a:tableStyleId>
              </a:tblPr>
              <a:tblGrid>
                <a:gridCol w="6287796">
                  <a:extLst>
                    <a:ext uri="{9D8B030D-6E8A-4147-A177-3AD203B41FA5}">
                      <a16:colId xmlns:a16="http://schemas.microsoft.com/office/drawing/2014/main" val="361165049"/>
                    </a:ext>
                  </a:extLst>
                </a:gridCol>
              </a:tblGrid>
              <a:tr h="370840">
                <a:tc>
                  <a:txBody>
                    <a:bodyPr/>
                    <a:lstStyle/>
                    <a:p>
                      <a:r>
                        <a:rPr lang="en-IE" dirty="0" smtClean="0">
                          <a:latin typeface="Arial" panose="020B0604020202020204" pitchFamily="34" charset="0"/>
                          <a:cs typeface="Arial" panose="020B0604020202020204" pitchFamily="34" charset="0"/>
                        </a:rPr>
                        <a:t>Children First Act 2015</a:t>
                      </a:r>
                      <a:endParaRPr lang="en-IE" dirty="0">
                        <a:latin typeface="Arial" panose="020B0604020202020204" pitchFamily="34" charset="0"/>
                        <a:cs typeface="Arial" panose="020B0604020202020204" pitchFamily="34" charset="0"/>
                      </a:endParaRPr>
                    </a:p>
                  </a:txBody>
                  <a:tcPr>
                    <a:solidFill>
                      <a:schemeClr val="accent5">
                        <a:lumMod val="75000"/>
                      </a:schemeClr>
                    </a:solidFill>
                  </a:tcPr>
                </a:tc>
                <a:extLst>
                  <a:ext uri="{0D108BD9-81ED-4DB2-BD59-A6C34878D82A}">
                    <a16:rowId xmlns:a16="http://schemas.microsoft.com/office/drawing/2014/main" val="3732975881"/>
                  </a:ext>
                </a:extLst>
              </a:tr>
              <a:tr h="370840">
                <a:tc>
                  <a:txBody>
                    <a:bodyPr/>
                    <a:lstStyle/>
                    <a:p>
                      <a:r>
                        <a:rPr lang="en-IE" sz="1200" dirty="0" smtClean="0">
                          <a:latin typeface="Arial" panose="020B0604020202020204" pitchFamily="34" charset="0"/>
                          <a:cs typeface="Arial" panose="020B0604020202020204" pitchFamily="34" charset="0"/>
                        </a:rPr>
                        <a:t>Requirement</a:t>
                      </a:r>
                    </a:p>
                    <a:p>
                      <a:endParaRPr lang="en-IE" sz="1200" dirty="0" smtClean="0">
                        <a:latin typeface="Arial" panose="020B0604020202020204" pitchFamily="34" charset="0"/>
                        <a:cs typeface="Arial" panose="020B0604020202020204" pitchFamily="34" charset="0"/>
                      </a:endParaRPr>
                    </a:p>
                    <a:p>
                      <a:r>
                        <a:rPr lang="en-IE" sz="1200" dirty="0" smtClean="0">
                          <a:latin typeface="Arial" panose="020B0604020202020204" pitchFamily="34" charset="0"/>
                          <a:cs typeface="Arial" panose="020B0604020202020204" pitchFamily="34" charset="0"/>
                        </a:rPr>
                        <a:t>The ‘Implementation and Compliance Self-Audit Checklist for HSE and HSE Funded and Contracted Services’ must be completed annually by Funded Service providers and made available to the HSE on request. </a:t>
                      </a:r>
                    </a:p>
                  </a:txBody>
                  <a:tcPr>
                    <a:solidFill>
                      <a:schemeClr val="accent5">
                        <a:lumMod val="60000"/>
                        <a:lumOff val="40000"/>
                      </a:schemeClr>
                    </a:solidFill>
                  </a:tcPr>
                </a:tc>
                <a:extLst>
                  <a:ext uri="{0D108BD9-81ED-4DB2-BD59-A6C34878D82A}">
                    <a16:rowId xmlns:a16="http://schemas.microsoft.com/office/drawing/2014/main" val="1632709619"/>
                  </a:ext>
                </a:extLst>
              </a:tr>
            </a:tbl>
          </a:graphicData>
        </a:graphic>
      </p:graphicFrame>
      <p:sp>
        <p:nvSpPr>
          <p:cNvPr id="10" name="TextBox 9"/>
          <p:cNvSpPr txBox="1"/>
          <p:nvPr/>
        </p:nvSpPr>
        <p:spPr>
          <a:xfrm>
            <a:off x="265404" y="4629150"/>
            <a:ext cx="8573796" cy="24622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000" b="0" i="0" u="none" strike="noStrike" kern="0" cap="none" spc="0" normalizeH="0" baseline="0" noProof="0" dirty="0" smtClean="0">
                <a:ln>
                  <a:noFill/>
                </a:ln>
                <a:solidFill>
                  <a:sysClr val="windowText" lastClr="000000"/>
                </a:solidFill>
                <a:effectLst/>
                <a:uLnTx/>
                <a:uFillTx/>
              </a:rPr>
              <a:t>* One of the </a:t>
            </a:r>
            <a:r>
              <a:rPr lang="en-IE" sz="1000" dirty="0" smtClean="0"/>
              <a:t>seven</a:t>
            </a:r>
            <a:r>
              <a:rPr kumimoji="0" lang="en-IE" sz="1000" b="0" i="0" u="none" strike="noStrike" kern="0" cap="none" spc="0" normalizeH="0" baseline="0" noProof="0" dirty="0" smtClean="0">
                <a:ln>
                  <a:noFill/>
                </a:ln>
                <a:solidFill>
                  <a:sysClr val="windowText" lastClr="000000"/>
                </a:solidFill>
                <a:effectLst/>
                <a:uLnTx/>
                <a:uFillTx/>
              </a:rPr>
              <a:t> services selected was a HSE Funded Service.  </a:t>
            </a:r>
            <a:endParaRPr kumimoji="0" lang="en-IE" sz="700" b="0" i="0" u="none" strike="noStrike" kern="0" cap="none" spc="0" normalizeH="0" baseline="0" noProof="0" dirty="0" smtClean="0">
              <a:ln>
                <a:noFill/>
              </a:ln>
              <a:solidFill>
                <a:sysClr val="windowText" lastClr="000000"/>
              </a:solidFill>
              <a:effectLst/>
              <a:uLnTx/>
              <a:uFillTx/>
            </a:endParaRPr>
          </a:p>
        </p:txBody>
      </p:sp>
      <p:graphicFrame>
        <p:nvGraphicFramePr>
          <p:cNvPr id="13" name="Table 12"/>
          <p:cNvGraphicFramePr>
            <a:graphicFrameLocks noGrp="1"/>
          </p:cNvGraphicFramePr>
          <p:nvPr>
            <p:extLst>
              <p:ext uri="{D42A27DB-BD31-4B8C-83A1-F6EECF244321}">
                <p14:modId xmlns:p14="http://schemas.microsoft.com/office/powerpoint/2010/main" val="3209486329"/>
              </p:ext>
            </p:extLst>
          </p:nvPr>
        </p:nvGraphicFramePr>
        <p:xfrm>
          <a:off x="6705600" y="1002756"/>
          <a:ext cx="2174488" cy="2123321"/>
        </p:xfrm>
        <a:graphic>
          <a:graphicData uri="http://schemas.openxmlformats.org/drawingml/2006/table">
            <a:tbl>
              <a:tblPr/>
              <a:tblGrid>
                <a:gridCol w="1752600">
                  <a:extLst>
                    <a:ext uri="{9D8B030D-6E8A-4147-A177-3AD203B41FA5}">
                      <a16:colId xmlns:a16="http://schemas.microsoft.com/office/drawing/2014/main" val="1165388174"/>
                    </a:ext>
                  </a:extLst>
                </a:gridCol>
                <a:gridCol w="421888">
                  <a:extLst>
                    <a:ext uri="{9D8B030D-6E8A-4147-A177-3AD203B41FA5}">
                      <a16:colId xmlns:a16="http://schemas.microsoft.com/office/drawing/2014/main" val="2508426662"/>
                    </a:ext>
                  </a:extLst>
                </a:gridCol>
              </a:tblGrid>
              <a:tr h="300439">
                <a:tc gridSpan="2">
                  <a:txBody>
                    <a:bodyPr/>
                    <a:lstStyle/>
                    <a:p>
                      <a:pPr algn="just" fontAlgn="t"/>
                      <a:r>
                        <a:rPr lang="en-IE" sz="1100" b="1" i="0" u="none" strike="noStrike" dirty="0" smtClean="0">
                          <a:solidFill>
                            <a:srgbClr val="000000"/>
                          </a:solidFill>
                          <a:effectLst/>
                          <a:latin typeface="Arial" panose="020B0604020202020204" pitchFamily="34" charset="0"/>
                        </a:rPr>
                        <a:t>Overall Findings</a:t>
                      </a:r>
                      <a:endParaRPr lang="en-IE" sz="1100" b="1"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64829261"/>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Compliant</a:t>
                      </a:r>
                      <a:r>
                        <a:rPr lang="en-IE" sz="1050" b="0" i="0" u="none" strike="noStrike" baseline="0" dirty="0" smtClean="0">
                          <a:solidFill>
                            <a:srgbClr val="000000"/>
                          </a:solidFill>
                          <a:effectLst/>
                          <a:latin typeface="Arial" panose="020B0604020202020204" pitchFamily="34" charset="0"/>
                        </a:rPr>
                        <a:t>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AD47"/>
                    </a:solidFill>
                  </a:tcPr>
                </a:tc>
                <a:tc>
                  <a:txBody>
                    <a:bodyPr/>
                    <a:lstStyle/>
                    <a:p>
                      <a:pPr algn="ctr" fontAlgn="t"/>
                      <a:r>
                        <a:rPr lang="en-IE" sz="1100" b="0" i="0" u="none" strike="noStrike" dirty="0" smtClean="0">
                          <a:solidFill>
                            <a:srgbClr val="000000"/>
                          </a:solidFill>
                          <a:effectLst/>
                          <a:latin typeface="Arial" panose="020B0604020202020204" pitchFamily="34" charset="0"/>
                        </a:rPr>
                        <a:t>1</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7499889"/>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Partial Compliance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310684"/>
                  </a:ext>
                </a:extLst>
              </a:tr>
              <a:tr h="374114">
                <a:tc>
                  <a:txBody>
                    <a:bodyPr/>
                    <a:lstStyle/>
                    <a:p>
                      <a:pPr algn="l" fontAlgn="t"/>
                      <a:r>
                        <a:rPr lang="en-IE" sz="1050" b="0" i="0" u="none" strike="noStrike" dirty="0" smtClean="0">
                          <a:solidFill>
                            <a:srgbClr val="000000"/>
                          </a:solidFill>
                          <a:effectLst/>
                          <a:latin typeface="Arial" panose="020B0604020202020204" pitchFamily="34" charset="0"/>
                        </a:rPr>
                        <a:t>No</a:t>
                      </a:r>
                      <a:r>
                        <a:rPr lang="en-IE" sz="1050" b="0" i="0" u="none" strike="noStrike" baseline="0" dirty="0" smtClean="0">
                          <a:solidFill>
                            <a:srgbClr val="000000"/>
                          </a:solidFill>
                          <a:effectLst/>
                          <a:latin typeface="Arial" panose="020B0604020202020204" pitchFamily="34" charset="0"/>
                        </a:rPr>
                        <a:t> Evidence of Compliance</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3031822"/>
                  </a:ext>
                </a:extLst>
              </a:tr>
              <a:tr h="374114">
                <a:tc>
                  <a:txBody>
                    <a:bodyPr/>
                    <a:lstStyle/>
                    <a:p>
                      <a:pPr algn="l" fontAlgn="t"/>
                      <a:r>
                        <a:rPr lang="en-IE" sz="1050" b="0" i="0" u="none" strike="noStrike" dirty="0" smtClean="0">
                          <a:solidFill>
                            <a:srgbClr val="000000"/>
                          </a:solidFill>
                          <a:effectLst/>
                          <a:latin typeface="Arial" panose="020B0604020202020204" pitchFamily="34" charset="0"/>
                        </a:rPr>
                        <a:t>N/A</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IE" sz="1100" b="0" i="0" u="none" strike="noStrike" dirty="0" smtClean="0">
                          <a:solidFill>
                            <a:srgbClr val="000000"/>
                          </a:solidFill>
                          <a:effectLst/>
                          <a:latin typeface="Arial" panose="020B0604020202020204" pitchFamily="34" charset="0"/>
                        </a:rPr>
                        <a:t>6</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48313198"/>
                  </a:ext>
                </a:extLst>
              </a:tr>
              <a:tr h="67479">
                <a:tc>
                  <a:txBody>
                    <a:bodyPr/>
                    <a:lstStyle/>
                    <a:p>
                      <a:pPr algn="l" fontAlgn="t"/>
                      <a:endParaRPr lang="en-IE" sz="5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endParaRPr lang="en-IE" sz="11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1126103"/>
                  </a:ext>
                </a:extLst>
              </a:tr>
              <a:tr h="300439">
                <a:tc gridSpan="2">
                  <a:txBody>
                    <a:bodyPr/>
                    <a:lstStyle/>
                    <a:p>
                      <a:pPr lvl="0" algn="l" fontAlgn="t"/>
                      <a:r>
                        <a:rPr lang="en-IE" sz="1200" b="0" i="0" u="none" strike="noStrike" dirty="0" smtClean="0">
                          <a:solidFill>
                            <a:srgbClr val="000000"/>
                          </a:solidFill>
                          <a:effectLst/>
                          <a:latin typeface="Arial" panose="020B0604020202020204" pitchFamily="34" charset="0"/>
                        </a:rPr>
                        <a:t>100% Compliance Rate</a:t>
                      </a:r>
                      <a:endParaRPr lang="en-IE" sz="12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2761067"/>
                  </a:ext>
                </a:extLst>
              </a:tr>
            </a:tbl>
          </a:graphicData>
        </a:graphic>
      </p:graphicFrame>
    </p:spTree>
    <p:extLst>
      <p:ext uri="{BB962C8B-B14F-4D97-AF65-F5344CB8AC3E}">
        <p14:creationId xmlns:p14="http://schemas.microsoft.com/office/powerpoint/2010/main" val="32874635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dirty="0"/>
              <a:t>Services</a:t>
            </a:r>
            <a:r>
              <a:rPr spc="-20" dirty="0"/>
              <a:t> </a:t>
            </a:r>
            <a:r>
              <a:rPr dirty="0"/>
              <a:t>selected</a:t>
            </a:r>
            <a:r>
              <a:rPr spc="-30" dirty="0"/>
              <a:t> </a:t>
            </a:r>
            <a:r>
              <a:rPr dirty="0"/>
              <a:t>for</a:t>
            </a:r>
            <a:r>
              <a:rPr spc="-114" dirty="0"/>
              <a:t> </a:t>
            </a:r>
            <a:r>
              <a:rPr lang="en-IE" dirty="0" smtClean="0"/>
              <a:t>Compliance Check</a:t>
            </a:r>
            <a:endParaRPr spc="-20" dirty="0"/>
          </a:p>
        </p:txBody>
      </p:sp>
      <p:sp>
        <p:nvSpPr>
          <p:cNvPr id="3" name="object 3"/>
          <p:cNvSpPr/>
          <p:nvPr/>
        </p:nvSpPr>
        <p:spPr>
          <a:xfrm>
            <a:off x="283463" y="2410967"/>
            <a:ext cx="7545705" cy="1324610"/>
          </a:xfrm>
          <a:custGeom>
            <a:avLst/>
            <a:gdLst/>
            <a:ahLst/>
            <a:cxnLst/>
            <a:rect l="l" t="t" r="r" b="b"/>
            <a:pathLst>
              <a:path w="7545705" h="1324610">
                <a:moveTo>
                  <a:pt x="0" y="1324356"/>
                </a:moveTo>
                <a:lnTo>
                  <a:pt x="7545324" y="1324356"/>
                </a:lnTo>
                <a:lnTo>
                  <a:pt x="7545324" y="0"/>
                </a:lnTo>
                <a:lnTo>
                  <a:pt x="0" y="0"/>
                </a:lnTo>
                <a:lnTo>
                  <a:pt x="0" y="1324356"/>
                </a:lnTo>
                <a:close/>
              </a:path>
            </a:pathLst>
          </a:custGeom>
          <a:ln w="12192">
            <a:solidFill>
              <a:srgbClr val="FFFFFF"/>
            </a:solidFill>
          </a:ln>
        </p:spPr>
        <p:txBody>
          <a:bodyPr wrap="square" lIns="0" tIns="0" rIns="0" bIns="0" rtlCol="0"/>
          <a:lstStyle/>
          <a:p>
            <a:endParaRPr/>
          </a:p>
        </p:txBody>
      </p:sp>
      <p:sp>
        <p:nvSpPr>
          <p:cNvPr id="4" name="object 4"/>
          <p:cNvSpPr txBox="1"/>
          <p:nvPr/>
        </p:nvSpPr>
        <p:spPr>
          <a:xfrm>
            <a:off x="283462" y="1200150"/>
            <a:ext cx="8479537" cy="3583032"/>
          </a:xfrm>
          <a:prstGeom prst="rect">
            <a:avLst/>
          </a:prstGeom>
        </p:spPr>
        <p:txBody>
          <a:bodyPr vert="horz" wrap="square" lIns="0" tIns="0" rIns="0" bIns="0" rtlCol="0">
            <a:spAutoFit/>
          </a:bodyPr>
          <a:lstStyle/>
          <a:p>
            <a:pPr marL="354965" indent="-342265">
              <a:lnSpc>
                <a:spcPts val="1920"/>
              </a:lnSpc>
              <a:buClr>
                <a:srgbClr val="F66946"/>
              </a:buClr>
              <a:buSzPct val="119444"/>
              <a:buFont typeface="Arial" panose="020B0604020202020204" pitchFamily="34" charset="0"/>
              <a:buChar char="•"/>
              <a:tabLst>
                <a:tab pos="354965" algn="l"/>
              </a:tabLst>
            </a:pPr>
            <a:r>
              <a:rPr lang="en-IE" sz="1600" dirty="0" smtClean="0">
                <a:solidFill>
                  <a:schemeClr val="tx1"/>
                </a:solidFill>
                <a:latin typeface="Arial" panose="020B0604020202020204" pitchFamily="34" charset="0"/>
                <a:cs typeface="Arial" panose="020B0604020202020204" pitchFamily="34" charset="0"/>
              </a:rPr>
              <a:t>CAMHS services were selected for HSE Children First Compliance Assurance Checks in Q2 to coincide with planned Sectoral Reviews of Child Safeguarding Statements by the </a:t>
            </a:r>
            <a:r>
              <a:rPr lang="en-IE" sz="1600" dirty="0" err="1" smtClean="0">
                <a:solidFill>
                  <a:schemeClr val="tx1"/>
                </a:solidFill>
                <a:latin typeface="Arial" panose="020B0604020202020204" pitchFamily="34" charset="0"/>
                <a:cs typeface="Arial" panose="020B0604020202020204" pitchFamily="34" charset="0"/>
              </a:rPr>
              <a:t>Tusla</a:t>
            </a:r>
            <a:r>
              <a:rPr lang="en-IE" sz="1600" dirty="0" smtClean="0">
                <a:solidFill>
                  <a:schemeClr val="tx1"/>
                </a:solidFill>
                <a:latin typeface="Arial" panose="020B0604020202020204" pitchFamily="34" charset="0"/>
                <a:cs typeface="Arial" panose="020B0604020202020204" pitchFamily="34" charset="0"/>
              </a:rPr>
              <a:t> Child Safeguarding Statement Compliance Unit (CSSCU) for later in the year. </a:t>
            </a:r>
          </a:p>
          <a:p>
            <a:pPr marL="12700">
              <a:lnSpc>
                <a:spcPts val="1920"/>
              </a:lnSpc>
              <a:buClr>
                <a:srgbClr val="F66946"/>
              </a:buClr>
              <a:buSzPct val="119444"/>
              <a:tabLst>
                <a:tab pos="354965" algn="l"/>
              </a:tabLst>
            </a:pPr>
            <a:endParaRPr lang="en-IE" sz="1600" dirty="0" smtClean="0">
              <a:solidFill>
                <a:schemeClr val="tx1"/>
              </a:solidFill>
              <a:latin typeface="Arial" panose="020B0604020202020204" pitchFamily="34" charset="0"/>
              <a:cs typeface="Arial" panose="020B0604020202020204" pitchFamily="34" charset="0"/>
            </a:endParaRPr>
          </a:p>
          <a:p>
            <a:pPr marL="354965" indent="-342265">
              <a:lnSpc>
                <a:spcPts val="1920"/>
              </a:lnSpc>
              <a:buClr>
                <a:srgbClr val="F66946"/>
              </a:buClr>
              <a:buSzPct val="119444"/>
              <a:buFont typeface="Arial" panose="020B0604020202020204" pitchFamily="34" charset="0"/>
              <a:buChar char="•"/>
              <a:tabLst>
                <a:tab pos="354965" algn="l"/>
              </a:tabLst>
            </a:pPr>
            <a:r>
              <a:rPr lang="en-IE" sz="1600" dirty="0" smtClean="0">
                <a:solidFill>
                  <a:schemeClr val="tx1"/>
                </a:solidFill>
                <a:latin typeface="Arial" panose="020B0604020202020204" pitchFamily="34" charset="0"/>
                <a:cs typeface="Arial" panose="020B0604020202020204" pitchFamily="34" charset="0"/>
              </a:rPr>
              <a:t>All Heads of Service for Mental Health and CAMHS Service Managers were invited to attended an Information Session which took place on 20th April 2023. All were provided with a copy of the </a:t>
            </a:r>
            <a:r>
              <a:rPr lang="en-IE" sz="1600" dirty="0" smtClean="0">
                <a:solidFill>
                  <a:schemeClr val="tx1"/>
                </a:solidFill>
                <a:latin typeface="Arial" panose="020B0604020202020204" pitchFamily="34" charset="0"/>
                <a:cs typeface="Arial" panose="020B0604020202020204" pitchFamily="34" charset="0"/>
                <a:hlinkClick r:id="rId2"/>
              </a:rPr>
              <a:t>HSE Children First Compliance Assurance Framework</a:t>
            </a:r>
            <a:r>
              <a:rPr lang="en-IE" sz="1600" dirty="0" smtClean="0">
                <a:solidFill>
                  <a:schemeClr val="tx1"/>
                </a:solidFill>
                <a:latin typeface="Arial" panose="020B0604020202020204" pitchFamily="34" charset="0"/>
                <a:cs typeface="Arial" panose="020B0604020202020204" pitchFamily="34" charset="0"/>
              </a:rPr>
              <a:t>. </a:t>
            </a:r>
          </a:p>
          <a:p>
            <a:pPr marL="12700">
              <a:lnSpc>
                <a:spcPts val="1920"/>
              </a:lnSpc>
              <a:buClr>
                <a:srgbClr val="F66946"/>
              </a:buClr>
              <a:buSzPct val="119444"/>
              <a:tabLst>
                <a:tab pos="354965" algn="l"/>
              </a:tabLst>
            </a:pPr>
            <a:endParaRPr lang="en-IE" sz="1600" dirty="0" smtClean="0">
              <a:solidFill>
                <a:schemeClr val="tx1"/>
              </a:solidFill>
              <a:latin typeface="Arial" panose="020B0604020202020204" pitchFamily="34" charset="0"/>
              <a:cs typeface="Arial" panose="020B0604020202020204" pitchFamily="34" charset="0"/>
            </a:endParaRPr>
          </a:p>
          <a:p>
            <a:pPr marL="354965" indent="-342265">
              <a:lnSpc>
                <a:spcPts val="1920"/>
              </a:lnSpc>
              <a:buClr>
                <a:srgbClr val="F66946"/>
              </a:buClr>
              <a:buSzPct val="119444"/>
              <a:buFont typeface="Arial" panose="020B0604020202020204" pitchFamily="34" charset="0"/>
              <a:buChar char="•"/>
              <a:tabLst>
                <a:tab pos="354965" algn="l"/>
              </a:tabLst>
            </a:pPr>
            <a:r>
              <a:rPr lang="en-IE" sz="1600" dirty="0" smtClean="0">
                <a:solidFill>
                  <a:schemeClr val="tx1"/>
                </a:solidFill>
                <a:latin typeface="Arial" panose="020B0604020202020204" pitchFamily="34" charset="0"/>
                <a:cs typeface="Arial" panose="020B0604020202020204" pitchFamily="34" charset="0"/>
              </a:rPr>
              <a:t>Seven CAMHS services were randomly selected to undergo a HSE Children First Compliance Assurance Check. Six were HSE services and one was led by a HSE Funded Agency.</a:t>
            </a:r>
          </a:p>
          <a:p>
            <a:pPr marL="12700">
              <a:lnSpc>
                <a:spcPts val="1920"/>
              </a:lnSpc>
              <a:buClr>
                <a:srgbClr val="F66946"/>
              </a:buClr>
              <a:buSzPct val="119444"/>
              <a:tabLst>
                <a:tab pos="354965" algn="l"/>
              </a:tabLst>
            </a:pPr>
            <a:r>
              <a:rPr lang="en-IE" sz="1600" dirty="0" smtClean="0">
                <a:solidFill>
                  <a:schemeClr val="tx1"/>
                </a:solidFill>
                <a:latin typeface="Arial" panose="020B0604020202020204" pitchFamily="34" charset="0"/>
                <a:cs typeface="Arial" panose="020B0604020202020204" pitchFamily="34" charset="0"/>
              </a:rPr>
              <a:t> </a:t>
            </a:r>
          </a:p>
          <a:p>
            <a:pPr marL="354965" indent="-342265">
              <a:lnSpc>
                <a:spcPts val="1920"/>
              </a:lnSpc>
              <a:buClr>
                <a:srgbClr val="F66946"/>
              </a:buClr>
              <a:buSzPct val="119444"/>
              <a:buFont typeface="Arial" panose="020B0604020202020204" pitchFamily="34" charset="0"/>
              <a:buChar char="•"/>
              <a:tabLst>
                <a:tab pos="354965" algn="l"/>
              </a:tabLst>
            </a:pPr>
            <a:r>
              <a:rPr lang="en-IE" sz="1600" dirty="0" smtClean="0">
                <a:solidFill>
                  <a:schemeClr val="tx1"/>
                </a:solidFill>
                <a:latin typeface="Arial" panose="020B0604020202020204" pitchFamily="34" charset="0"/>
                <a:cs typeface="Arial" panose="020B0604020202020204" pitchFamily="34" charset="0"/>
              </a:rPr>
              <a:t>Compliance Assurance Checks took place between April and July 2023.</a:t>
            </a:r>
          </a:p>
          <a:p>
            <a:pPr marL="12700">
              <a:lnSpc>
                <a:spcPct val="150000"/>
              </a:lnSpc>
              <a:buClr>
                <a:srgbClr val="F66946"/>
              </a:buClr>
              <a:buSzPct val="119444"/>
              <a:tabLst>
                <a:tab pos="354965" algn="l"/>
              </a:tabLst>
            </a:pPr>
            <a:endParaRPr lang="en-IE" sz="1800" dirty="0" smtClean="0">
              <a:latin typeface="Calibri"/>
              <a:cs typeface="Calibri"/>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ctrTitle"/>
          </p:nvPr>
        </p:nvSpPr>
        <p:spPr>
          <a:xfrm>
            <a:off x="1986152" y="1978609"/>
            <a:ext cx="5171694" cy="1041952"/>
          </a:xfrm>
          <a:prstGeom prst="rect">
            <a:avLst/>
          </a:prstGeom>
        </p:spPr>
        <p:txBody>
          <a:bodyPr vert="horz" wrap="square" lIns="0" tIns="13335" rIns="0" bIns="0" rtlCol="0">
            <a:spAutoFit/>
          </a:bodyPr>
          <a:lstStyle/>
          <a:p>
            <a:pPr algn="ctr">
              <a:lnSpc>
                <a:spcPct val="100000"/>
              </a:lnSpc>
              <a:spcBef>
                <a:spcPts val="105"/>
              </a:spcBef>
            </a:pPr>
            <a:r>
              <a:rPr sz="3200" dirty="0"/>
              <a:t>Please</a:t>
            </a:r>
            <a:r>
              <a:rPr sz="3200" spc="-60" dirty="0"/>
              <a:t> </a:t>
            </a:r>
            <a:r>
              <a:rPr sz="3200" dirty="0"/>
              <a:t>direct</a:t>
            </a:r>
            <a:r>
              <a:rPr sz="3200" spc="-65" dirty="0"/>
              <a:t> </a:t>
            </a:r>
            <a:r>
              <a:rPr sz="3200" dirty="0"/>
              <a:t>queries</a:t>
            </a:r>
            <a:r>
              <a:rPr sz="3200" spc="-70" dirty="0"/>
              <a:t> </a:t>
            </a:r>
            <a:r>
              <a:rPr sz="3200" spc="-25" dirty="0"/>
              <a:t>to:</a:t>
            </a:r>
            <a:endParaRPr sz="3200" dirty="0"/>
          </a:p>
          <a:p>
            <a:pPr marR="5080" algn="ctr">
              <a:lnSpc>
                <a:spcPct val="100000"/>
              </a:lnSpc>
              <a:spcBef>
                <a:spcPts val="55"/>
              </a:spcBef>
            </a:pPr>
            <a:r>
              <a:rPr lang="en-IE" sz="1800" dirty="0" smtClean="0"/>
              <a:t>HSE Children First National Office</a:t>
            </a:r>
            <a:r>
              <a:rPr lang="en-IE" sz="1600" dirty="0" smtClean="0"/>
              <a:t/>
            </a:r>
            <a:br>
              <a:rPr lang="en-IE" sz="1600" dirty="0" smtClean="0"/>
            </a:br>
            <a:r>
              <a:rPr lang="en-IE" sz="1600" b="0" dirty="0" smtClean="0"/>
              <a:t>childrenfirst@hse.ie</a:t>
            </a:r>
            <a:endParaRPr sz="1600" b="0" dirty="0"/>
          </a:p>
        </p:txBody>
      </p:sp>
      <p:sp>
        <p:nvSpPr>
          <p:cNvPr id="3" name="object 3"/>
          <p:cNvSpPr txBox="1"/>
          <p:nvPr/>
        </p:nvSpPr>
        <p:spPr>
          <a:xfrm>
            <a:off x="1028699" y="3020561"/>
            <a:ext cx="7086600" cy="641201"/>
          </a:xfrm>
          <a:prstGeom prst="rect">
            <a:avLst/>
          </a:prstGeom>
        </p:spPr>
        <p:txBody>
          <a:bodyPr vert="horz" wrap="square" lIns="0" tIns="12700" rIns="0" bIns="0" rtlCol="0">
            <a:spAutoFit/>
          </a:bodyPr>
          <a:lstStyle/>
          <a:p>
            <a:pPr marL="12700" algn="ctr">
              <a:lnSpc>
                <a:spcPct val="100000"/>
              </a:lnSpc>
              <a:spcBef>
                <a:spcPts val="100"/>
              </a:spcBef>
            </a:pPr>
            <a:endParaRPr lang="en-IE" sz="2000" b="1" spc="-10" dirty="0" smtClean="0">
              <a:solidFill>
                <a:srgbClr val="FFFFFF"/>
              </a:solidFill>
              <a:latin typeface="Arial"/>
              <a:cs typeface="Arial"/>
            </a:endParaRPr>
          </a:p>
          <a:p>
            <a:pPr marL="12700" algn="ctr">
              <a:lnSpc>
                <a:spcPct val="100000"/>
              </a:lnSpc>
              <a:spcBef>
                <a:spcPts val="100"/>
              </a:spcBef>
            </a:pPr>
            <a:r>
              <a:rPr sz="2000" b="1" spc="-10" dirty="0" err="1" smtClean="0">
                <a:solidFill>
                  <a:srgbClr val="FFFFFF"/>
                </a:solidFill>
                <a:latin typeface="Arial"/>
                <a:cs typeface="Arial"/>
              </a:rPr>
              <a:t>ww</a:t>
            </a:r>
            <a:r>
              <a:rPr lang="en-IE" sz="2000" b="1" spc="-10" dirty="0" smtClean="0">
                <a:solidFill>
                  <a:srgbClr val="FFFFFF"/>
                </a:solidFill>
                <a:latin typeface="Arial"/>
                <a:cs typeface="Arial"/>
              </a:rPr>
              <a:t>w</a:t>
            </a:r>
            <a:r>
              <a:rPr sz="2000" b="1" spc="-10" dirty="0" smtClean="0">
                <a:solidFill>
                  <a:srgbClr val="FFFFFF"/>
                </a:solidFill>
                <a:latin typeface="Arial"/>
                <a:cs typeface="Arial"/>
              </a:rPr>
              <a:t>.hse.ie/</a:t>
            </a:r>
            <a:r>
              <a:rPr sz="2000" b="1" spc="-10" dirty="0" err="1" smtClean="0">
                <a:solidFill>
                  <a:srgbClr val="FFFFFF"/>
                </a:solidFill>
                <a:latin typeface="Arial"/>
                <a:cs typeface="Arial"/>
              </a:rPr>
              <a:t>childrenfirst</a:t>
            </a:r>
            <a:endParaRPr sz="2000" dirty="0">
              <a:latin typeface="Arial"/>
              <a:cs typeface="Aria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2"/>
          <p:cNvSpPr txBox="1">
            <a:spLocks noGrp="1"/>
          </p:cNvSpPr>
          <p:nvPr>
            <p:ph type="title"/>
          </p:nvPr>
        </p:nvSpPr>
        <p:spPr>
          <a:xfrm>
            <a:off x="1211376" y="243916"/>
            <a:ext cx="7400239" cy="382156"/>
          </a:xfrm>
          <a:prstGeom prst="rect">
            <a:avLst/>
          </a:prstGeom>
        </p:spPr>
        <p:txBody>
          <a:bodyPr vert="horz" wrap="square" lIns="0" tIns="12700" rIns="0" bIns="0" rtlCol="0">
            <a:spAutoFit/>
          </a:bodyPr>
          <a:lstStyle/>
          <a:p>
            <a:pPr marL="12700">
              <a:lnSpc>
                <a:spcPct val="100000"/>
              </a:lnSpc>
              <a:spcBef>
                <a:spcPts val="100"/>
              </a:spcBef>
            </a:pPr>
            <a:r>
              <a:rPr lang="en-IE" dirty="0" smtClean="0"/>
              <a:t>Summary of</a:t>
            </a:r>
            <a:r>
              <a:rPr spc="-55" dirty="0" smtClean="0"/>
              <a:t> </a:t>
            </a:r>
            <a:r>
              <a:rPr dirty="0" smtClean="0"/>
              <a:t>Findings</a:t>
            </a:r>
            <a:r>
              <a:rPr lang="en-IE" dirty="0" smtClean="0"/>
              <a:t> </a:t>
            </a:r>
            <a:endParaRPr sz="1400" b="0" spc="-20" dirty="0">
              <a:solidFill>
                <a:srgbClr val="FF0000"/>
              </a:solidFill>
            </a:endParaRPr>
          </a:p>
        </p:txBody>
      </p:sp>
      <p:graphicFrame>
        <p:nvGraphicFramePr>
          <p:cNvPr id="10" name="Table 9"/>
          <p:cNvGraphicFramePr>
            <a:graphicFrameLocks noGrp="1"/>
          </p:cNvGraphicFramePr>
          <p:nvPr>
            <p:extLst>
              <p:ext uri="{D42A27DB-BD31-4B8C-83A1-F6EECF244321}">
                <p14:modId xmlns:p14="http://schemas.microsoft.com/office/powerpoint/2010/main" val="1946445070"/>
              </p:ext>
            </p:extLst>
          </p:nvPr>
        </p:nvGraphicFramePr>
        <p:xfrm>
          <a:off x="457195" y="1581151"/>
          <a:ext cx="8154420" cy="2057619"/>
        </p:xfrm>
        <a:graphic>
          <a:graphicData uri="http://schemas.openxmlformats.org/drawingml/2006/table">
            <a:tbl>
              <a:tblPr/>
              <a:tblGrid>
                <a:gridCol w="679535">
                  <a:extLst>
                    <a:ext uri="{9D8B030D-6E8A-4147-A177-3AD203B41FA5}">
                      <a16:colId xmlns:a16="http://schemas.microsoft.com/office/drawing/2014/main" val="3285884232"/>
                    </a:ext>
                  </a:extLst>
                </a:gridCol>
                <a:gridCol w="679535">
                  <a:extLst>
                    <a:ext uri="{9D8B030D-6E8A-4147-A177-3AD203B41FA5}">
                      <a16:colId xmlns:a16="http://schemas.microsoft.com/office/drawing/2014/main" val="4049810809"/>
                    </a:ext>
                  </a:extLst>
                </a:gridCol>
                <a:gridCol w="679535">
                  <a:extLst>
                    <a:ext uri="{9D8B030D-6E8A-4147-A177-3AD203B41FA5}">
                      <a16:colId xmlns:a16="http://schemas.microsoft.com/office/drawing/2014/main" val="3960908613"/>
                    </a:ext>
                  </a:extLst>
                </a:gridCol>
                <a:gridCol w="679535">
                  <a:extLst>
                    <a:ext uri="{9D8B030D-6E8A-4147-A177-3AD203B41FA5}">
                      <a16:colId xmlns:a16="http://schemas.microsoft.com/office/drawing/2014/main" val="3229298174"/>
                    </a:ext>
                  </a:extLst>
                </a:gridCol>
                <a:gridCol w="679535">
                  <a:extLst>
                    <a:ext uri="{9D8B030D-6E8A-4147-A177-3AD203B41FA5}">
                      <a16:colId xmlns:a16="http://schemas.microsoft.com/office/drawing/2014/main" val="3922697609"/>
                    </a:ext>
                  </a:extLst>
                </a:gridCol>
                <a:gridCol w="679535">
                  <a:extLst>
                    <a:ext uri="{9D8B030D-6E8A-4147-A177-3AD203B41FA5}">
                      <a16:colId xmlns:a16="http://schemas.microsoft.com/office/drawing/2014/main" val="1346757412"/>
                    </a:ext>
                  </a:extLst>
                </a:gridCol>
                <a:gridCol w="679535">
                  <a:extLst>
                    <a:ext uri="{9D8B030D-6E8A-4147-A177-3AD203B41FA5}">
                      <a16:colId xmlns:a16="http://schemas.microsoft.com/office/drawing/2014/main" val="3252411368"/>
                    </a:ext>
                  </a:extLst>
                </a:gridCol>
                <a:gridCol w="679535">
                  <a:extLst>
                    <a:ext uri="{9D8B030D-6E8A-4147-A177-3AD203B41FA5}">
                      <a16:colId xmlns:a16="http://schemas.microsoft.com/office/drawing/2014/main" val="3761963978"/>
                    </a:ext>
                  </a:extLst>
                </a:gridCol>
                <a:gridCol w="679535">
                  <a:extLst>
                    <a:ext uri="{9D8B030D-6E8A-4147-A177-3AD203B41FA5}">
                      <a16:colId xmlns:a16="http://schemas.microsoft.com/office/drawing/2014/main" val="3594639939"/>
                    </a:ext>
                  </a:extLst>
                </a:gridCol>
                <a:gridCol w="679535">
                  <a:extLst>
                    <a:ext uri="{9D8B030D-6E8A-4147-A177-3AD203B41FA5}">
                      <a16:colId xmlns:a16="http://schemas.microsoft.com/office/drawing/2014/main" val="2274835463"/>
                    </a:ext>
                  </a:extLst>
                </a:gridCol>
                <a:gridCol w="679535">
                  <a:extLst>
                    <a:ext uri="{9D8B030D-6E8A-4147-A177-3AD203B41FA5}">
                      <a16:colId xmlns:a16="http://schemas.microsoft.com/office/drawing/2014/main" val="2197330482"/>
                    </a:ext>
                  </a:extLst>
                </a:gridCol>
                <a:gridCol w="679535">
                  <a:extLst>
                    <a:ext uri="{9D8B030D-6E8A-4147-A177-3AD203B41FA5}">
                      <a16:colId xmlns:a16="http://schemas.microsoft.com/office/drawing/2014/main" val="3730167418"/>
                    </a:ext>
                  </a:extLst>
                </a:gridCol>
              </a:tblGrid>
              <a:tr h="227947">
                <a:tc gridSpan="12">
                  <a:txBody>
                    <a:bodyPr/>
                    <a:lstStyle/>
                    <a:p>
                      <a:pPr marL="0" marR="0" lvl="0" indent="0" algn="ctr" defTabSz="914400" eaLnBrk="1" fontAlgn="t" latinLnBrk="0" hangingPunct="1">
                        <a:lnSpc>
                          <a:spcPct val="100000"/>
                        </a:lnSpc>
                        <a:spcBef>
                          <a:spcPts val="0"/>
                        </a:spcBef>
                        <a:spcAft>
                          <a:spcPts val="0"/>
                        </a:spcAft>
                        <a:buClrTx/>
                        <a:buSzTx/>
                        <a:buFontTx/>
                        <a:buNone/>
                        <a:tabLst/>
                        <a:defRPr/>
                      </a:pPr>
                      <a:r>
                        <a:rPr lang="en-IE" sz="1500" b="1" i="0" u="none" strike="noStrike" dirty="0" smtClean="0">
                          <a:solidFill>
                            <a:schemeClr val="tx1"/>
                          </a:solidFill>
                          <a:effectLst/>
                          <a:latin typeface="Arial" panose="020B0604020202020204" pitchFamily="34" charset="0"/>
                        </a:rPr>
                        <a:t>Areas</a:t>
                      </a:r>
                      <a:r>
                        <a:rPr lang="en-IE" sz="1500" b="1" i="0" u="none" strike="noStrike" baseline="0" dirty="0" smtClean="0">
                          <a:solidFill>
                            <a:schemeClr val="tx1"/>
                          </a:solidFill>
                          <a:effectLst/>
                          <a:latin typeface="Arial" panose="020B0604020202020204" pitchFamily="34" charset="0"/>
                        </a:rPr>
                        <a:t> of </a:t>
                      </a:r>
                      <a:r>
                        <a:rPr lang="en-IE" sz="1500" b="1" i="0" u="none" strike="noStrike" dirty="0" smtClean="0">
                          <a:solidFill>
                            <a:schemeClr val="tx1"/>
                          </a:solidFill>
                          <a:effectLst/>
                          <a:latin typeface="Arial" panose="020B0604020202020204" pitchFamily="34" charset="0"/>
                        </a:rPr>
                        <a:t>Compliance</a:t>
                      </a:r>
                      <a:endParaRPr lang="en-IE" sz="1500" b="1"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pPr algn="ctr" fontAlgn="t"/>
                      <a:endParaRPr lang="en-IE" sz="800" b="1"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pPr algn="ctr" fontAlgn="t"/>
                      <a:endParaRPr lang="en-IE" sz="800" b="1"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pPr algn="ctr" fontAlgn="t"/>
                      <a:endParaRPr lang="en-IE" sz="800" b="1"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pPr algn="ctr" fontAlgn="t"/>
                      <a:endParaRPr lang="en-IE" sz="800" b="1"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pPr algn="ctr" fontAlgn="t"/>
                      <a:endParaRPr lang="en-IE" sz="800" b="1"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pPr algn="ctr" fontAlgn="t"/>
                      <a:endParaRPr lang="en-IE" sz="800" b="1"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pPr algn="ctr" fontAlgn="t"/>
                      <a:endParaRPr lang="en-IE" sz="800" b="1"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pPr algn="ctr" fontAlgn="t"/>
                      <a:endParaRPr lang="en-IE" sz="800" b="1"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pPr algn="ctr" fontAlgn="t"/>
                      <a:endParaRPr lang="en-IE" sz="800" b="1"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pPr algn="ctr" fontAlgn="t"/>
                      <a:endParaRPr lang="en-IE" sz="800" b="1"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pPr algn="ctr" fontAlgn="t"/>
                      <a:endParaRPr lang="en-IE" sz="800" b="1"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557235210"/>
                  </a:ext>
                </a:extLst>
              </a:tr>
              <a:tr h="598621">
                <a:tc>
                  <a:txBody>
                    <a:bodyPr/>
                    <a:lstStyle/>
                    <a:p>
                      <a:pPr marL="0" marR="0" lvl="0" indent="0" algn="ctr" defTabSz="914400" eaLnBrk="1" fontAlgn="t" latinLnBrk="0" hangingPunct="1">
                        <a:lnSpc>
                          <a:spcPct val="100000"/>
                        </a:lnSpc>
                        <a:spcBef>
                          <a:spcPts val="0"/>
                        </a:spcBef>
                        <a:spcAft>
                          <a:spcPts val="0"/>
                        </a:spcAft>
                        <a:buClrTx/>
                        <a:buSzTx/>
                        <a:buFontTx/>
                        <a:buNone/>
                        <a:tabLst/>
                        <a:defRPr/>
                      </a:pPr>
                      <a:r>
                        <a:rPr lang="en-IE" sz="800" b="1" i="0" u="none" strike="noStrike" dirty="0" smtClean="0">
                          <a:solidFill>
                            <a:srgbClr val="000000"/>
                          </a:solidFill>
                          <a:effectLst/>
                          <a:latin typeface="Arial" panose="020B0604020202020204" pitchFamily="34" charset="0"/>
                        </a:rPr>
                        <a:t>Sufficient Risk Assessment undertaken </a:t>
                      </a: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t"/>
                      <a:r>
                        <a:rPr lang="en-IE" sz="800" b="1" i="0" u="none" strike="noStrike" dirty="0">
                          <a:solidFill>
                            <a:srgbClr val="000000"/>
                          </a:solidFill>
                          <a:effectLst/>
                          <a:latin typeface="Arial" panose="020B0604020202020204" pitchFamily="34" charset="0"/>
                        </a:rPr>
                        <a:t>CSS in accordance with legislative requirements </a:t>
                      </a: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t"/>
                      <a:r>
                        <a:rPr lang="en-IE" sz="800" b="1" i="0" u="none" strike="noStrike" dirty="0">
                          <a:solidFill>
                            <a:srgbClr val="000000"/>
                          </a:solidFill>
                          <a:effectLst/>
                          <a:latin typeface="Arial" panose="020B0604020202020204" pitchFamily="34" charset="0"/>
                        </a:rPr>
                        <a:t>CSS in accordance with Tusla guidelines</a:t>
                      </a: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t"/>
                      <a:r>
                        <a:rPr lang="en-IE" sz="800" b="1" i="0" u="none" strike="noStrike" dirty="0">
                          <a:solidFill>
                            <a:srgbClr val="000000"/>
                          </a:solidFill>
                          <a:effectLst/>
                          <a:latin typeface="Arial" panose="020B0604020202020204" pitchFamily="34" charset="0"/>
                        </a:rPr>
                        <a:t>CSS Displayed appropriately </a:t>
                      </a: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t"/>
                      <a:r>
                        <a:rPr lang="en-IE" sz="800" b="1" i="0" u="none" strike="noStrike" dirty="0">
                          <a:solidFill>
                            <a:srgbClr val="000000"/>
                          </a:solidFill>
                          <a:effectLst/>
                          <a:latin typeface="Arial" panose="020B0604020202020204" pitchFamily="34" charset="0"/>
                        </a:rPr>
                        <a:t>CSS furnished to all staff</a:t>
                      </a: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t"/>
                      <a:r>
                        <a:rPr lang="en-IE" sz="800" b="1" i="0" u="none" strike="noStrike" dirty="0">
                          <a:solidFill>
                            <a:srgbClr val="000000"/>
                          </a:solidFill>
                          <a:effectLst/>
                          <a:latin typeface="Arial" panose="020B0604020202020204" pitchFamily="34" charset="0"/>
                        </a:rPr>
                        <a:t>CSS reviewed within 24mths</a:t>
                      </a: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t"/>
                      <a:r>
                        <a:rPr lang="en-IE" sz="800" b="1" i="0" u="none" strike="noStrike" dirty="0">
                          <a:solidFill>
                            <a:srgbClr val="000000"/>
                          </a:solidFill>
                          <a:effectLst/>
                          <a:latin typeface="Arial" panose="020B0604020202020204" pitchFamily="34" charset="0"/>
                        </a:rPr>
                        <a:t>CPW Policy Declaration </a:t>
                      </a:r>
                      <a:r>
                        <a:rPr lang="en-IE" sz="800" b="1" i="0" u="none" strike="noStrike" dirty="0" smtClean="0">
                          <a:solidFill>
                            <a:srgbClr val="000000"/>
                          </a:solidFill>
                          <a:effectLst/>
                          <a:latin typeface="Arial" panose="020B0604020202020204" pitchFamily="34" charset="0"/>
                        </a:rPr>
                        <a:t>HSE staff </a:t>
                      </a:r>
                    </a:p>
                    <a:p>
                      <a:pPr algn="ctr" fontAlgn="t"/>
                      <a:r>
                        <a:rPr lang="en-IE" sz="800" b="1" i="0" u="none" strike="noStrike" dirty="0" smtClean="0">
                          <a:solidFill>
                            <a:srgbClr val="000000"/>
                          </a:solidFill>
                          <a:effectLst/>
                          <a:latin typeface="Arial" panose="020B0604020202020204" pitchFamily="34" charset="0"/>
                        </a:rPr>
                        <a:t>(</a:t>
                      </a:r>
                      <a:r>
                        <a:rPr lang="en-IE" sz="800" b="1" i="0" u="none" strike="noStrike" dirty="0">
                          <a:solidFill>
                            <a:srgbClr val="000000"/>
                          </a:solidFill>
                          <a:effectLst/>
                          <a:latin typeface="Arial" panose="020B0604020202020204" pitchFamily="34" charset="0"/>
                        </a:rPr>
                        <a:t>appendix 3)</a:t>
                      </a: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t"/>
                      <a:r>
                        <a:rPr lang="en-IE" sz="800" b="1" i="0" u="none" strike="noStrike" dirty="0">
                          <a:solidFill>
                            <a:srgbClr val="000000"/>
                          </a:solidFill>
                          <a:effectLst/>
                          <a:latin typeface="Arial" panose="020B0604020202020204" pitchFamily="34" charset="0"/>
                        </a:rPr>
                        <a:t>Funded </a:t>
                      </a:r>
                      <a:r>
                        <a:rPr lang="en-IE" sz="800" b="1" i="0" u="none" strike="noStrike" dirty="0" smtClean="0">
                          <a:solidFill>
                            <a:srgbClr val="000000"/>
                          </a:solidFill>
                          <a:effectLst/>
                          <a:latin typeface="Arial" panose="020B0604020202020204" pitchFamily="34" charset="0"/>
                        </a:rPr>
                        <a:t>services </a:t>
                      </a:r>
                      <a:r>
                        <a:rPr lang="en-IE" sz="800" b="1" i="0" u="none" strike="noStrike" dirty="0">
                          <a:solidFill>
                            <a:srgbClr val="000000"/>
                          </a:solidFill>
                          <a:effectLst/>
                          <a:latin typeface="Arial" panose="020B0604020202020204" pitchFamily="34" charset="0"/>
                        </a:rPr>
                        <a:t>- CPW Policy Consistent</a:t>
                      </a: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t"/>
                      <a:r>
                        <a:rPr lang="en-IE" sz="800" b="1" i="0" u="none" strike="noStrike" dirty="0" err="1">
                          <a:solidFill>
                            <a:srgbClr val="000000"/>
                          </a:solidFill>
                          <a:effectLst/>
                          <a:latin typeface="Arial" panose="020B0604020202020204" pitchFamily="34" charset="0"/>
                        </a:rPr>
                        <a:t>Elearning</a:t>
                      </a:r>
                      <a:r>
                        <a:rPr lang="en-IE" sz="800" b="1" i="0" u="none" strike="noStrike" dirty="0">
                          <a:solidFill>
                            <a:srgbClr val="000000"/>
                          </a:solidFill>
                          <a:effectLst/>
                          <a:latin typeface="Arial" panose="020B0604020202020204" pitchFamily="34" charset="0"/>
                        </a:rPr>
                        <a:t> Completed</a:t>
                      </a: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t"/>
                      <a:r>
                        <a:rPr lang="en-IE" sz="800" b="1" i="0" u="none" strike="noStrike" dirty="0">
                          <a:solidFill>
                            <a:srgbClr val="000000"/>
                          </a:solidFill>
                          <a:effectLst/>
                          <a:latin typeface="Arial" panose="020B0604020202020204" pitchFamily="34" charset="0"/>
                        </a:rPr>
                        <a:t>CPW Record </a:t>
                      </a:r>
                      <a:r>
                        <a:rPr lang="en-IE" sz="800" b="1" i="0" u="none" strike="noStrike" dirty="0" err="1">
                          <a:solidFill>
                            <a:srgbClr val="000000"/>
                          </a:solidFill>
                          <a:effectLst/>
                          <a:latin typeface="Arial" panose="020B0604020202020204" pitchFamily="34" charset="0"/>
                        </a:rPr>
                        <a:t>Mgt</a:t>
                      </a:r>
                      <a:r>
                        <a:rPr lang="en-IE" sz="800" b="1" i="0" u="none" strike="noStrike" dirty="0">
                          <a:solidFill>
                            <a:srgbClr val="000000"/>
                          </a:solidFill>
                          <a:effectLst/>
                          <a:latin typeface="Arial" panose="020B0604020202020204" pitchFamily="34" charset="0"/>
                        </a:rPr>
                        <a:t> Procedure</a:t>
                      </a: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t"/>
                      <a:r>
                        <a:rPr lang="en-IE" sz="800" b="1" i="0" u="none" strike="noStrike" dirty="0">
                          <a:solidFill>
                            <a:srgbClr val="000000"/>
                          </a:solidFill>
                          <a:effectLst/>
                          <a:latin typeface="Arial" panose="020B0604020202020204" pitchFamily="34" charset="0"/>
                        </a:rPr>
                        <a:t>CPW Reporting Procedures </a:t>
                      </a: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t"/>
                      <a:r>
                        <a:rPr lang="en-IE" sz="800" b="1" i="0" u="none" strike="noStrike" dirty="0">
                          <a:solidFill>
                            <a:srgbClr val="000000"/>
                          </a:solidFill>
                          <a:effectLst/>
                          <a:latin typeface="Arial" panose="020B0604020202020204" pitchFamily="34" charset="0"/>
                        </a:rPr>
                        <a:t>Funded </a:t>
                      </a:r>
                      <a:r>
                        <a:rPr lang="en-IE" sz="800" b="1" i="0" u="none" strike="noStrike" dirty="0" smtClean="0">
                          <a:solidFill>
                            <a:srgbClr val="000000"/>
                          </a:solidFill>
                          <a:effectLst/>
                          <a:latin typeface="Arial" panose="020B0604020202020204" pitchFamily="34" charset="0"/>
                        </a:rPr>
                        <a:t>services -          </a:t>
                      </a:r>
                      <a:r>
                        <a:rPr lang="en-IE" sz="800" b="1" i="0" u="none" strike="noStrike" dirty="0">
                          <a:solidFill>
                            <a:srgbClr val="000000"/>
                          </a:solidFill>
                          <a:effectLst/>
                          <a:latin typeface="Arial" panose="020B0604020202020204" pitchFamily="34" charset="0"/>
                        </a:rPr>
                        <a:t>Self-audit checklist completed</a:t>
                      </a: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300957846"/>
                  </a:ext>
                </a:extLst>
              </a:tr>
              <a:tr h="199475">
                <a:tc>
                  <a:txBody>
                    <a:bodyPr/>
                    <a:lstStyle/>
                    <a:p>
                      <a:pPr lvl="0" algn="ctr" fontAlgn="t"/>
                      <a:r>
                        <a:rPr lang="en-IE" sz="900" b="0" i="0" u="none" strike="noStrike" dirty="0" smtClean="0">
                          <a:solidFill>
                            <a:schemeClr val="tx1"/>
                          </a:solidFill>
                          <a:effectLst/>
                          <a:latin typeface="Arial" panose="020B0604020202020204" pitchFamily="34" charset="0"/>
                        </a:rPr>
                        <a:t>2</a:t>
                      </a:r>
                      <a:endParaRPr lang="en-IE" sz="900" b="0" i="0" u="none" strike="noStrike" dirty="0">
                        <a:solidFill>
                          <a:schemeClr val="tx1"/>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fontAlgn="t"/>
                      <a:r>
                        <a:rPr lang="en-IE" sz="900" b="0" i="0" u="none" strike="noStrike" dirty="0" smtClean="0">
                          <a:solidFill>
                            <a:srgbClr val="000000"/>
                          </a:solidFill>
                          <a:effectLst/>
                          <a:latin typeface="Arial" panose="020B0604020202020204" pitchFamily="34" charset="0"/>
                        </a:rPr>
                        <a:t>5</a:t>
                      </a:r>
                      <a:endParaRPr lang="en-IE" sz="9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fontAlgn="t"/>
                      <a:r>
                        <a:rPr lang="en-IE" sz="900" b="0" i="0" u="none" strike="noStrike" dirty="0" smtClean="0">
                          <a:solidFill>
                            <a:srgbClr val="000000"/>
                          </a:solidFill>
                          <a:effectLst/>
                          <a:latin typeface="Arial" panose="020B0604020202020204" pitchFamily="34" charset="0"/>
                        </a:rPr>
                        <a:t>3</a:t>
                      </a:r>
                      <a:endParaRPr lang="en-IE" sz="9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fontAlgn="t"/>
                      <a:r>
                        <a:rPr lang="en-IE" sz="900" b="0" i="0" u="none" strike="noStrike" dirty="0" smtClean="0">
                          <a:solidFill>
                            <a:srgbClr val="000000"/>
                          </a:solidFill>
                          <a:effectLst/>
                          <a:latin typeface="Arial" panose="020B0604020202020204" pitchFamily="34" charset="0"/>
                        </a:rPr>
                        <a:t>7</a:t>
                      </a:r>
                      <a:endParaRPr lang="en-IE" sz="9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fontAlgn="t"/>
                      <a:r>
                        <a:rPr lang="en-IE" sz="900" b="0" i="0" u="none" strike="noStrike" dirty="0" smtClean="0">
                          <a:solidFill>
                            <a:srgbClr val="000000"/>
                          </a:solidFill>
                          <a:effectLst/>
                          <a:latin typeface="Arial" panose="020B0604020202020204" pitchFamily="34" charset="0"/>
                        </a:rPr>
                        <a:t>7</a:t>
                      </a:r>
                      <a:endParaRPr lang="en-IE" sz="9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fontAlgn="t"/>
                      <a:r>
                        <a:rPr lang="en-IE" sz="900" b="0" i="0" u="none" strike="noStrike" dirty="0" smtClean="0">
                          <a:solidFill>
                            <a:srgbClr val="000000"/>
                          </a:solidFill>
                          <a:effectLst/>
                          <a:latin typeface="Arial" panose="020B0604020202020204" pitchFamily="34" charset="0"/>
                        </a:rPr>
                        <a:t>4</a:t>
                      </a:r>
                      <a:endParaRPr lang="en-IE" sz="9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fontAlgn="t"/>
                      <a:r>
                        <a:rPr lang="en-IE" sz="900" b="0" i="0" u="none" strike="noStrike" dirty="0" smtClean="0">
                          <a:solidFill>
                            <a:srgbClr val="000000"/>
                          </a:solidFill>
                          <a:effectLst/>
                          <a:latin typeface="Arial" panose="020B0604020202020204" pitchFamily="34" charset="0"/>
                        </a:rPr>
                        <a:t>7</a:t>
                      </a:r>
                      <a:endParaRPr lang="en-IE" sz="9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fontAlgn="t"/>
                      <a:r>
                        <a:rPr lang="en-IE" sz="900" b="0" i="0" u="none" strike="noStrike" dirty="0" smtClean="0">
                          <a:solidFill>
                            <a:srgbClr val="000000"/>
                          </a:solidFill>
                          <a:effectLst/>
                          <a:latin typeface="Arial" panose="020B0604020202020204" pitchFamily="34" charset="0"/>
                        </a:rPr>
                        <a:t>1</a:t>
                      </a:r>
                      <a:endParaRPr lang="en-IE" sz="9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fontAlgn="t"/>
                      <a:r>
                        <a:rPr lang="en-IE" sz="900" b="0" i="0" u="none" strike="noStrike" dirty="0" smtClean="0">
                          <a:solidFill>
                            <a:srgbClr val="000000"/>
                          </a:solidFill>
                          <a:effectLst/>
                          <a:latin typeface="Arial" panose="020B0604020202020204" pitchFamily="34" charset="0"/>
                        </a:rPr>
                        <a:t>7</a:t>
                      </a:r>
                      <a:endParaRPr lang="en-IE" sz="9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fontAlgn="t"/>
                      <a:r>
                        <a:rPr lang="en-IE" sz="900" b="0" i="0" u="none" strike="noStrike" dirty="0" smtClean="0">
                          <a:solidFill>
                            <a:srgbClr val="000000"/>
                          </a:solidFill>
                          <a:effectLst/>
                          <a:latin typeface="Arial" panose="020B0604020202020204" pitchFamily="34" charset="0"/>
                        </a:rPr>
                        <a:t>6</a:t>
                      </a:r>
                      <a:endParaRPr lang="en-IE" sz="9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fontAlgn="t"/>
                      <a:r>
                        <a:rPr lang="en-IE" sz="900" b="0" i="0" u="none" strike="noStrike" dirty="0" smtClean="0">
                          <a:solidFill>
                            <a:srgbClr val="000000"/>
                          </a:solidFill>
                          <a:effectLst/>
                          <a:latin typeface="Arial" panose="020B0604020202020204" pitchFamily="34" charset="0"/>
                        </a:rPr>
                        <a:t>6</a:t>
                      </a:r>
                      <a:endParaRPr lang="en-IE" sz="9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fontAlgn="t"/>
                      <a:r>
                        <a:rPr lang="en-IE" sz="900" b="0" i="0" u="none" strike="noStrike" dirty="0" smtClean="0">
                          <a:solidFill>
                            <a:srgbClr val="000000"/>
                          </a:solidFill>
                          <a:effectLst/>
                          <a:latin typeface="Arial" panose="020B0604020202020204" pitchFamily="34" charset="0"/>
                        </a:rPr>
                        <a:t>1</a:t>
                      </a:r>
                      <a:endParaRPr lang="en-IE" sz="9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extLst>
                  <a:ext uri="{0D108BD9-81ED-4DB2-BD59-A6C34878D82A}">
                    <a16:rowId xmlns:a16="http://schemas.microsoft.com/office/drawing/2014/main" val="1215814624"/>
                  </a:ext>
                </a:extLst>
              </a:tr>
              <a:tr h="199475">
                <a:tc>
                  <a:txBody>
                    <a:bodyPr/>
                    <a:lstStyle/>
                    <a:p>
                      <a:pPr lvl="0" algn="ctr" fontAlgn="t"/>
                      <a:r>
                        <a:rPr lang="en-IE" sz="900" b="0" i="0" u="none" strike="noStrike" dirty="0" smtClean="0">
                          <a:solidFill>
                            <a:schemeClr val="tx1"/>
                          </a:solidFill>
                          <a:effectLst/>
                          <a:latin typeface="Arial" panose="020B0604020202020204" pitchFamily="34" charset="0"/>
                        </a:rPr>
                        <a:t>5</a:t>
                      </a:r>
                      <a:endParaRPr lang="en-IE" sz="900" b="0" i="0" u="none" strike="noStrike" dirty="0">
                        <a:solidFill>
                          <a:schemeClr val="tx1"/>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t"/>
                      <a:r>
                        <a:rPr lang="en-IE" sz="900" b="0" i="0" u="none" strike="noStrike" dirty="0" smtClean="0">
                          <a:solidFill>
                            <a:srgbClr val="000000"/>
                          </a:solidFill>
                          <a:effectLst/>
                          <a:latin typeface="Arial" panose="020B0604020202020204" pitchFamily="34" charset="0"/>
                        </a:rPr>
                        <a:t>2</a:t>
                      </a:r>
                      <a:endParaRPr lang="en-IE" sz="9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t"/>
                      <a:r>
                        <a:rPr lang="en-IE" sz="900" b="0" i="0" u="none" strike="noStrike" dirty="0" smtClean="0">
                          <a:solidFill>
                            <a:srgbClr val="000000"/>
                          </a:solidFill>
                          <a:effectLst/>
                          <a:latin typeface="Arial" panose="020B0604020202020204" pitchFamily="34" charset="0"/>
                        </a:rPr>
                        <a:t>4</a:t>
                      </a:r>
                      <a:endParaRPr lang="en-IE" sz="9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t"/>
                      <a:r>
                        <a:rPr lang="en-IE" sz="900" b="0" i="0" u="none" strike="noStrike" dirty="0" smtClean="0">
                          <a:solidFill>
                            <a:srgbClr val="000000"/>
                          </a:solidFill>
                          <a:effectLst/>
                          <a:latin typeface="Arial" panose="020B0604020202020204" pitchFamily="34" charset="0"/>
                        </a:rPr>
                        <a:t>0</a:t>
                      </a:r>
                      <a:endParaRPr lang="en-IE" sz="9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t"/>
                      <a:r>
                        <a:rPr lang="en-IE" sz="900" b="0" i="0" u="none" strike="noStrike" dirty="0" smtClean="0">
                          <a:solidFill>
                            <a:srgbClr val="000000"/>
                          </a:solidFill>
                          <a:effectLst/>
                          <a:latin typeface="Arial" panose="020B0604020202020204" pitchFamily="34" charset="0"/>
                        </a:rPr>
                        <a:t>0</a:t>
                      </a:r>
                      <a:endParaRPr lang="en-IE" sz="9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t"/>
                      <a:r>
                        <a:rPr lang="en-IE" sz="900" b="0" i="0" u="none" strike="noStrike" dirty="0" smtClean="0">
                          <a:solidFill>
                            <a:srgbClr val="000000"/>
                          </a:solidFill>
                          <a:effectLst/>
                          <a:latin typeface="Arial" panose="020B0604020202020204" pitchFamily="34" charset="0"/>
                        </a:rPr>
                        <a:t>3</a:t>
                      </a:r>
                      <a:endParaRPr lang="en-IE" sz="9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t"/>
                      <a:r>
                        <a:rPr lang="en-IE" sz="900" b="0" i="0" u="none" strike="noStrike" dirty="0" smtClean="0">
                          <a:solidFill>
                            <a:srgbClr val="000000"/>
                          </a:solidFill>
                          <a:effectLst/>
                          <a:latin typeface="Arial" panose="020B0604020202020204" pitchFamily="34" charset="0"/>
                        </a:rPr>
                        <a:t>0</a:t>
                      </a:r>
                      <a:endParaRPr lang="en-IE" sz="9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t"/>
                      <a:r>
                        <a:rPr lang="en-IE" sz="900" b="0" i="0" u="none" strike="noStrike" dirty="0" smtClean="0">
                          <a:solidFill>
                            <a:srgbClr val="000000"/>
                          </a:solidFill>
                          <a:effectLst/>
                          <a:latin typeface="Arial" panose="020B0604020202020204" pitchFamily="34" charset="0"/>
                        </a:rPr>
                        <a:t>0</a:t>
                      </a:r>
                      <a:endParaRPr lang="en-IE" sz="9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t"/>
                      <a:r>
                        <a:rPr lang="en-IE" sz="900" b="0" i="0" u="none" strike="noStrike" dirty="0" smtClean="0">
                          <a:solidFill>
                            <a:srgbClr val="000000"/>
                          </a:solidFill>
                          <a:effectLst/>
                          <a:latin typeface="Arial" panose="020B0604020202020204" pitchFamily="34" charset="0"/>
                        </a:rPr>
                        <a:t>0</a:t>
                      </a:r>
                      <a:endParaRPr lang="en-IE" sz="9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t"/>
                      <a:r>
                        <a:rPr lang="en-IE" sz="900" b="0" i="0" u="none" strike="noStrike" dirty="0" smtClean="0">
                          <a:solidFill>
                            <a:srgbClr val="000000"/>
                          </a:solidFill>
                          <a:effectLst/>
                          <a:latin typeface="Arial" panose="020B0604020202020204" pitchFamily="34" charset="0"/>
                        </a:rPr>
                        <a:t>1</a:t>
                      </a:r>
                      <a:endParaRPr lang="en-IE" sz="9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t"/>
                      <a:r>
                        <a:rPr lang="en-IE" sz="900" b="0" i="0" u="none" strike="noStrike" dirty="0" smtClean="0">
                          <a:solidFill>
                            <a:srgbClr val="000000"/>
                          </a:solidFill>
                          <a:effectLst/>
                          <a:latin typeface="Arial" panose="020B0604020202020204" pitchFamily="34" charset="0"/>
                        </a:rPr>
                        <a:t>1</a:t>
                      </a:r>
                      <a:endParaRPr lang="en-IE" sz="9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t"/>
                      <a:r>
                        <a:rPr lang="en-IE" sz="900" b="0" i="0" u="none" strike="noStrike" dirty="0" smtClean="0">
                          <a:solidFill>
                            <a:srgbClr val="000000"/>
                          </a:solidFill>
                          <a:effectLst/>
                          <a:latin typeface="Arial" panose="020B0604020202020204" pitchFamily="34" charset="0"/>
                        </a:rPr>
                        <a:t>0</a:t>
                      </a:r>
                      <a:endParaRPr lang="en-IE" sz="9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912343503"/>
                  </a:ext>
                </a:extLst>
              </a:tr>
              <a:tr h="199475">
                <a:tc>
                  <a:txBody>
                    <a:bodyPr/>
                    <a:lstStyle/>
                    <a:p>
                      <a:pPr lvl="0" algn="ctr" fontAlgn="t"/>
                      <a:r>
                        <a:rPr lang="en-IE" sz="900" b="0" i="0" u="none" strike="noStrike" dirty="0" smtClean="0">
                          <a:solidFill>
                            <a:schemeClr val="tx1"/>
                          </a:solidFill>
                          <a:effectLst/>
                          <a:latin typeface="Arial" panose="020B0604020202020204" pitchFamily="34" charset="0"/>
                        </a:rPr>
                        <a:t>0</a:t>
                      </a:r>
                      <a:endParaRPr lang="en-IE" sz="900" b="0" i="0" u="none" strike="noStrike" dirty="0">
                        <a:solidFill>
                          <a:schemeClr val="tx1"/>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t"/>
                      <a:r>
                        <a:rPr lang="en-IE" sz="900" b="0" i="0" u="none" strike="noStrike" dirty="0" smtClean="0">
                          <a:solidFill>
                            <a:srgbClr val="000000"/>
                          </a:solidFill>
                          <a:effectLst/>
                          <a:latin typeface="Arial" panose="020B0604020202020204" pitchFamily="34" charset="0"/>
                        </a:rPr>
                        <a:t>0</a:t>
                      </a:r>
                      <a:endParaRPr lang="en-IE" sz="9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t"/>
                      <a:r>
                        <a:rPr lang="en-IE" sz="900" b="0" i="0" u="none" strike="noStrike" dirty="0" smtClean="0">
                          <a:solidFill>
                            <a:srgbClr val="000000"/>
                          </a:solidFill>
                          <a:effectLst/>
                          <a:latin typeface="Arial" panose="020B0604020202020204" pitchFamily="34" charset="0"/>
                        </a:rPr>
                        <a:t>0</a:t>
                      </a:r>
                      <a:endParaRPr lang="en-IE" sz="9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t"/>
                      <a:r>
                        <a:rPr lang="en-IE" sz="900" b="0" i="0" u="none" strike="noStrike" dirty="0" smtClean="0">
                          <a:solidFill>
                            <a:srgbClr val="000000"/>
                          </a:solidFill>
                          <a:effectLst/>
                          <a:latin typeface="Arial" panose="020B0604020202020204" pitchFamily="34" charset="0"/>
                        </a:rPr>
                        <a:t>0</a:t>
                      </a:r>
                      <a:endParaRPr lang="en-IE" sz="9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t"/>
                      <a:r>
                        <a:rPr lang="en-IE" sz="900" b="0" i="0" u="none" strike="noStrike" dirty="0" smtClean="0">
                          <a:solidFill>
                            <a:srgbClr val="000000"/>
                          </a:solidFill>
                          <a:effectLst/>
                          <a:latin typeface="Arial" panose="020B0604020202020204" pitchFamily="34" charset="0"/>
                        </a:rPr>
                        <a:t>0</a:t>
                      </a:r>
                      <a:endParaRPr lang="en-IE" sz="9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t"/>
                      <a:r>
                        <a:rPr lang="en-IE" sz="900" b="0" i="0" u="none" strike="noStrike" dirty="0" smtClean="0">
                          <a:solidFill>
                            <a:srgbClr val="000000"/>
                          </a:solidFill>
                          <a:effectLst/>
                          <a:latin typeface="Arial" panose="020B0604020202020204" pitchFamily="34" charset="0"/>
                        </a:rPr>
                        <a:t>0</a:t>
                      </a:r>
                      <a:endParaRPr lang="en-IE" sz="9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t"/>
                      <a:r>
                        <a:rPr lang="en-IE" sz="900" b="0" i="0" u="none" strike="noStrike" dirty="0" smtClean="0">
                          <a:solidFill>
                            <a:srgbClr val="000000"/>
                          </a:solidFill>
                          <a:effectLst/>
                          <a:latin typeface="Arial" panose="020B0604020202020204" pitchFamily="34" charset="0"/>
                        </a:rPr>
                        <a:t>0</a:t>
                      </a:r>
                      <a:endParaRPr lang="en-IE" sz="9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t"/>
                      <a:r>
                        <a:rPr lang="en-IE" sz="900" b="0" i="0" u="none" strike="noStrike" dirty="0" smtClean="0">
                          <a:solidFill>
                            <a:srgbClr val="000000"/>
                          </a:solidFill>
                          <a:effectLst/>
                          <a:latin typeface="Arial" panose="020B0604020202020204" pitchFamily="34" charset="0"/>
                        </a:rPr>
                        <a:t>0</a:t>
                      </a:r>
                      <a:endParaRPr lang="en-IE" sz="9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t"/>
                      <a:r>
                        <a:rPr lang="en-IE" sz="900" b="0" i="0" u="none" strike="noStrike" dirty="0" smtClean="0">
                          <a:solidFill>
                            <a:srgbClr val="000000"/>
                          </a:solidFill>
                          <a:effectLst/>
                          <a:latin typeface="Arial" panose="020B0604020202020204" pitchFamily="34" charset="0"/>
                        </a:rPr>
                        <a:t>0</a:t>
                      </a:r>
                      <a:endParaRPr lang="en-IE" sz="9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t"/>
                      <a:r>
                        <a:rPr lang="en-IE" sz="900" b="0" i="0" u="none" strike="noStrike" dirty="0" smtClean="0">
                          <a:solidFill>
                            <a:srgbClr val="000000"/>
                          </a:solidFill>
                          <a:effectLst/>
                          <a:latin typeface="Arial" panose="020B0604020202020204" pitchFamily="34" charset="0"/>
                        </a:rPr>
                        <a:t>0</a:t>
                      </a:r>
                      <a:endParaRPr lang="en-IE" sz="9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t"/>
                      <a:r>
                        <a:rPr lang="en-IE" sz="900" b="0" i="0" u="none" strike="noStrike" dirty="0" smtClean="0">
                          <a:solidFill>
                            <a:srgbClr val="000000"/>
                          </a:solidFill>
                          <a:effectLst/>
                          <a:latin typeface="Arial" panose="020B0604020202020204" pitchFamily="34" charset="0"/>
                        </a:rPr>
                        <a:t>0</a:t>
                      </a:r>
                      <a:endParaRPr lang="en-IE" sz="9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t"/>
                      <a:r>
                        <a:rPr lang="en-IE" sz="900" b="0" i="0" u="none" strike="noStrike" dirty="0" smtClean="0">
                          <a:solidFill>
                            <a:srgbClr val="000000"/>
                          </a:solidFill>
                          <a:effectLst/>
                          <a:latin typeface="Arial" panose="020B0604020202020204" pitchFamily="34" charset="0"/>
                        </a:rPr>
                        <a:t>0</a:t>
                      </a:r>
                      <a:endParaRPr lang="en-IE" sz="9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3370875293"/>
                  </a:ext>
                </a:extLst>
              </a:tr>
              <a:tr h="480006">
                <a:tc>
                  <a:txBody>
                    <a:bodyPr/>
                    <a:lstStyle/>
                    <a:p>
                      <a:pPr algn="ctr" fontAlgn="t"/>
                      <a:endParaRPr lang="en-IE" sz="800" b="1" i="0" u="none" strike="noStrike" dirty="0" smtClean="0">
                        <a:solidFill>
                          <a:schemeClr val="tx1"/>
                        </a:solidFill>
                        <a:effectLst/>
                        <a:latin typeface="Arial" panose="020B0604020202020204" pitchFamily="34" charset="0"/>
                      </a:endParaRPr>
                    </a:p>
                    <a:p>
                      <a:pPr algn="ctr" fontAlgn="t"/>
                      <a:r>
                        <a:rPr lang="en-IE" sz="800" b="1" i="0" u="none" strike="noStrike" dirty="0" smtClean="0">
                          <a:solidFill>
                            <a:schemeClr val="tx1"/>
                          </a:solidFill>
                          <a:effectLst/>
                          <a:latin typeface="Arial" panose="020B0604020202020204" pitchFamily="34" charset="0"/>
                        </a:rPr>
                        <a:t>29</a:t>
                      </a:r>
                      <a:r>
                        <a:rPr lang="en-IE" sz="800" b="1" i="0" u="none" strike="noStrike" dirty="0" smtClean="0">
                          <a:solidFill>
                            <a:schemeClr val="tx1"/>
                          </a:solidFill>
                          <a:effectLst/>
                          <a:latin typeface="Arial" panose="020B0604020202020204" pitchFamily="34" charset="0"/>
                        </a:rPr>
                        <a:t>%</a:t>
                      </a:r>
                    </a:p>
                    <a:p>
                      <a:pPr algn="ctr" fontAlgn="t"/>
                      <a:r>
                        <a:rPr lang="en-IE" sz="800" b="1" i="0" u="none" strike="noStrike" dirty="0" smtClean="0">
                          <a:solidFill>
                            <a:schemeClr val="tx1"/>
                          </a:solidFill>
                          <a:effectLst/>
                          <a:latin typeface="Arial" panose="020B0604020202020204" pitchFamily="34" charset="0"/>
                        </a:rPr>
                        <a:t>Evidence</a:t>
                      </a:r>
                      <a:r>
                        <a:rPr lang="en-IE" sz="800" b="1" i="0" u="none" strike="noStrike" baseline="0" dirty="0" smtClean="0">
                          <a:solidFill>
                            <a:schemeClr val="tx1"/>
                          </a:solidFill>
                          <a:effectLst/>
                          <a:latin typeface="Arial" panose="020B0604020202020204" pitchFamily="34" charset="0"/>
                        </a:rPr>
                        <a:t> full compliance</a:t>
                      </a:r>
                      <a:endParaRPr lang="en-IE" sz="800" b="1" i="0" u="none" strike="noStrike" dirty="0">
                        <a:solidFill>
                          <a:schemeClr val="tx1"/>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t"/>
                      <a:endParaRPr lang="en-IE" sz="800" b="1" i="0" u="none" strike="noStrike" dirty="0" smtClean="0">
                        <a:solidFill>
                          <a:schemeClr val="tx1"/>
                        </a:solidFill>
                        <a:effectLst/>
                        <a:latin typeface="Arial" panose="020B0604020202020204" pitchFamily="34" charset="0"/>
                      </a:endParaRPr>
                    </a:p>
                    <a:p>
                      <a:pPr algn="ctr" fontAlgn="t"/>
                      <a:r>
                        <a:rPr lang="en-IE" sz="800" b="1" i="0" u="none" strike="noStrike" dirty="0" smtClean="0">
                          <a:solidFill>
                            <a:schemeClr val="tx1"/>
                          </a:solidFill>
                          <a:effectLst/>
                          <a:latin typeface="Arial" panose="020B0604020202020204" pitchFamily="34" charset="0"/>
                        </a:rPr>
                        <a:t>71</a:t>
                      </a:r>
                      <a:r>
                        <a:rPr lang="en-IE" sz="800" b="1" i="0" u="none" strike="noStrike" dirty="0" smtClean="0">
                          <a:solidFill>
                            <a:schemeClr val="tx1"/>
                          </a:solidFill>
                          <a:effectLst/>
                          <a:latin typeface="Arial" panose="020B0604020202020204" pitchFamily="34" charset="0"/>
                        </a:rPr>
                        <a:t>%</a:t>
                      </a:r>
                    </a:p>
                    <a:p>
                      <a:pPr algn="ctr" fontAlgn="t"/>
                      <a:r>
                        <a:rPr lang="en-IE" sz="800" b="1" i="0" u="none" strike="noStrike" dirty="0" smtClean="0">
                          <a:solidFill>
                            <a:schemeClr val="tx1"/>
                          </a:solidFill>
                          <a:effectLst/>
                          <a:latin typeface="Arial" panose="020B0604020202020204" pitchFamily="34" charset="0"/>
                        </a:rPr>
                        <a:t>Evidence full compliance</a:t>
                      </a:r>
                      <a:endParaRPr lang="en-IE" sz="800" b="1" i="0" u="none" strike="noStrike" dirty="0">
                        <a:solidFill>
                          <a:schemeClr val="tx1"/>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t"/>
                      <a:endParaRPr lang="en-IE" sz="800" b="1" i="0" u="none" strike="noStrike" dirty="0" smtClean="0">
                        <a:solidFill>
                          <a:schemeClr val="tx1"/>
                        </a:solidFill>
                        <a:effectLst/>
                        <a:latin typeface="Arial" panose="020B0604020202020204" pitchFamily="34" charset="0"/>
                      </a:endParaRPr>
                    </a:p>
                    <a:p>
                      <a:pPr algn="ctr" fontAlgn="t"/>
                      <a:r>
                        <a:rPr lang="en-IE" sz="800" b="1" i="0" u="none" strike="noStrike" dirty="0" smtClean="0">
                          <a:solidFill>
                            <a:schemeClr val="tx1"/>
                          </a:solidFill>
                          <a:effectLst/>
                          <a:latin typeface="Arial" panose="020B0604020202020204" pitchFamily="34" charset="0"/>
                        </a:rPr>
                        <a:t>43</a:t>
                      </a:r>
                      <a:r>
                        <a:rPr lang="en-IE" sz="800" b="1" i="0" u="none" strike="noStrike" dirty="0" smtClean="0">
                          <a:solidFill>
                            <a:schemeClr val="tx1"/>
                          </a:solidFill>
                          <a:effectLst/>
                          <a:latin typeface="Arial" panose="020B0604020202020204" pitchFamily="34" charset="0"/>
                        </a:rPr>
                        <a:t>%</a:t>
                      </a:r>
                    </a:p>
                    <a:p>
                      <a:pPr algn="ctr" fontAlgn="t"/>
                      <a:r>
                        <a:rPr lang="en-IE" sz="800" b="1" i="0" u="none" strike="noStrike" dirty="0" smtClean="0">
                          <a:solidFill>
                            <a:schemeClr val="tx1"/>
                          </a:solidFill>
                          <a:effectLst/>
                          <a:latin typeface="Arial" panose="020B0604020202020204" pitchFamily="34" charset="0"/>
                        </a:rPr>
                        <a:t>Evidence ful</a:t>
                      </a:r>
                      <a:r>
                        <a:rPr lang="en-IE" sz="800" b="1" i="0" u="none" strike="noStrike" baseline="0" dirty="0" smtClean="0">
                          <a:solidFill>
                            <a:schemeClr val="tx1"/>
                          </a:solidFill>
                          <a:effectLst/>
                          <a:latin typeface="Arial" panose="020B0604020202020204" pitchFamily="34" charset="0"/>
                        </a:rPr>
                        <a:t>l compliance</a:t>
                      </a:r>
                      <a:endParaRPr lang="en-IE" sz="800" b="1" i="0" u="none" strike="noStrike" dirty="0">
                        <a:solidFill>
                          <a:schemeClr val="tx1"/>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t"/>
                      <a:endParaRPr lang="en-IE" sz="800" b="1" i="0" u="none" strike="noStrike" dirty="0" smtClean="0">
                        <a:solidFill>
                          <a:schemeClr val="tx1"/>
                        </a:solidFill>
                        <a:effectLst/>
                        <a:latin typeface="Arial" panose="020B0604020202020204" pitchFamily="34" charset="0"/>
                      </a:endParaRPr>
                    </a:p>
                    <a:p>
                      <a:pPr algn="ctr" fontAlgn="t"/>
                      <a:r>
                        <a:rPr lang="en-IE" sz="800" b="1" i="0" u="none" strike="noStrike" dirty="0" smtClean="0">
                          <a:solidFill>
                            <a:schemeClr val="tx1"/>
                          </a:solidFill>
                          <a:effectLst/>
                          <a:latin typeface="Arial" panose="020B0604020202020204" pitchFamily="34" charset="0"/>
                        </a:rPr>
                        <a:t>100</a:t>
                      </a:r>
                      <a:r>
                        <a:rPr lang="en-IE" sz="800" b="1" i="0" u="none" strike="noStrike" dirty="0" smtClean="0">
                          <a:solidFill>
                            <a:schemeClr val="tx1"/>
                          </a:solidFill>
                          <a:effectLst/>
                          <a:latin typeface="Arial" panose="020B0604020202020204" pitchFamily="34" charset="0"/>
                        </a:rPr>
                        <a:t>%</a:t>
                      </a:r>
                    </a:p>
                    <a:p>
                      <a:pPr algn="ctr" fontAlgn="t"/>
                      <a:r>
                        <a:rPr lang="en-IE" sz="800" b="1" i="0" u="none" strike="noStrike" dirty="0" smtClean="0">
                          <a:solidFill>
                            <a:schemeClr val="tx1"/>
                          </a:solidFill>
                          <a:effectLst/>
                          <a:latin typeface="Arial" panose="020B0604020202020204" pitchFamily="34" charset="0"/>
                        </a:rPr>
                        <a:t>Evidence full compliance</a:t>
                      </a:r>
                      <a:endParaRPr lang="en-IE" sz="800" b="1" i="0" u="none" strike="noStrike" dirty="0">
                        <a:solidFill>
                          <a:schemeClr val="tx1"/>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t"/>
                      <a:endParaRPr lang="en-IE" sz="800" b="1" i="0" u="none" strike="noStrike" dirty="0" smtClean="0">
                        <a:solidFill>
                          <a:schemeClr val="tx1"/>
                        </a:solidFill>
                        <a:effectLst/>
                        <a:latin typeface="Arial" panose="020B0604020202020204" pitchFamily="34" charset="0"/>
                      </a:endParaRPr>
                    </a:p>
                    <a:p>
                      <a:pPr algn="ctr" fontAlgn="t"/>
                      <a:r>
                        <a:rPr lang="en-IE" sz="800" b="1" i="0" u="none" strike="noStrike" dirty="0" smtClean="0">
                          <a:solidFill>
                            <a:schemeClr val="tx1"/>
                          </a:solidFill>
                          <a:effectLst/>
                          <a:latin typeface="Arial" panose="020B0604020202020204" pitchFamily="34" charset="0"/>
                        </a:rPr>
                        <a:t>100</a:t>
                      </a:r>
                      <a:r>
                        <a:rPr lang="en-IE" sz="800" b="1" i="0" u="none" strike="noStrike" dirty="0" smtClean="0">
                          <a:solidFill>
                            <a:schemeClr val="tx1"/>
                          </a:solidFill>
                          <a:effectLst/>
                          <a:latin typeface="Arial" panose="020B0604020202020204" pitchFamily="34" charset="0"/>
                        </a:rPr>
                        <a:t>%</a:t>
                      </a:r>
                    </a:p>
                    <a:p>
                      <a:pPr marL="0" marR="0" lvl="0" indent="0" algn="ctr" defTabSz="914400" eaLnBrk="1" fontAlgn="t" latinLnBrk="0" hangingPunct="1">
                        <a:lnSpc>
                          <a:spcPct val="100000"/>
                        </a:lnSpc>
                        <a:spcBef>
                          <a:spcPts val="0"/>
                        </a:spcBef>
                        <a:spcAft>
                          <a:spcPts val="0"/>
                        </a:spcAft>
                        <a:buClrTx/>
                        <a:buSzTx/>
                        <a:buFontTx/>
                        <a:buNone/>
                        <a:tabLst/>
                        <a:defRPr/>
                      </a:pPr>
                      <a:r>
                        <a:rPr lang="en-IE" sz="800" b="1" i="0" u="none" strike="noStrike" dirty="0" smtClean="0">
                          <a:solidFill>
                            <a:schemeClr val="tx1"/>
                          </a:solidFill>
                          <a:effectLst/>
                          <a:latin typeface="Arial" panose="020B0604020202020204" pitchFamily="34" charset="0"/>
                        </a:rPr>
                        <a:t>Evidence full compliance</a:t>
                      </a:r>
                    </a:p>
                    <a:p>
                      <a:pPr algn="ctr" fontAlgn="t"/>
                      <a:endParaRPr lang="en-IE" sz="800" b="1" i="0" u="none" strike="noStrike" dirty="0">
                        <a:solidFill>
                          <a:schemeClr val="tx1"/>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t"/>
                      <a:endParaRPr lang="en-IE" sz="800" b="1" i="0" u="none" strike="noStrike" dirty="0" smtClean="0">
                        <a:solidFill>
                          <a:schemeClr val="tx1"/>
                        </a:solidFill>
                        <a:effectLst/>
                        <a:latin typeface="Arial" panose="020B0604020202020204" pitchFamily="34" charset="0"/>
                      </a:endParaRPr>
                    </a:p>
                    <a:p>
                      <a:pPr algn="ctr" fontAlgn="t"/>
                      <a:r>
                        <a:rPr lang="en-IE" sz="800" b="1" i="0" u="none" strike="noStrike" dirty="0" smtClean="0">
                          <a:solidFill>
                            <a:schemeClr val="tx1"/>
                          </a:solidFill>
                          <a:effectLst/>
                          <a:latin typeface="Arial" panose="020B0604020202020204" pitchFamily="34" charset="0"/>
                        </a:rPr>
                        <a:t>57</a:t>
                      </a:r>
                      <a:r>
                        <a:rPr lang="en-IE" sz="800" b="1" i="0" u="none" strike="noStrike" dirty="0" smtClean="0">
                          <a:solidFill>
                            <a:schemeClr val="tx1"/>
                          </a:solidFill>
                          <a:effectLst/>
                          <a:latin typeface="Arial" panose="020B0604020202020204" pitchFamily="34" charset="0"/>
                        </a:rPr>
                        <a:t>%</a:t>
                      </a:r>
                    </a:p>
                    <a:p>
                      <a:pPr marL="0" marR="0" lvl="0" indent="0" algn="ctr" defTabSz="914400" eaLnBrk="1" fontAlgn="t" latinLnBrk="0" hangingPunct="1">
                        <a:lnSpc>
                          <a:spcPct val="100000"/>
                        </a:lnSpc>
                        <a:spcBef>
                          <a:spcPts val="0"/>
                        </a:spcBef>
                        <a:spcAft>
                          <a:spcPts val="0"/>
                        </a:spcAft>
                        <a:buClrTx/>
                        <a:buSzTx/>
                        <a:buFontTx/>
                        <a:buNone/>
                        <a:tabLst/>
                        <a:defRPr/>
                      </a:pPr>
                      <a:r>
                        <a:rPr lang="en-IE" sz="800" b="1" i="0" u="none" strike="noStrike" dirty="0" smtClean="0">
                          <a:solidFill>
                            <a:schemeClr val="tx1"/>
                          </a:solidFill>
                          <a:effectLst/>
                          <a:latin typeface="Arial" panose="020B0604020202020204" pitchFamily="34" charset="0"/>
                        </a:rPr>
                        <a:t>Evidence full compliance</a:t>
                      </a:r>
                    </a:p>
                    <a:p>
                      <a:pPr algn="ctr" fontAlgn="t"/>
                      <a:endParaRPr lang="en-IE" sz="800" b="1" i="0" u="none" strike="noStrike" dirty="0">
                        <a:solidFill>
                          <a:schemeClr val="tx1"/>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t"/>
                      <a:endParaRPr lang="en-IE" sz="800" b="1" i="0" u="none" strike="noStrike" dirty="0" smtClean="0">
                        <a:solidFill>
                          <a:schemeClr val="tx1"/>
                        </a:solidFill>
                        <a:effectLst/>
                        <a:latin typeface="Arial" panose="020B0604020202020204" pitchFamily="34" charset="0"/>
                      </a:endParaRPr>
                    </a:p>
                    <a:p>
                      <a:pPr algn="ctr" fontAlgn="t"/>
                      <a:r>
                        <a:rPr lang="en-IE" sz="800" b="1" i="0" u="none" strike="noStrike" dirty="0" smtClean="0">
                          <a:solidFill>
                            <a:schemeClr val="tx1"/>
                          </a:solidFill>
                          <a:effectLst/>
                          <a:latin typeface="Arial" panose="020B0604020202020204" pitchFamily="34" charset="0"/>
                        </a:rPr>
                        <a:t>100</a:t>
                      </a:r>
                      <a:r>
                        <a:rPr lang="en-IE" sz="800" b="1" i="0" u="none" strike="noStrike" dirty="0" smtClean="0">
                          <a:solidFill>
                            <a:schemeClr val="tx1"/>
                          </a:solidFill>
                          <a:effectLst/>
                          <a:latin typeface="Arial" panose="020B0604020202020204" pitchFamily="34" charset="0"/>
                        </a:rPr>
                        <a:t>%</a:t>
                      </a:r>
                    </a:p>
                    <a:p>
                      <a:pPr marL="0" marR="0" lvl="0" indent="0" algn="ctr" defTabSz="914400" eaLnBrk="1" fontAlgn="t" latinLnBrk="0" hangingPunct="1">
                        <a:lnSpc>
                          <a:spcPct val="100000"/>
                        </a:lnSpc>
                        <a:spcBef>
                          <a:spcPts val="0"/>
                        </a:spcBef>
                        <a:spcAft>
                          <a:spcPts val="0"/>
                        </a:spcAft>
                        <a:buClrTx/>
                        <a:buSzTx/>
                        <a:buFontTx/>
                        <a:buNone/>
                        <a:tabLst/>
                        <a:defRPr/>
                      </a:pPr>
                      <a:r>
                        <a:rPr lang="en-IE" sz="800" b="1" i="0" u="none" strike="noStrike" dirty="0" smtClean="0">
                          <a:solidFill>
                            <a:schemeClr val="tx1"/>
                          </a:solidFill>
                          <a:effectLst/>
                          <a:latin typeface="Arial" panose="020B0604020202020204" pitchFamily="34" charset="0"/>
                        </a:rPr>
                        <a:t>Evidence full compliance</a:t>
                      </a:r>
                    </a:p>
                    <a:p>
                      <a:pPr algn="ctr" fontAlgn="t"/>
                      <a:endParaRPr lang="en-IE" sz="800" b="1" i="0" u="none" strike="noStrike" dirty="0">
                        <a:solidFill>
                          <a:schemeClr val="tx1"/>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t"/>
                      <a:endParaRPr lang="en-IE" sz="800" b="1" i="0" u="none" strike="noStrike" dirty="0" smtClean="0">
                        <a:solidFill>
                          <a:schemeClr val="tx1"/>
                        </a:solidFill>
                        <a:effectLst/>
                        <a:latin typeface="Arial" panose="020B0604020202020204" pitchFamily="34" charset="0"/>
                      </a:endParaRPr>
                    </a:p>
                    <a:p>
                      <a:pPr algn="ctr" fontAlgn="t"/>
                      <a:r>
                        <a:rPr lang="en-IE" sz="800" b="1" i="0" u="none" strike="noStrike" dirty="0" smtClean="0">
                          <a:solidFill>
                            <a:schemeClr val="tx1"/>
                          </a:solidFill>
                          <a:effectLst/>
                          <a:latin typeface="Arial" panose="020B0604020202020204" pitchFamily="34" charset="0"/>
                        </a:rPr>
                        <a:t>*100</a:t>
                      </a:r>
                      <a:r>
                        <a:rPr lang="en-IE" sz="800" b="1" i="0" u="none" strike="noStrike" dirty="0" smtClean="0">
                          <a:solidFill>
                            <a:schemeClr val="tx1"/>
                          </a:solidFill>
                          <a:effectLst/>
                          <a:latin typeface="Arial" panose="020B0604020202020204" pitchFamily="34" charset="0"/>
                        </a:rPr>
                        <a:t>%</a:t>
                      </a:r>
                    </a:p>
                    <a:p>
                      <a:pPr marL="0" marR="0" lvl="0" indent="0" algn="ctr" defTabSz="914400" eaLnBrk="1" fontAlgn="t" latinLnBrk="0" hangingPunct="1">
                        <a:lnSpc>
                          <a:spcPct val="100000"/>
                        </a:lnSpc>
                        <a:spcBef>
                          <a:spcPts val="0"/>
                        </a:spcBef>
                        <a:spcAft>
                          <a:spcPts val="0"/>
                        </a:spcAft>
                        <a:buClrTx/>
                        <a:buSzTx/>
                        <a:buFontTx/>
                        <a:buNone/>
                        <a:tabLst/>
                        <a:defRPr/>
                      </a:pPr>
                      <a:r>
                        <a:rPr lang="en-IE" sz="800" b="1" i="0" u="none" strike="noStrike" dirty="0" smtClean="0">
                          <a:solidFill>
                            <a:schemeClr val="tx1"/>
                          </a:solidFill>
                          <a:effectLst/>
                          <a:latin typeface="Arial" panose="020B0604020202020204" pitchFamily="34" charset="0"/>
                        </a:rPr>
                        <a:t>Evidence full compliance</a:t>
                      </a:r>
                    </a:p>
                    <a:p>
                      <a:pPr algn="ctr" fontAlgn="t"/>
                      <a:endParaRPr lang="en-IE" sz="800" b="1" i="0" u="none" strike="noStrike" dirty="0">
                        <a:solidFill>
                          <a:schemeClr val="tx1"/>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t"/>
                      <a:endParaRPr lang="en-IE" sz="800" b="1" i="0" u="none" strike="noStrike" dirty="0" smtClean="0">
                        <a:solidFill>
                          <a:schemeClr val="tx1"/>
                        </a:solidFill>
                        <a:effectLst/>
                        <a:latin typeface="Arial" panose="020B0604020202020204" pitchFamily="34" charset="0"/>
                      </a:endParaRPr>
                    </a:p>
                    <a:p>
                      <a:pPr algn="ctr" fontAlgn="t"/>
                      <a:r>
                        <a:rPr lang="en-IE" sz="800" b="1" i="0" u="none" strike="noStrike" dirty="0" smtClean="0">
                          <a:solidFill>
                            <a:schemeClr val="tx1"/>
                          </a:solidFill>
                          <a:effectLst/>
                          <a:latin typeface="Arial" panose="020B0604020202020204" pitchFamily="34" charset="0"/>
                        </a:rPr>
                        <a:t>100</a:t>
                      </a:r>
                      <a:r>
                        <a:rPr lang="en-IE" sz="800" b="1" i="0" u="none" strike="noStrike" dirty="0" smtClean="0">
                          <a:solidFill>
                            <a:schemeClr val="tx1"/>
                          </a:solidFill>
                          <a:effectLst/>
                          <a:latin typeface="Arial" panose="020B0604020202020204" pitchFamily="34" charset="0"/>
                        </a:rPr>
                        <a:t>%</a:t>
                      </a:r>
                    </a:p>
                    <a:p>
                      <a:pPr marL="0" marR="0" lvl="0" indent="0" algn="ctr" defTabSz="914400" eaLnBrk="1" fontAlgn="t" latinLnBrk="0" hangingPunct="1">
                        <a:lnSpc>
                          <a:spcPct val="100000"/>
                        </a:lnSpc>
                        <a:spcBef>
                          <a:spcPts val="0"/>
                        </a:spcBef>
                        <a:spcAft>
                          <a:spcPts val="0"/>
                        </a:spcAft>
                        <a:buClrTx/>
                        <a:buSzTx/>
                        <a:buFontTx/>
                        <a:buNone/>
                        <a:tabLst/>
                        <a:defRPr/>
                      </a:pPr>
                      <a:r>
                        <a:rPr lang="en-IE" sz="800" b="1" i="0" u="none" strike="noStrike" dirty="0" smtClean="0">
                          <a:solidFill>
                            <a:schemeClr val="tx1"/>
                          </a:solidFill>
                          <a:effectLst/>
                          <a:latin typeface="Arial" panose="020B0604020202020204" pitchFamily="34" charset="0"/>
                        </a:rPr>
                        <a:t>Evidence full compliance</a:t>
                      </a:r>
                    </a:p>
                    <a:p>
                      <a:pPr algn="ctr" fontAlgn="t"/>
                      <a:endParaRPr lang="en-IE" sz="800" b="1" i="0" u="none" strike="noStrike" dirty="0">
                        <a:solidFill>
                          <a:schemeClr val="tx1"/>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t"/>
                      <a:endParaRPr lang="en-IE" sz="800" b="1" i="0" u="none" strike="noStrike" dirty="0" smtClean="0">
                        <a:solidFill>
                          <a:schemeClr val="tx1"/>
                        </a:solidFill>
                        <a:effectLst/>
                        <a:latin typeface="Arial" panose="020B0604020202020204" pitchFamily="34" charset="0"/>
                      </a:endParaRPr>
                    </a:p>
                    <a:p>
                      <a:pPr algn="ctr" fontAlgn="t"/>
                      <a:r>
                        <a:rPr lang="en-IE" sz="800" b="1" i="0" u="none" strike="noStrike" dirty="0" smtClean="0">
                          <a:solidFill>
                            <a:schemeClr val="tx1"/>
                          </a:solidFill>
                          <a:effectLst/>
                          <a:latin typeface="Arial" panose="020B0604020202020204" pitchFamily="34" charset="0"/>
                        </a:rPr>
                        <a:t>86</a:t>
                      </a:r>
                      <a:r>
                        <a:rPr lang="en-IE" sz="800" b="1" i="0" u="none" strike="noStrike" dirty="0" smtClean="0">
                          <a:solidFill>
                            <a:schemeClr val="tx1"/>
                          </a:solidFill>
                          <a:effectLst/>
                          <a:latin typeface="Arial" panose="020B0604020202020204" pitchFamily="34" charset="0"/>
                        </a:rPr>
                        <a:t>%</a:t>
                      </a:r>
                    </a:p>
                    <a:p>
                      <a:pPr marL="0" marR="0" lvl="0" indent="0" algn="ctr" defTabSz="914400" eaLnBrk="1" fontAlgn="t" latinLnBrk="0" hangingPunct="1">
                        <a:lnSpc>
                          <a:spcPct val="100000"/>
                        </a:lnSpc>
                        <a:spcBef>
                          <a:spcPts val="0"/>
                        </a:spcBef>
                        <a:spcAft>
                          <a:spcPts val="0"/>
                        </a:spcAft>
                        <a:buClrTx/>
                        <a:buSzTx/>
                        <a:buFontTx/>
                        <a:buNone/>
                        <a:tabLst/>
                        <a:defRPr/>
                      </a:pPr>
                      <a:r>
                        <a:rPr lang="en-IE" sz="800" b="1" i="0" u="none" strike="noStrike" dirty="0" smtClean="0">
                          <a:solidFill>
                            <a:schemeClr val="tx1"/>
                          </a:solidFill>
                          <a:effectLst/>
                          <a:latin typeface="Arial" panose="020B0604020202020204" pitchFamily="34" charset="0"/>
                        </a:rPr>
                        <a:t>Evidence full compliance</a:t>
                      </a:r>
                    </a:p>
                    <a:p>
                      <a:pPr algn="ctr" fontAlgn="t"/>
                      <a:endParaRPr lang="en-IE" sz="800" b="1" i="0" u="none" strike="noStrike" dirty="0">
                        <a:solidFill>
                          <a:schemeClr val="tx1"/>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t"/>
                      <a:endParaRPr lang="en-IE" sz="800" b="1" i="0" u="none" strike="noStrike" dirty="0" smtClean="0">
                        <a:solidFill>
                          <a:schemeClr val="tx1"/>
                        </a:solidFill>
                        <a:effectLst/>
                        <a:latin typeface="Arial" panose="020B0604020202020204" pitchFamily="34" charset="0"/>
                      </a:endParaRPr>
                    </a:p>
                    <a:p>
                      <a:pPr algn="ctr" fontAlgn="t"/>
                      <a:r>
                        <a:rPr lang="en-IE" sz="800" b="1" i="0" u="none" strike="noStrike" dirty="0" smtClean="0">
                          <a:solidFill>
                            <a:schemeClr val="tx1"/>
                          </a:solidFill>
                          <a:effectLst/>
                          <a:latin typeface="Arial" panose="020B0604020202020204" pitchFamily="34" charset="0"/>
                        </a:rPr>
                        <a:t>86</a:t>
                      </a:r>
                      <a:r>
                        <a:rPr lang="en-IE" sz="800" b="1" i="0" u="none" strike="noStrike" dirty="0" smtClean="0">
                          <a:solidFill>
                            <a:schemeClr val="tx1"/>
                          </a:solidFill>
                          <a:effectLst/>
                          <a:latin typeface="Arial" panose="020B0604020202020204" pitchFamily="34" charset="0"/>
                        </a:rPr>
                        <a:t>%</a:t>
                      </a:r>
                    </a:p>
                    <a:p>
                      <a:pPr marL="0" marR="0" lvl="0" indent="0" algn="ctr" defTabSz="914400" eaLnBrk="1" fontAlgn="t" latinLnBrk="0" hangingPunct="1">
                        <a:lnSpc>
                          <a:spcPct val="100000"/>
                        </a:lnSpc>
                        <a:spcBef>
                          <a:spcPts val="0"/>
                        </a:spcBef>
                        <a:spcAft>
                          <a:spcPts val="0"/>
                        </a:spcAft>
                        <a:buClrTx/>
                        <a:buSzTx/>
                        <a:buFontTx/>
                        <a:buNone/>
                        <a:tabLst/>
                        <a:defRPr/>
                      </a:pPr>
                      <a:r>
                        <a:rPr lang="en-IE" sz="800" b="1" i="0" u="none" strike="noStrike" dirty="0" smtClean="0">
                          <a:solidFill>
                            <a:schemeClr val="tx1"/>
                          </a:solidFill>
                          <a:effectLst/>
                          <a:latin typeface="Arial" panose="020B0604020202020204" pitchFamily="34" charset="0"/>
                        </a:rPr>
                        <a:t>Evidence full compliance</a:t>
                      </a:r>
                    </a:p>
                    <a:p>
                      <a:pPr algn="ctr" fontAlgn="t"/>
                      <a:endParaRPr lang="en-IE" sz="800" b="1" i="0" u="none" strike="noStrike" dirty="0">
                        <a:solidFill>
                          <a:schemeClr val="tx1"/>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t"/>
                      <a:endParaRPr lang="en-IE" sz="800" b="1" i="0" u="none" strike="noStrike" dirty="0" smtClean="0">
                        <a:solidFill>
                          <a:schemeClr val="tx1"/>
                        </a:solidFill>
                        <a:effectLst/>
                        <a:latin typeface="Arial" panose="020B0604020202020204" pitchFamily="34" charset="0"/>
                      </a:endParaRPr>
                    </a:p>
                    <a:p>
                      <a:pPr algn="ctr" fontAlgn="t"/>
                      <a:r>
                        <a:rPr lang="en-IE" sz="800" b="1" i="0" u="none" strike="noStrike" dirty="0" smtClean="0">
                          <a:solidFill>
                            <a:schemeClr val="tx1"/>
                          </a:solidFill>
                          <a:effectLst/>
                          <a:latin typeface="Arial" panose="020B0604020202020204" pitchFamily="34" charset="0"/>
                        </a:rPr>
                        <a:t>*100</a:t>
                      </a:r>
                      <a:r>
                        <a:rPr lang="en-IE" sz="800" b="1" i="0" u="none" strike="noStrike" dirty="0" smtClean="0">
                          <a:solidFill>
                            <a:schemeClr val="tx1"/>
                          </a:solidFill>
                          <a:effectLst/>
                          <a:latin typeface="Arial" panose="020B0604020202020204" pitchFamily="34" charset="0"/>
                        </a:rPr>
                        <a:t>%</a:t>
                      </a:r>
                    </a:p>
                    <a:p>
                      <a:pPr marL="0" marR="0" lvl="0" indent="0" algn="ctr" defTabSz="914400" eaLnBrk="1" fontAlgn="t" latinLnBrk="0" hangingPunct="1">
                        <a:lnSpc>
                          <a:spcPct val="100000"/>
                        </a:lnSpc>
                        <a:spcBef>
                          <a:spcPts val="0"/>
                        </a:spcBef>
                        <a:spcAft>
                          <a:spcPts val="0"/>
                        </a:spcAft>
                        <a:buClrTx/>
                        <a:buSzTx/>
                        <a:buFontTx/>
                        <a:buNone/>
                        <a:tabLst/>
                        <a:defRPr/>
                      </a:pPr>
                      <a:r>
                        <a:rPr lang="en-IE" sz="800" b="1" i="0" u="none" strike="noStrike" dirty="0" smtClean="0">
                          <a:solidFill>
                            <a:schemeClr val="tx1"/>
                          </a:solidFill>
                          <a:effectLst/>
                          <a:latin typeface="Arial" panose="020B0604020202020204" pitchFamily="34" charset="0"/>
                        </a:rPr>
                        <a:t>Evidence full compliance</a:t>
                      </a:r>
                    </a:p>
                    <a:p>
                      <a:pPr algn="ctr" fontAlgn="t"/>
                      <a:endParaRPr lang="en-IE" sz="800" b="1" i="0" u="none" strike="noStrike" dirty="0">
                        <a:solidFill>
                          <a:schemeClr val="tx1"/>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511783474"/>
                  </a:ext>
                </a:extLst>
              </a:tr>
            </a:tbl>
          </a:graphicData>
        </a:graphic>
      </p:graphicFrame>
      <p:sp>
        <p:nvSpPr>
          <p:cNvPr id="3" name="TextBox 2"/>
          <p:cNvSpPr txBox="1"/>
          <p:nvPr/>
        </p:nvSpPr>
        <p:spPr>
          <a:xfrm>
            <a:off x="457195" y="3942279"/>
            <a:ext cx="7924800" cy="261610"/>
          </a:xfrm>
          <a:prstGeom prst="rect">
            <a:avLst/>
          </a:prstGeom>
          <a:noFill/>
        </p:spPr>
        <p:txBody>
          <a:bodyPr wrap="square" rtlCol="0">
            <a:spAutoFit/>
          </a:bodyPr>
          <a:lstStyle/>
          <a:p>
            <a:r>
              <a:rPr lang="en-IE" sz="1100" dirty="0" smtClean="0"/>
              <a:t>* One HSE Funded and six HSE services were selected for Compliance Checks.  </a:t>
            </a:r>
            <a:endParaRPr lang="en-IE" sz="1100" dirty="0"/>
          </a:p>
        </p:txBody>
      </p:sp>
      <p:sp>
        <p:nvSpPr>
          <p:cNvPr id="4" name="TextBox 3"/>
          <p:cNvSpPr txBox="1"/>
          <p:nvPr/>
        </p:nvSpPr>
        <p:spPr>
          <a:xfrm>
            <a:off x="457195" y="4400550"/>
            <a:ext cx="8382005" cy="261610"/>
          </a:xfrm>
          <a:prstGeom prst="rect">
            <a:avLst/>
          </a:prstGeom>
          <a:noFill/>
        </p:spPr>
        <p:txBody>
          <a:bodyPr wrap="square" rtlCol="0">
            <a:spAutoFit/>
          </a:bodyPr>
          <a:lstStyle/>
          <a:p>
            <a:r>
              <a:rPr lang="en-IE" sz="1100" dirty="0" smtClean="0"/>
              <a:t>Evidence of compliance	              Evidence of partial </a:t>
            </a:r>
            <a:r>
              <a:rPr lang="en-IE" sz="1100" dirty="0"/>
              <a:t>c</a:t>
            </a:r>
            <a:r>
              <a:rPr lang="en-IE" sz="1100" dirty="0" smtClean="0"/>
              <a:t>ompliance 	               No evidence of compliance</a:t>
            </a:r>
            <a:endParaRPr lang="en-IE" sz="1100" dirty="0"/>
          </a:p>
        </p:txBody>
      </p:sp>
      <p:sp>
        <p:nvSpPr>
          <p:cNvPr id="6" name="Rectangle 5"/>
          <p:cNvSpPr/>
          <p:nvPr/>
        </p:nvSpPr>
        <p:spPr>
          <a:xfrm>
            <a:off x="2150945" y="4487513"/>
            <a:ext cx="533400" cy="120473"/>
          </a:xfrm>
          <a:prstGeom prst="rect">
            <a:avLst/>
          </a:prstGeom>
          <a:solidFill>
            <a:srgbClr val="70AD47"/>
          </a:solidFill>
          <a:ln>
            <a:solidFill>
              <a:srgbClr val="70AD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1" name="Rectangle 10"/>
          <p:cNvSpPr/>
          <p:nvPr/>
        </p:nvSpPr>
        <p:spPr>
          <a:xfrm>
            <a:off x="7467600" y="4471118"/>
            <a:ext cx="533400" cy="120473"/>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2" name="Rectangle 11"/>
          <p:cNvSpPr/>
          <p:nvPr/>
        </p:nvSpPr>
        <p:spPr>
          <a:xfrm>
            <a:off x="4911495" y="4487513"/>
            <a:ext cx="533400" cy="120473"/>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12723138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lang="en-IE" dirty="0" smtClean="0"/>
              <a:t>Summary </a:t>
            </a:r>
            <a:r>
              <a:rPr lang="en-IE" dirty="0"/>
              <a:t>Findings (continued) </a:t>
            </a:r>
            <a:endParaRPr spc="-20" dirty="0"/>
          </a:p>
        </p:txBody>
      </p:sp>
      <p:graphicFrame>
        <p:nvGraphicFramePr>
          <p:cNvPr id="3" name="Table 2"/>
          <p:cNvGraphicFramePr>
            <a:graphicFrameLocks noGrp="1"/>
          </p:cNvGraphicFramePr>
          <p:nvPr>
            <p:extLst>
              <p:ext uri="{D42A27DB-BD31-4B8C-83A1-F6EECF244321}">
                <p14:modId xmlns:p14="http://schemas.microsoft.com/office/powerpoint/2010/main" val="20944353"/>
              </p:ext>
            </p:extLst>
          </p:nvPr>
        </p:nvGraphicFramePr>
        <p:xfrm>
          <a:off x="228600" y="1047750"/>
          <a:ext cx="8763000" cy="5160445"/>
        </p:xfrm>
        <a:graphic>
          <a:graphicData uri="http://schemas.openxmlformats.org/drawingml/2006/table">
            <a:tbl>
              <a:tblPr firstRow="1" bandRow="1">
                <a:tableStyleId>{5C22544A-7EE6-4342-B048-85BDC9FD1C3A}</a:tableStyleId>
              </a:tblPr>
              <a:tblGrid>
                <a:gridCol w="8763000">
                  <a:extLst>
                    <a:ext uri="{9D8B030D-6E8A-4147-A177-3AD203B41FA5}">
                      <a16:colId xmlns:a16="http://schemas.microsoft.com/office/drawing/2014/main" val="361165049"/>
                    </a:ext>
                  </a:extLst>
                </a:gridCol>
              </a:tblGrid>
              <a:tr h="3057724">
                <a:tc>
                  <a:txBody>
                    <a:bodyPr/>
                    <a:lstStyle/>
                    <a:p>
                      <a:pPr marL="0" indent="0">
                        <a:buClr>
                          <a:srgbClr val="006152"/>
                        </a:buClr>
                        <a:buFont typeface="Arial" panose="020B0604020202020204" pitchFamily="34" charset="0"/>
                        <a:buNone/>
                      </a:pPr>
                      <a:r>
                        <a:rPr lang="en-IE" sz="1400" b="0" strike="noStrike" baseline="0" dirty="0" smtClean="0">
                          <a:solidFill>
                            <a:schemeClr val="tx1"/>
                          </a:solidFill>
                          <a:latin typeface="Arial" panose="020B0604020202020204" pitchFamily="34" charset="0"/>
                          <a:cs typeface="Arial" panose="020B0604020202020204" pitchFamily="34" charset="0"/>
                        </a:rPr>
                        <a:t>Strong effort of </a:t>
                      </a:r>
                      <a:r>
                        <a:rPr lang="en-IE" sz="1400" b="0" baseline="0" dirty="0" smtClean="0">
                          <a:solidFill>
                            <a:schemeClr val="tx1"/>
                          </a:solidFill>
                          <a:latin typeface="Arial" panose="020B0604020202020204" pitchFamily="34" charset="0"/>
                          <a:cs typeface="Arial" panose="020B0604020202020204" pitchFamily="34" charset="0"/>
                        </a:rPr>
                        <a:t>compliance noted across the seven CAMHS services that underwent Compliance Assurance</a:t>
                      </a:r>
                      <a:r>
                        <a:rPr lang="en-IE" sz="1400" b="0" baseline="0" dirty="0" smtClean="0">
                          <a:solidFill>
                            <a:srgbClr val="FF0000"/>
                          </a:solidFill>
                          <a:latin typeface="Arial" panose="020B0604020202020204" pitchFamily="34" charset="0"/>
                          <a:cs typeface="Arial" panose="020B0604020202020204" pitchFamily="34" charset="0"/>
                        </a:rPr>
                        <a:t> </a:t>
                      </a:r>
                      <a:r>
                        <a:rPr lang="en-IE" sz="1400" b="0" baseline="0" dirty="0" smtClean="0">
                          <a:solidFill>
                            <a:schemeClr val="tx1"/>
                          </a:solidFill>
                          <a:latin typeface="Arial" panose="020B0604020202020204" pitchFamily="34" charset="0"/>
                          <a:cs typeface="Arial" panose="020B0604020202020204" pitchFamily="34" charset="0"/>
                        </a:rPr>
                        <a:t>Checks. Evidence of Compliance across six of the 12 requirements reported on and evidence of partial compliance found in the remainder. No findings of 'no evidence of compliance' noted.</a:t>
                      </a:r>
                    </a:p>
                    <a:p>
                      <a:pPr marL="0" indent="0">
                        <a:buClr>
                          <a:srgbClr val="006152"/>
                        </a:buClr>
                        <a:buFont typeface="Arial" panose="020B0604020202020204" pitchFamily="34" charset="0"/>
                        <a:buNone/>
                      </a:pPr>
                      <a:endParaRPr lang="en-IE" sz="1050" b="0" baseline="0" dirty="0" smtClean="0">
                        <a:solidFill>
                          <a:schemeClr val="tx1"/>
                        </a:solidFill>
                        <a:latin typeface="Arial" panose="020B0604020202020204" pitchFamily="34" charset="0"/>
                        <a:cs typeface="Arial" panose="020B0604020202020204" pitchFamily="34" charset="0"/>
                      </a:endParaRPr>
                    </a:p>
                    <a:p>
                      <a:pPr marL="0" indent="0">
                        <a:buFont typeface="Arial" panose="020B0604020202020204" pitchFamily="34" charset="0"/>
                        <a:buNone/>
                      </a:pPr>
                      <a:r>
                        <a:rPr lang="en-IE" sz="1600" b="1" baseline="0" dirty="0" smtClean="0">
                          <a:solidFill>
                            <a:schemeClr val="tx1"/>
                          </a:solidFill>
                          <a:latin typeface="Arial" panose="020B0604020202020204" pitchFamily="34" charset="0"/>
                          <a:cs typeface="Arial" panose="020B0604020202020204" pitchFamily="34" charset="0"/>
                        </a:rPr>
                        <a:t>Reasons for findings of partial compliance:</a:t>
                      </a:r>
                    </a:p>
                    <a:p>
                      <a:pPr marL="0" indent="0">
                        <a:buFont typeface="Arial" panose="020B0604020202020204" pitchFamily="34" charset="0"/>
                        <a:buNone/>
                      </a:pPr>
                      <a:endParaRPr lang="en-IE" sz="600" b="0" baseline="0" dirty="0" smtClean="0">
                        <a:solidFill>
                          <a:schemeClr val="tx1"/>
                        </a:solidFill>
                        <a:latin typeface="Arial" panose="020B0604020202020204" pitchFamily="34" charset="0"/>
                        <a:cs typeface="Arial" panose="020B0604020202020204" pitchFamily="34" charset="0"/>
                      </a:endParaRPr>
                    </a:p>
                    <a:p>
                      <a:pPr marL="342900" indent="-342900">
                        <a:lnSpc>
                          <a:spcPts val="2400"/>
                        </a:lnSpc>
                        <a:spcAft>
                          <a:spcPts val="600"/>
                        </a:spcAft>
                        <a:buClr>
                          <a:srgbClr val="006152"/>
                        </a:buClr>
                        <a:buSzPct val="120000"/>
                        <a:buFont typeface="+mj-lt"/>
                        <a:buAutoNum type="arabicPeriod"/>
                      </a:pPr>
                      <a:r>
                        <a:rPr lang="en-IE" sz="1400" b="0" baseline="0" dirty="0" smtClean="0">
                          <a:solidFill>
                            <a:schemeClr val="tx1"/>
                          </a:solidFill>
                          <a:latin typeface="Arial" panose="020B0604020202020204" pitchFamily="34" charset="0"/>
                          <a:cs typeface="Arial" panose="020B0604020202020204" pitchFamily="34" charset="0"/>
                        </a:rPr>
                        <a:t>Child Safeguarding Risk Assessments were insufficient or incomplete.</a:t>
                      </a:r>
                    </a:p>
                    <a:p>
                      <a:pPr marL="342900" marR="0" lvl="0" indent="-342900" defTabSz="914400" eaLnBrk="1" fontAlgn="auto" latinLnBrk="0" hangingPunct="1">
                        <a:lnSpc>
                          <a:spcPts val="2400"/>
                        </a:lnSpc>
                        <a:spcBef>
                          <a:spcPts val="0"/>
                        </a:spcBef>
                        <a:spcAft>
                          <a:spcPts val="0"/>
                        </a:spcAft>
                        <a:buClr>
                          <a:srgbClr val="006152"/>
                        </a:buClr>
                        <a:buSzPct val="120000"/>
                        <a:buFont typeface="+mj-lt"/>
                        <a:buAutoNum type="arabicPeriod"/>
                        <a:tabLst/>
                        <a:defRPr/>
                      </a:pPr>
                      <a:r>
                        <a:rPr lang="en-IE" sz="1400" b="0" baseline="0" dirty="0" smtClean="0">
                          <a:solidFill>
                            <a:schemeClr val="tx1"/>
                          </a:solidFill>
                          <a:latin typeface="Arial" panose="020B0604020202020204" pitchFamily="34" charset="0"/>
                          <a:cs typeface="Arial" panose="020B0604020202020204" pitchFamily="34" charset="0"/>
                        </a:rPr>
                        <a:t>Child Safeguarding Statements were not always; </a:t>
                      </a:r>
                    </a:p>
                    <a:p>
                      <a:pPr marL="534988" marR="0" lvl="0" indent="0" defTabSz="914400" eaLnBrk="1" fontAlgn="auto" latinLnBrk="0" hangingPunct="1">
                        <a:lnSpc>
                          <a:spcPct val="100000"/>
                        </a:lnSpc>
                        <a:spcBef>
                          <a:spcPts val="0"/>
                        </a:spcBef>
                        <a:spcAft>
                          <a:spcPts val="0"/>
                        </a:spcAft>
                        <a:buClr>
                          <a:srgbClr val="006152"/>
                        </a:buClr>
                        <a:buSzPct val="120000"/>
                        <a:buFont typeface="+mj-lt"/>
                        <a:buNone/>
                        <a:tabLst/>
                        <a:defRPr/>
                      </a:pPr>
                      <a:r>
                        <a:rPr lang="en-IE" sz="1400" b="0" baseline="0" dirty="0" smtClean="0">
                          <a:solidFill>
                            <a:schemeClr val="tx1"/>
                          </a:solidFill>
                          <a:latin typeface="Arial" panose="020B0604020202020204" pitchFamily="34" charset="0"/>
                          <a:cs typeface="Arial" panose="020B0604020202020204" pitchFamily="34" charset="0"/>
                        </a:rPr>
                        <a:t>(a) </a:t>
                      </a:r>
                      <a:r>
                        <a:rPr lang="en-IE" sz="1400" b="0" u="none" baseline="0" dirty="0" smtClean="0">
                          <a:solidFill>
                            <a:schemeClr val="tx1"/>
                          </a:solidFill>
                          <a:latin typeface="Arial" panose="020B0604020202020204" pitchFamily="34" charset="0"/>
                          <a:cs typeface="Arial" panose="020B0604020202020204" pitchFamily="34" charset="0"/>
                        </a:rPr>
                        <a:t>developed</a:t>
                      </a:r>
                      <a:r>
                        <a:rPr lang="en-IE" sz="1400" b="0" baseline="0" dirty="0" smtClean="0">
                          <a:solidFill>
                            <a:schemeClr val="tx1"/>
                          </a:solidFill>
                          <a:latin typeface="Arial" panose="020B0604020202020204" pitchFamily="34" charset="0"/>
                          <a:cs typeface="Arial" panose="020B0604020202020204" pitchFamily="34" charset="0"/>
                        </a:rPr>
                        <a:t> in line with legislative requirements </a:t>
                      </a:r>
                    </a:p>
                    <a:p>
                      <a:pPr marL="534988" marR="0" lvl="0" indent="0" defTabSz="914400" eaLnBrk="1" fontAlgn="auto" latinLnBrk="0" hangingPunct="1">
                        <a:lnSpc>
                          <a:spcPct val="100000"/>
                        </a:lnSpc>
                        <a:spcBef>
                          <a:spcPts val="0"/>
                        </a:spcBef>
                        <a:spcAft>
                          <a:spcPts val="0"/>
                        </a:spcAft>
                        <a:buClr>
                          <a:srgbClr val="006152"/>
                        </a:buClr>
                        <a:buSzPct val="120000"/>
                        <a:buFont typeface="+mj-lt"/>
                        <a:buNone/>
                        <a:tabLst/>
                        <a:defRPr/>
                      </a:pPr>
                      <a:r>
                        <a:rPr lang="en-IE" sz="1400" b="0" baseline="0" dirty="0" smtClean="0">
                          <a:solidFill>
                            <a:schemeClr val="tx1"/>
                          </a:solidFill>
                          <a:latin typeface="Arial" panose="020B0604020202020204" pitchFamily="34" charset="0"/>
                          <a:cs typeface="Arial" panose="020B0604020202020204" pitchFamily="34" charset="0"/>
                        </a:rPr>
                        <a:t>(b) developed in line with </a:t>
                      </a:r>
                      <a:r>
                        <a:rPr lang="en-IE" sz="1400" b="0" baseline="0" dirty="0" err="1" smtClean="0">
                          <a:solidFill>
                            <a:schemeClr val="tx1"/>
                          </a:solidFill>
                          <a:latin typeface="Arial" panose="020B0604020202020204" pitchFamily="34" charset="0"/>
                          <a:cs typeface="Arial" panose="020B0604020202020204" pitchFamily="34" charset="0"/>
                        </a:rPr>
                        <a:t>Tusla</a:t>
                      </a:r>
                      <a:r>
                        <a:rPr lang="en-IE" sz="1400" b="0" baseline="0" dirty="0" smtClean="0">
                          <a:solidFill>
                            <a:schemeClr val="tx1"/>
                          </a:solidFill>
                          <a:latin typeface="Arial" panose="020B0604020202020204" pitchFamily="34" charset="0"/>
                          <a:cs typeface="Arial" panose="020B0604020202020204" pitchFamily="34" charset="0"/>
                        </a:rPr>
                        <a:t> guidance </a:t>
                      </a:r>
                    </a:p>
                    <a:p>
                      <a:pPr marL="534988" marR="0" lvl="0" indent="0" defTabSz="914400" eaLnBrk="1" fontAlgn="auto" latinLnBrk="0" hangingPunct="1">
                        <a:lnSpc>
                          <a:spcPct val="100000"/>
                        </a:lnSpc>
                        <a:spcBef>
                          <a:spcPts val="0"/>
                        </a:spcBef>
                        <a:spcAft>
                          <a:spcPts val="1200"/>
                        </a:spcAft>
                        <a:buClr>
                          <a:srgbClr val="006152"/>
                        </a:buClr>
                        <a:buSzPct val="120000"/>
                        <a:buFont typeface="+mj-lt"/>
                        <a:buNone/>
                        <a:tabLst/>
                        <a:defRPr/>
                      </a:pPr>
                      <a:r>
                        <a:rPr lang="en-IE" sz="1400" b="0" baseline="0" dirty="0" smtClean="0">
                          <a:solidFill>
                            <a:schemeClr val="tx1"/>
                          </a:solidFill>
                          <a:latin typeface="Arial" panose="020B0604020202020204" pitchFamily="34" charset="0"/>
                          <a:cs typeface="Arial" panose="020B0604020202020204" pitchFamily="34" charset="0"/>
                        </a:rPr>
                        <a:t>(c) </a:t>
                      </a:r>
                      <a:r>
                        <a:rPr lang="en-IE" sz="1400" b="0" i="0" u="none" baseline="0" dirty="0" smtClean="0">
                          <a:solidFill>
                            <a:schemeClr val="tx1"/>
                          </a:solidFill>
                          <a:latin typeface="Arial" panose="020B0604020202020204" pitchFamily="34" charset="0"/>
                          <a:cs typeface="Arial" panose="020B0604020202020204" pitchFamily="34" charset="0"/>
                        </a:rPr>
                        <a:t>reviewed </a:t>
                      </a:r>
                      <a:r>
                        <a:rPr lang="en-IE" sz="1400" b="0" baseline="0" dirty="0" smtClean="0">
                          <a:solidFill>
                            <a:schemeClr val="tx1"/>
                          </a:solidFill>
                          <a:latin typeface="Arial" panose="020B0604020202020204" pitchFamily="34" charset="0"/>
                          <a:cs typeface="Arial" panose="020B0604020202020204" pitchFamily="34" charset="0"/>
                        </a:rPr>
                        <a:t>in line with legislative timeframe </a:t>
                      </a:r>
                    </a:p>
                    <a:p>
                      <a:pPr marL="342900" indent="-342900">
                        <a:lnSpc>
                          <a:spcPct val="100000"/>
                        </a:lnSpc>
                        <a:spcAft>
                          <a:spcPts val="1200"/>
                        </a:spcAft>
                        <a:buClr>
                          <a:srgbClr val="006152"/>
                        </a:buClr>
                        <a:buSzPct val="120000"/>
                        <a:buFont typeface="+mj-lt"/>
                        <a:buAutoNum type="arabicPeriod" startAt="3"/>
                      </a:pPr>
                      <a:r>
                        <a:rPr lang="en-IE" sz="1400" b="0" baseline="0" dirty="0" smtClean="0">
                          <a:solidFill>
                            <a:schemeClr val="tx1"/>
                          </a:solidFill>
                          <a:latin typeface="Arial" panose="020B0604020202020204" pitchFamily="34" charset="0"/>
                          <a:cs typeface="Arial" panose="020B0604020202020204" pitchFamily="34" charset="0"/>
                        </a:rPr>
                        <a:t>Procedures for the management and storage of Child Protection and Welfare Records were not always adequate or in place e.g. procedure in draft.</a:t>
                      </a:r>
                    </a:p>
                    <a:p>
                      <a:pPr marL="342900" indent="-342900">
                        <a:lnSpc>
                          <a:spcPct val="100000"/>
                        </a:lnSpc>
                        <a:spcAft>
                          <a:spcPts val="1200"/>
                        </a:spcAft>
                        <a:buClr>
                          <a:srgbClr val="006152"/>
                        </a:buClr>
                        <a:buSzPct val="120000"/>
                        <a:buFont typeface="+mj-lt"/>
                        <a:buAutoNum type="arabicPeriod" startAt="3"/>
                      </a:pPr>
                      <a:r>
                        <a:rPr lang="en-IE" sz="1400" b="0" baseline="0" dirty="0" smtClean="0">
                          <a:solidFill>
                            <a:schemeClr val="tx1"/>
                          </a:solidFill>
                          <a:latin typeface="Arial" panose="020B0604020202020204" pitchFamily="34" charset="0"/>
                          <a:cs typeface="Arial" panose="020B0604020202020204" pitchFamily="34" charset="0"/>
                        </a:rPr>
                        <a:t>Inconsistencies were noted in the written procedures for reporting Child Protection &amp; Welfare Concerns in one service. </a:t>
                      </a:r>
                    </a:p>
                    <a:p>
                      <a:endParaRPr lang="en-IE" sz="1200" dirty="0" smtClean="0">
                        <a:solidFill>
                          <a:schemeClr val="tx1"/>
                        </a:solidFill>
                        <a:latin typeface="Arial" panose="020B0604020202020204" pitchFamily="34" charset="0"/>
                        <a:cs typeface="Arial" panose="020B0604020202020204" pitchFamily="34" charset="0"/>
                      </a:endParaRPr>
                    </a:p>
                  </a:txBody>
                  <a:tcPr>
                    <a:noFill/>
                  </a:tcPr>
                </a:tc>
                <a:extLst>
                  <a:ext uri="{0D108BD9-81ED-4DB2-BD59-A6C34878D82A}">
                    <a16:rowId xmlns:a16="http://schemas.microsoft.com/office/drawing/2014/main" val="1632709619"/>
                  </a:ext>
                </a:extLst>
              </a:tr>
              <a:tr h="1114225">
                <a:tc>
                  <a:txBody>
                    <a:bodyPr/>
                    <a:lstStyle/>
                    <a:p>
                      <a:endParaRPr lang="en-IE" sz="1200" dirty="0" smtClean="0">
                        <a:solidFill>
                          <a:schemeClr val="tx1"/>
                        </a:solidFill>
                        <a:latin typeface="Arial" panose="020B0604020202020204" pitchFamily="34" charset="0"/>
                        <a:cs typeface="Arial" panose="020B0604020202020204" pitchFamily="34" charset="0"/>
                      </a:endParaRPr>
                    </a:p>
                  </a:txBody>
                  <a:tcPr>
                    <a:noFill/>
                  </a:tcPr>
                </a:tc>
                <a:extLst>
                  <a:ext uri="{0D108BD9-81ED-4DB2-BD59-A6C34878D82A}">
                    <a16:rowId xmlns:a16="http://schemas.microsoft.com/office/drawing/2014/main" val="1906514490"/>
                  </a:ext>
                </a:extLst>
              </a:tr>
            </a:tbl>
          </a:graphicData>
        </a:graphic>
      </p:graphicFrame>
    </p:spTree>
    <p:extLst>
      <p:ext uri="{BB962C8B-B14F-4D97-AF65-F5344CB8AC3E}">
        <p14:creationId xmlns:p14="http://schemas.microsoft.com/office/powerpoint/2010/main" val="32632111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lang="en-IE" dirty="0" smtClean="0"/>
              <a:t>Learning</a:t>
            </a:r>
            <a:endParaRPr spc="-20" dirty="0">
              <a:solidFill>
                <a:srgbClr val="FF0000"/>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2870173772"/>
              </p:ext>
            </p:extLst>
          </p:nvPr>
        </p:nvGraphicFramePr>
        <p:xfrm>
          <a:off x="381000" y="1276350"/>
          <a:ext cx="8077200" cy="5730239"/>
        </p:xfrm>
        <a:graphic>
          <a:graphicData uri="http://schemas.openxmlformats.org/drawingml/2006/table">
            <a:tbl>
              <a:tblPr firstRow="1" bandRow="1">
                <a:tableStyleId>{5C22544A-7EE6-4342-B048-85BDC9FD1C3A}</a:tableStyleId>
              </a:tblPr>
              <a:tblGrid>
                <a:gridCol w="8077200">
                  <a:extLst>
                    <a:ext uri="{9D8B030D-6E8A-4147-A177-3AD203B41FA5}">
                      <a16:colId xmlns:a16="http://schemas.microsoft.com/office/drawing/2014/main" val="361165049"/>
                    </a:ext>
                  </a:extLst>
                </a:gridCol>
              </a:tblGrid>
              <a:tr h="2133600">
                <a:tc>
                  <a:txBody>
                    <a:bodyPr/>
                    <a:lstStyle/>
                    <a:p>
                      <a:pPr marL="285750" indent="-285750">
                        <a:spcAft>
                          <a:spcPts val="600"/>
                        </a:spcAft>
                        <a:buClr>
                          <a:srgbClr val="006152"/>
                        </a:buClr>
                        <a:buFont typeface="Arial" panose="020B0604020202020204" pitchFamily="34" charset="0"/>
                        <a:buChar char="►"/>
                      </a:pPr>
                      <a:r>
                        <a:rPr lang="en-IE" sz="1400" b="0" u="none" dirty="0" smtClean="0">
                          <a:solidFill>
                            <a:schemeClr val="tx1"/>
                          </a:solidFill>
                          <a:latin typeface="Arial" panose="020B0604020202020204" pitchFamily="34" charset="0"/>
                          <a:cs typeface="Arial" panose="020B0604020202020204" pitchFamily="34" charset="0"/>
                        </a:rPr>
                        <a:t>In order for procedures to be considered in place they must be approved</a:t>
                      </a:r>
                      <a:r>
                        <a:rPr lang="en-IE" sz="1400" b="0" u="none" baseline="0" dirty="0" smtClean="0">
                          <a:solidFill>
                            <a:schemeClr val="tx1"/>
                          </a:solidFill>
                          <a:latin typeface="Arial" panose="020B0604020202020204" pitchFamily="34" charset="0"/>
                          <a:cs typeface="Arial" panose="020B0604020202020204" pitchFamily="34" charset="0"/>
                        </a:rPr>
                        <a:t>, </a:t>
                      </a:r>
                      <a:r>
                        <a:rPr lang="en-IE" sz="1400" b="0" u="none" dirty="0" smtClean="0">
                          <a:solidFill>
                            <a:schemeClr val="tx1"/>
                          </a:solidFill>
                          <a:latin typeface="Arial" panose="020B0604020202020204" pitchFamily="34" charset="0"/>
                          <a:cs typeface="Arial" panose="020B0604020202020204" pitchFamily="34" charset="0"/>
                        </a:rPr>
                        <a:t>in date and show evidence of implementation. </a:t>
                      </a:r>
                    </a:p>
                    <a:p>
                      <a:pPr marL="285750" indent="-285750">
                        <a:spcAft>
                          <a:spcPts val="600"/>
                        </a:spcAft>
                        <a:buClr>
                          <a:srgbClr val="006152"/>
                        </a:buClr>
                        <a:buFont typeface="Arial" panose="020B0604020202020204" pitchFamily="34" charset="0"/>
                        <a:buChar char="►"/>
                      </a:pPr>
                      <a:endParaRPr lang="en-IE" sz="1400" b="1" u="sng" dirty="0" smtClean="0">
                        <a:solidFill>
                          <a:schemeClr val="tx1"/>
                        </a:solidFill>
                        <a:latin typeface="Arial" panose="020B0604020202020204" pitchFamily="34" charset="0"/>
                        <a:cs typeface="Arial" panose="020B0604020202020204" pitchFamily="34" charset="0"/>
                      </a:endParaRPr>
                    </a:p>
                    <a:p>
                      <a:pPr marL="285750" indent="-285750">
                        <a:spcAft>
                          <a:spcPts val="600"/>
                        </a:spcAft>
                        <a:buClr>
                          <a:srgbClr val="006152"/>
                        </a:buClr>
                        <a:buFont typeface="Arial" panose="020B0604020202020204" pitchFamily="34" charset="0"/>
                        <a:buChar char="►"/>
                      </a:pPr>
                      <a:r>
                        <a:rPr lang="en-IE" sz="1400" b="1" u="sng" dirty="0" smtClean="0">
                          <a:solidFill>
                            <a:schemeClr val="tx1"/>
                          </a:solidFill>
                          <a:latin typeface="Arial" panose="020B0604020202020204" pitchFamily="34" charset="0"/>
                          <a:cs typeface="Arial" panose="020B0604020202020204" pitchFamily="34" charset="0"/>
                        </a:rPr>
                        <a:t>ANY</a:t>
                      </a:r>
                      <a:r>
                        <a:rPr lang="en-IE" sz="1400" b="0" dirty="0" smtClean="0">
                          <a:solidFill>
                            <a:schemeClr val="tx1"/>
                          </a:solidFill>
                          <a:latin typeface="Arial" panose="020B0604020202020204" pitchFamily="34" charset="0"/>
                          <a:cs typeface="Arial" panose="020B0604020202020204" pitchFamily="34" charset="0"/>
                        </a:rPr>
                        <a:t> potential for harm to a child while availing of the service must be considered (risk</a:t>
                      </a:r>
                      <a:r>
                        <a:rPr lang="en-IE" sz="1400" b="0" baseline="0" dirty="0" smtClean="0">
                          <a:solidFill>
                            <a:schemeClr val="tx1"/>
                          </a:solidFill>
                          <a:latin typeface="Arial" panose="020B0604020202020204" pitchFamily="34" charset="0"/>
                          <a:cs typeface="Arial" panose="020B0604020202020204" pitchFamily="34" charset="0"/>
                        </a:rPr>
                        <a:t> assessment); in doing so it is important to consider who the service user is; the vulnerability of children attending the</a:t>
                      </a:r>
                      <a:r>
                        <a:rPr lang="en-IE" sz="1400" b="0" baseline="0" dirty="0" smtClean="0">
                          <a:solidFill>
                            <a:srgbClr val="FF0000"/>
                          </a:solidFill>
                          <a:latin typeface="Arial" panose="020B0604020202020204" pitchFamily="34" charset="0"/>
                          <a:cs typeface="Arial" panose="020B0604020202020204" pitchFamily="34" charset="0"/>
                        </a:rPr>
                        <a:t> </a:t>
                      </a:r>
                      <a:r>
                        <a:rPr lang="en-IE" sz="1400" b="0" baseline="0" dirty="0" smtClean="0">
                          <a:solidFill>
                            <a:schemeClr val="tx1"/>
                          </a:solidFill>
                          <a:latin typeface="Arial" panose="020B0604020202020204" pitchFamily="34" charset="0"/>
                          <a:cs typeface="Arial" panose="020B0604020202020204" pitchFamily="34" charset="0"/>
                        </a:rPr>
                        <a:t>service, and </a:t>
                      </a:r>
                      <a:r>
                        <a:rPr lang="en-IE" sz="1400" b="0" u="sng" baseline="0" dirty="0" smtClean="0">
                          <a:solidFill>
                            <a:schemeClr val="tx1"/>
                          </a:solidFill>
                          <a:latin typeface="Arial" panose="020B0604020202020204" pitchFamily="34" charset="0"/>
                          <a:cs typeface="Arial" panose="020B0604020202020204" pitchFamily="34" charset="0"/>
                        </a:rPr>
                        <a:t>all</a:t>
                      </a:r>
                      <a:r>
                        <a:rPr lang="en-IE" sz="1400" b="0" baseline="0" dirty="0" smtClean="0">
                          <a:solidFill>
                            <a:schemeClr val="tx1"/>
                          </a:solidFill>
                          <a:latin typeface="Arial" panose="020B0604020202020204" pitchFamily="34" charset="0"/>
                          <a:cs typeface="Arial" panose="020B0604020202020204" pitchFamily="34" charset="0"/>
                        </a:rPr>
                        <a:t> activities provided </a:t>
                      </a:r>
                      <a:r>
                        <a:rPr lang="en-IE" sz="1400" b="0" strike="noStrike" baseline="0" dirty="0" smtClean="0">
                          <a:solidFill>
                            <a:schemeClr val="tx1"/>
                          </a:solidFill>
                          <a:latin typeface="Arial" panose="020B0604020202020204" pitchFamily="34" charset="0"/>
                          <a:cs typeface="Arial" panose="020B0604020202020204" pitchFamily="34" charset="0"/>
                        </a:rPr>
                        <a:t>as part of </a:t>
                      </a:r>
                      <a:r>
                        <a:rPr lang="en-IE" sz="1400" b="0" baseline="0" dirty="0" smtClean="0">
                          <a:solidFill>
                            <a:schemeClr val="tx1"/>
                          </a:solidFill>
                          <a:latin typeface="Arial" panose="020B0604020202020204" pitchFamily="34" charset="0"/>
                          <a:cs typeface="Arial" panose="020B0604020202020204" pitchFamily="34" charset="0"/>
                        </a:rPr>
                        <a:t>the service e.g. lone working, home visits, prescribing of medication, services provided online or by phone.</a:t>
                      </a:r>
                    </a:p>
                    <a:p>
                      <a:pPr marL="285750" indent="-285750">
                        <a:spcAft>
                          <a:spcPts val="600"/>
                        </a:spcAft>
                        <a:buClr>
                          <a:srgbClr val="006152"/>
                        </a:buClr>
                        <a:buFont typeface="Arial" panose="020B0604020202020204" pitchFamily="34" charset="0"/>
                        <a:buChar char="►"/>
                      </a:pPr>
                      <a:endParaRPr lang="en-IE" sz="1400" b="0" baseline="0" dirty="0" smtClean="0">
                        <a:solidFill>
                          <a:schemeClr val="tx1"/>
                        </a:solidFill>
                        <a:latin typeface="Arial" panose="020B0604020202020204" pitchFamily="34" charset="0"/>
                        <a:cs typeface="Arial" panose="020B0604020202020204" pitchFamily="34" charset="0"/>
                      </a:endParaRPr>
                    </a:p>
                    <a:p>
                      <a:pPr marL="285750" indent="-285750">
                        <a:spcAft>
                          <a:spcPts val="600"/>
                        </a:spcAft>
                        <a:buClr>
                          <a:srgbClr val="006152"/>
                        </a:buClr>
                        <a:buFont typeface="Arial" panose="020B0604020202020204" pitchFamily="34" charset="0"/>
                        <a:buChar char="►"/>
                      </a:pPr>
                      <a:r>
                        <a:rPr lang="en-IE" sz="1400" b="0" baseline="0" dirty="0" smtClean="0">
                          <a:solidFill>
                            <a:schemeClr val="tx1"/>
                          </a:solidFill>
                          <a:latin typeface="Arial" panose="020B0604020202020204" pitchFamily="34" charset="0"/>
                          <a:cs typeface="Arial" panose="020B0604020202020204" pitchFamily="34" charset="0"/>
                        </a:rPr>
                        <a:t>Child Safeguarding Statements must be developed in line with any guidance issued by </a:t>
                      </a:r>
                      <a:r>
                        <a:rPr lang="en-IE" sz="1400" b="0" baseline="0" dirty="0" err="1" smtClean="0">
                          <a:solidFill>
                            <a:schemeClr val="tx1"/>
                          </a:solidFill>
                          <a:latin typeface="Arial" panose="020B0604020202020204" pitchFamily="34" charset="0"/>
                          <a:cs typeface="Arial" panose="020B0604020202020204" pitchFamily="34" charset="0"/>
                        </a:rPr>
                        <a:t>Tusla</a:t>
                      </a:r>
                      <a:r>
                        <a:rPr lang="en-IE" sz="1400" b="0" baseline="0" dirty="0" smtClean="0">
                          <a:solidFill>
                            <a:schemeClr val="tx1"/>
                          </a:solidFill>
                          <a:latin typeface="Arial" panose="020B0604020202020204" pitchFamily="34" charset="0"/>
                          <a:cs typeface="Arial" panose="020B0604020202020204" pitchFamily="34" charset="0"/>
                        </a:rPr>
                        <a:t>. It is advisable to refer to the </a:t>
                      </a:r>
                      <a:r>
                        <a:rPr lang="en-IE" sz="1400" b="0" baseline="0" dirty="0" smtClean="0">
                          <a:solidFill>
                            <a:schemeClr val="tx1"/>
                          </a:solidFill>
                          <a:latin typeface="Arial" panose="020B0604020202020204" pitchFamily="34" charset="0"/>
                          <a:cs typeface="Arial" panose="020B0604020202020204" pitchFamily="34" charset="0"/>
                          <a:hlinkClick r:id="rId2"/>
                        </a:rPr>
                        <a:t>Outcome Review Form </a:t>
                      </a:r>
                      <a:r>
                        <a:rPr lang="en-IE" sz="1400" b="0" baseline="0" dirty="0" smtClean="0">
                          <a:solidFill>
                            <a:schemeClr val="tx1"/>
                          </a:solidFill>
                          <a:latin typeface="Arial" panose="020B0604020202020204" pitchFamily="34" charset="0"/>
                          <a:cs typeface="Arial" panose="020B0604020202020204" pitchFamily="34" charset="0"/>
                        </a:rPr>
                        <a:t>used by the </a:t>
                      </a:r>
                      <a:r>
                        <a:rPr lang="en-IE" sz="1400" b="0" baseline="0" dirty="0" err="1" smtClean="0">
                          <a:solidFill>
                            <a:schemeClr val="tx1"/>
                          </a:solidFill>
                          <a:latin typeface="Arial" panose="020B0604020202020204" pitchFamily="34" charset="0"/>
                          <a:cs typeface="Arial" panose="020B0604020202020204" pitchFamily="34" charset="0"/>
                        </a:rPr>
                        <a:t>Tusla</a:t>
                      </a:r>
                      <a:r>
                        <a:rPr lang="en-IE" sz="1400" b="0" baseline="0" dirty="0" smtClean="0">
                          <a:solidFill>
                            <a:schemeClr val="tx1"/>
                          </a:solidFill>
                          <a:latin typeface="Arial" panose="020B0604020202020204" pitchFamily="34" charset="0"/>
                          <a:cs typeface="Arial" panose="020B0604020202020204" pitchFamily="34" charset="0"/>
                        </a:rPr>
                        <a:t> Child Safeguarding Statement Compliance Unit when developing or reviewing HSE Child Safeguarding Statements. The form can be found on the </a:t>
                      </a:r>
                      <a:r>
                        <a:rPr lang="en-IE" sz="1400" b="0" baseline="0" dirty="0" err="1" smtClean="0">
                          <a:solidFill>
                            <a:schemeClr val="tx1"/>
                          </a:solidFill>
                          <a:latin typeface="Arial" panose="020B0604020202020204" pitchFamily="34" charset="0"/>
                          <a:cs typeface="Arial" panose="020B0604020202020204" pitchFamily="34" charset="0"/>
                        </a:rPr>
                        <a:t>Tusla</a:t>
                      </a:r>
                      <a:r>
                        <a:rPr lang="en-IE" sz="1400" b="0" baseline="0" dirty="0" smtClean="0">
                          <a:solidFill>
                            <a:schemeClr val="tx1"/>
                          </a:solidFill>
                          <a:latin typeface="Arial" panose="020B0604020202020204" pitchFamily="34" charset="0"/>
                          <a:cs typeface="Arial" panose="020B0604020202020204" pitchFamily="34" charset="0"/>
                        </a:rPr>
                        <a:t> website </a:t>
                      </a:r>
                      <a:r>
                        <a:rPr lang="en-IE" sz="1400" b="0" baseline="0" dirty="0" smtClean="0">
                          <a:solidFill>
                            <a:schemeClr val="tx1"/>
                          </a:solidFill>
                          <a:latin typeface="Arial" panose="020B0604020202020204" pitchFamily="34" charset="0"/>
                          <a:cs typeface="Arial" panose="020B0604020202020204" pitchFamily="34" charset="0"/>
                          <a:hlinkClick r:id="rId3"/>
                        </a:rPr>
                        <a:t>www.tusla.ie</a:t>
                      </a:r>
                      <a:r>
                        <a:rPr lang="en-IE" sz="1400" b="0" baseline="0" dirty="0" smtClean="0">
                          <a:solidFill>
                            <a:schemeClr val="tx1"/>
                          </a:solidFill>
                          <a:latin typeface="Arial" panose="020B0604020202020204" pitchFamily="34" charset="0"/>
                          <a:cs typeface="Arial" panose="020B0604020202020204" pitchFamily="34" charset="0"/>
                        </a:rPr>
                        <a:t>  </a:t>
                      </a:r>
                    </a:p>
                    <a:p>
                      <a:endParaRPr lang="en-IE" sz="1200" dirty="0" smtClean="0">
                        <a:solidFill>
                          <a:schemeClr val="tx1"/>
                        </a:solidFill>
                        <a:latin typeface="Arial" panose="020B0604020202020204" pitchFamily="34" charset="0"/>
                        <a:cs typeface="Arial" panose="020B0604020202020204" pitchFamily="34" charset="0"/>
                      </a:endParaRPr>
                    </a:p>
                  </a:txBody>
                  <a:tcPr>
                    <a:noFill/>
                  </a:tcPr>
                </a:tc>
                <a:extLst>
                  <a:ext uri="{0D108BD9-81ED-4DB2-BD59-A6C34878D82A}">
                    <a16:rowId xmlns:a16="http://schemas.microsoft.com/office/drawing/2014/main" val="1632709619"/>
                  </a:ext>
                </a:extLst>
              </a:tr>
              <a:tr h="2514599">
                <a:tc>
                  <a:txBody>
                    <a:bodyPr/>
                    <a:lstStyle/>
                    <a:p>
                      <a:endParaRPr lang="en-IE" sz="1200" dirty="0" smtClean="0">
                        <a:solidFill>
                          <a:schemeClr val="tx1"/>
                        </a:solidFill>
                        <a:latin typeface="Arial" panose="020B0604020202020204" pitchFamily="34" charset="0"/>
                        <a:cs typeface="Arial" panose="020B0604020202020204" pitchFamily="34" charset="0"/>
                      </a:endParaRPr>
                    </a:p>
                  </a:txBody>
                  <a:tcPr>
                    <a:noFill/>
                  </a:tcPr>
                </a:tc>
                <a:extLst>
                  <a:ext uri="{0D108BD9-81ED-4DB2-BD59-A6C34878D82A}">
                    <a16:rowId xmlns:a16="http://schemas.microsoft.com/office/drawing/2014/main" val="1906514490"/>
                  </a:ext>
                </a:extLst>
              </a:tr>
            </a:tbl>
          </a:graphicData>
        </a:graphic>
      </p:graphicFrame>
    </p:spTree>
    <p:extLst>
      <p:ext uri="{BB962C8B-B14F-4D97-AF65-F5344CB8AC3E}">
        <p14:creationId xmlns:p14="http://schemas.microsoft.com/office/powerpoint/2010/main" val="37171321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lang="en-IE" dirty="0" smtClean="0"/>
              <a:t>Learning (continued) </a:t>
            </a:r>
            <a:endParaRPr spc="-20" dirty="0"/>
          </a:p>
        </p:txBody>
      </p:sp>
      <p:graphicFrame>
        <p:nvGraphicFramePr>
          <p:cNvPr id="3" name="Table 2"/>
          <p:cNvGraphicFramePr>
            <a:graphicFrameLocks noGrp="1"/>
          </p:cNvGraphicFramePr>
          <p:nvPr>
            <p:extLst>
              <p:ext uri="{D42A27DB-BD31-4B8C-83A1-F6EECF244321}">
                <p14:modId xmlns:p14="http://schemas.microsoft.com/office/powerpoint/2010/main" val="1276781264"/>
              </p:ext>
            </p:extLst>
          </p:nvPr>
        </p:nvGraphicFramePr>
        <p:xfrm>
          <a:off x="381000" y="1276350"/>
          <a:ext cx="8077200" cy="6187439"/>
        </p:xfrm>
        <a:graphic>
          <a:graphicData uri="http://schemas.openxmlformats.org/drawingml/2006/table">
            <a:tbl>
              <a:tblPr firstRow="1" bandRow="1">
                <a:tableStyleId>{5C22544A-7EE6-4342-B048-85BDC9FD1C3A}</a:tableStyleId>
              </a:tblPr>
              <a:tblGrid>
                <a:gridCol w="8077200">
                  <a:extLst>
                    <a:ext uri="{9D8B030D-6E8A-4147-A177-3AD203B41FA5}">
                      <a16:colId xmlns:a16="http://schemas.microsoft.com/office/drawing/2014/main" val="361165049"/>
                    </a:ext>
                  </a:extLst>
                </a:gridCol>
              </a:tblGrid>
              <a:tr h="2133600">
                <a:tc>
                  <a:txBody>
                    <a:bodyPr/>
                    <a:lstStyle/>
                    <a:p>
                      <a:pPr marL="285750" indent="-285750">
                        <a:spcAft>
                          <a:spcPts val="600"/>
                        </a:spcAft>
                        <a:buClr>
                          <a:srgbClr val="006152"/>
                        </a:buClr>
                        <a:buFont typeface="Arial" panose="020B0604020202020204" pitchFamily="34" charset="0"/>
                        <a:buChar char="►"/>
                      </a:pPr>
                      <a:r>
                        <a:rPr lang="en-IE" sz="1400" b="0" baseline="0" dirty="0" smtClean="0">
                          <a:solidFill>
                            <a:schemeClr val="tx1"/>
                          </a:solidFill>
                          <a:latin typeface="Arial" panose="020B0604020202020204" pitchFamily="34" charset="0"/>
                          <a:cs typeface="Arial" panose="020B0604020202020204" pitchFamily="34" charset="0"/>
                        </a:rPr>
                        <a:t>Child Safeguarding Statements must be reviewed at intervals of not more than 24 months, or, sooner following a material change in any matter to which the statement refers.</a:t>
                      </a:r>
                    </a:p>
                    <a:p>
                      <a:pPr marL="285750" indent="-285750">
                        <a:spcAft>
                          <a:spcPts val="600"/>
                        </a:spcAft>
                        <a:buClr>
                          <a:srgbClr val="006152"/>
                        </a:buClr>
                        <a:buFont typeface="Arial" panose="020B0604020202020204" pitchFamily="34" charset="0"/>
                        <a:buChar char="►"/>
                      </a:pPr>
                      <a:endParaRPr lang="en-IE" sz="1400" b="0" baseline="0" dirty="0" smtClean="0">
                        <a:solidFill>
                          <a:schemeClr val="tx1"/>
                        </a:solidFill>
                        <a:latin typeface="Arial" panose="020B0604020202020204" pitchFamily="34" charset="0"/>
                        <a:cs typeface="Arial" panose="020B0604020202020204" pitchFamily="34" charset="0"/>
                      </a:endParaRPr>
                    </a:p>
                    <a:p>
                      <a:pPr marL="285750" indent="-285750">
                        <a:spcAft>
                          <a:spcPts val="600"/>
                        </a:spcAft>
                        <a:buClr>
                          <a:srgbClr val="006152"/>
                        </a:buClr>
                        <a:buFont typeface="Arial" panose="020B0604020202020204" pitchFamily="34" charset="0"/>
                        <a:buChar char="►"/>
                      </a:pPr>
                      <a:r>
                        <a:rPr lang="en-IE" sz="1400" b="0" baseline="0" dirty="0" smtClean="0">
                          <a:solidFill>
                            <a:schemeClr val="tx1"/>
                          </a:solidFill>
                          <a:latin typeface="Arial" panose="020B0604020202020204" pitchFamily="34" charset="0"/>
                          <a:cs typeface="Arial" panose="020B0604020202020204" pitchFamily="34" charset="0"/>
                        </a:rPr>
                        <a:t>The Children First Act 2015 Section 11(3) sets out a number of prescribed procedures that must be specified in a Child Safeguarding Statement. The majority of prescribed procedures are national HSE PPPGs however two of the prescribed procedures must be developed locally:</a:t>
                      </a:r>
                      <a:endParaRPr lang="en-IE" sz="1400" b="1" baseline="0" dirty="0" smtClean="0">
                        <a:solidFill>
                          <a:schemeClr val="tx1"/>
                        </a:solidFill>
                        <a:latin typeface="Arial" panose="020B0604020202020204" pitchFamily="34" charset="0"/>
                        <a:cs typeface="Arial" panose="020B0604020202020204" pitchFamily="34" charset="0"/>
                      </a:endParaRPr>
                    </a:p>
                    <a:p>
                      <a:pPr marL="550863" indent="-285750">
                        <a:spcAft>
                          <a:spcPts val="0"/>
                        </a:spcAft>
                        <a:buClr>
                          <a:srgbClr val="006152"/>
                        </a:buClr>
                        <a:buFont typeface="Arial" panose="020B0604020202020204" pitchFamily="34" charset="0"/>
                        <a:buChar char="►"/>
                        <a:tabLst>
                          <a:tab pos="985838" algn="l"/>
                        </a:tabLst>
                      </a:pPr>
                      <a:r>
                        <a:rPr lang="en-IE" sz="1400" b="1" baseline="0" dirty="0" smtClean="0">
                          <a:solidFill>
                            <a:schemeClr val="tx1"/>
                          </a:solidFill>
                          <a:latin typeface="Arial" panose="020B0604020202020204" pitchFamily="34" charset="0"/>
                          <a:cs typeface="Arial" panose="020B0604020202020204" pitchFamily="34" charset="0"/>
                        </a:rPr>
                        <a:t>(</a:t>
                      </a:r>
                      <a:r>
                        <a:rPr lang="en-IE" sz="1400" b="1" baseline="0" dirty="0" err="1" smtClean="0">
                          <a:solidFill>
                            <a:schemeClr val="tx1"/>
                          </a:solidFill>
                          <a:latin typeface="Arial" panose="020B0604020202020204" pitchFamily="34" charset="0"/>
                          <a:cs typeface="Arial" panose="020B0604020202020204" pitchFamily="34" charset="0"/>
                        </a:rPr>
                        <a:t>i</a:t>
                      </a:r>
                      <a:r>
                        <a:rPr lang="en-IE" sz="1400" b="1" baseline="0" dirty="0" smtClean="0">
                          <a:solidFill>
                            <a:schemeClr val="tx1"/>
                          </a:solidFill>
                          <a:latin typeface="Arial" panose="020B0604020202020204" pitchFamily="34" charset="0"/>
                          <a:cs typeface="Arial" panose="020B0604020202020204" pitchFamily="34" charset="0"/>
                        </a:rPr>
                        <a:t>) Procedure for appointing a Relevant Person</a:t>
                      </a:r>
                    </a:p>
                    <a:p>
                      <a:pPr marL="550863" indent="-285750">
                        <a:spcAft>
                          <a:spcPts val="0"/>
                        </a:spcAft>
                        <a:buClr>
                          <a:srgbClr val="006152"/>
                        </a:buClr>
                        <a:buFont typeface="Arial" panose="020B0604020202020204" pitchFamily="34" charset="0"/>
                        <a:buChar char="►"/>
                        <a:tabLst>
                          <a:tab pos="985838" algn="l"/>
                        </a:tabLst>
                      </a:pPr>
                      <a:r>
                        <a:rPr lang="en-IE" sz="1400" b="1" baseline="0" dirty="0" smtClean="0">
                          <a:solidFill>
                            <a:schemeClr val="tx1"/>
                          </a:solidFill>
                          <a:latin typeface="Arial" panose="020B0604020202020204" pitchFamily="34" charset="0"/>
                          <a:cs typeface="Arial" panose="020B0604020202020204" pitchFamily="34" charset="0"/>
                        </a:rPr>
                        <a:t>(ii) Procedure for maintaining a List of Mandated Persons</a:t>
                      </a:r>
                    </a:p>
                    <a:p>
                      <a:pPr marL="1187450" indent="-285750">
                        <a:spcAft>
                          <a:spcPts val="600"/>
                        </a:spcAft>
                        <a:buClr>
                          <a:srgbClr val="006152"/>
                        </a:buClr>
                        <a:buFont typeface="Arial" panose="020B0604020202020204" pitchFamily="34" charset="0"/>
                        <a:buChar char="►"/>
                        <a:tabLst>
                          <a:tab pos="985838" algn="l"/>
                        </a:tabLst>
                      </a:pPr>
                      <a:endParaRPr lang="en-IE" sz="1400" b="1" baseline="0" dirty="0" smtClean="0">
                        <a:solidFill>
                          <a:schemeClr val="tx1"/>
                        </a:solidFill>
                        <a:latin typeface="Arial" panose="020B0604020202020204" pitchFamily="34" charset="0"/>
                        <a:cs typeface="Arial" panose="020B0604020202020204" pitchFamily="34" charset="0"/>
                      </a:endParaRPr>
                    </a:p>
                    <a:p>
                      <a:pPr marL="285750" indent="-285750">
                        <a:spcAft>
                          <a:spcPts val="600"/>
                        </a:spcAft>
                        <a:buClr>
                          <a:srgbClr val="006152"/>
                        </a:buClr>
                        <a:buFont typeface="Arial" panose="020B0604020202020204" pitchFamily="34" charset="0"/>
                        <a:buChar char="►"/>
                        <a:tabLst>
                          <a:tab pos="985838" algn="l"/>
                        </a:tabLst>
                      </a:pPr>
                      <a:r>
                        <a:rPr lang="en-IE" sz="1400" b="0" baseline="0" dirty="0" smtClean="0">
                          <a:solidFill>
                            <a:schemeClr val="tx1"/>
                          </a:solidFill>
                          <a:latin typeface="Arial" panose="020B0604020202020204" pitchFamily="34" charset="0"/>
                          <a:cs typeface="Arial" panose="020B0604020202020204" pitchFamily="34" charset="0"/>
                        </a:rPr>
                        <a:t>Services must have appropriate procedures in place for the management and storage of Child Protection &amp; Welfare records. CP&amp;W records must be stored securely in a manner that upholds the confidential nature of the information. See HSE Child Protection &amp; Welfare Policy for guidance. </a:t>
                      </a:r>
                    </a:p>
                    <a:p>
                      <a:pPr marL="280988" indent="0">
                        <a:buClr>
                          <a:srgbClr val="006152"/>
                        </a:buClr>
                        <a:buFont typeface="+mj-lt"/>
                        <a:buNone/>
                      </a:pPr>
                      <a:endParaRPr lang="en-IE" sz="1600" b="0" dirty="0" smtClean="0">
                        <a:solidFill>
                          <a:schemeClr val="tx1"/>
                        </a:solidFill>
                        <a:latin typeface="Arial" panose="020B0604020202020204" pitchFamily="34" charset="0"/>
                        <a:cs typeface="Arial" panose="020B0604020202020204" pitchFamily="34" charset="0"/>
                      </a:endParaRPr>
                    </a:p>
                    <a:p>
                      <a:endParaRPr lang="en-IE" sz="1200" dirty="0" smtClean="0">
                        <a:solidFill>
                          <a:schemeClr val="tx1"/>
                        </a:solidFill>
                        <a:latin typeface="Arial" panose="020B0604020202020204" pitchFamily="34" charset="0"/>
                        <a:cs typeface="Arial" panose="020B0604020202020204" pitchFamily="34" charset="0"/>
                      </a:endParaRPr>
                    </a:p>
                  </a:txBody>
                  <a:tcPr>
                    <a:noFill/>
                  </a:tcPr>
                </a:tc>
                <a:extLst>
                  <a:ext uri="{0D108BD9-81ED-4DB2-BD59-A6C34878D82A}">
                    <a16:rowId xmlns:a16="http://schemas.microsoft.com/office/drawing/2014/main" val="1632709619"/>
                  </a:ext>
                </a:extLst>
              </a:tr>
              <a:tr h="2514599">
                <a:tc>
                  <a:txBody>
                    <a:bodyPr/>
                    <a:lstStyle/>
                    <a:p>
                      <a:endParaRPr lang="en-IE" sz="1200" dirty="0" smtClean="0">
                        <a:solidFill>
                          <a:schemeClr val="tx1"/>
                        </a:solidFill>
                        <a:latin typeface="Arial" panose="020B0604020202020204" pitchFamily="34" charset="0"/>
                        <a:cs typeface="Arial" panose="020B0604020202020204" pitchFamily="34" charset="0"/>
                      </a:endParaRPr>
                    </a:p>
                  </a:txBody>
                  <a:tcPr>
                    <a:noFill/>
                  </a:tcPr>
                </a:tc>
                <a:extLst>
                  <a:ext uri="{0D108BD9-81ED-4DB2-BD59-A6C34878D82A}">
                    <a16:rowId xmlns:a16="http://schemas.microsoft.com/office/drawing/2014/main" val="1906514490"/>
                  </a:ext>
                </a:extLst>
              </a:tr>
            </a:tbl>
          </a:graphicData>
        </a:graphic>
      </p:graphicFrame>
    </p:spTree>
    <p:extLst>
      <p:ext uri="{BB962C8B-B14F-4D97-AF65-F5344CB8AC3E}">
        <p14:creationId xmlns:p14="http://schemas.microsoft.com/office/powerpoint/2010/main" val="19840649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ctrTitle"/>
          </p:nvPr>
        </p:nvSpPr>
        <p:spPr>
          <a:xfrm>
            <a:off x="1986152" y="1978609"/>
            <a:ext cx="5171694" cy="505908"/>
          </a:xfrm>
          <a:prstGeom prst="rect">
            <a:avLst/>
          </a:prstGeom>
        </p:spPr>
        <p:txBody>
          <a:bodyPr vert="horz" wrap="square" lIns="0" tIns="13335" rIns="0" bIns="0" rtlCol="0">
            <a:spAutoFit/>
          </a:bodyPr>
          <a:lstStyle/>
          <a:p>
            <a:pPr algn="ctr">
              <a:lnSpc>
                <a:spcPct val="100000"/>
              </a:lnSpc>
              <a:spcBef>
                <a:spcPts val="105"/>
              </a:spcBef>
            </a:pPr>
            <a:r>
              <a:rPr lang="en-IE" sz="3200" dirty="0" smtClean="0"/>
              <a:t>Breakdown of Findings</a:t>
            </a:r>
            <a:endParaRPr sz="1600" b="0" dirty="0"/>
          </a:p>
        </p:txBody>
      </p:sp>
    </p:spTree>
    <p:extLst>
      <p:ext uri="{BB962C8B-B14F-4D97-AF65-F5344CB8AC3E}">
        <p14:creationId xmlns:p14="http://schemas.microsoft.com/office/powerpoint/2010/main" val="36818896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228600" y="2223261"/>
            <a:ext cx="6324600" cy="2492990"/>
          </a:xfrm>
          <a:prstGeom prst="rect">
            <a:avLst/>
          </a:prstGeom>
        </p:spPr>
        <p:txBody>
          <a:bodyPr wrap="square">
            <a:spAutoFit/>
          </a:bodyPr>
          <a:lstStyle/>
          <a:p>
            <a:r>
              <a:rPr lang="en-IE" sz="1200" b="1" dirty="0" smtClean="0">
                <a:latin typeface="Arial" panose="020B0604020202020204" pitchFamily="34" charset="0"/>
                <a:cs typeface="Arial" panose="020B0604020202020204" pitchFamily="34" charset="0"/>
              </a:rPr>
              <a:t>Key Findings:</a:t>
            </a:r>
          </a:p>
          <a:p>
            <a:endParaRPr lang="en-IE" sz="120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IE" sz="1200" dirty="0" smtClean="0">
                <a:latin typeface="Arial" panose="020B0604020202020204" pitchFamily="34" charset="0"/>
                <a:cs typeface="Arial" panose="020B0604020202020204" pitchFamily="34" charset="0"/>
              </a:rPr>
              <a:t>Additional risks should have been considered and addressed in the risk assessment</a:t>
            </a:r>
            <a:r>
              <a:rPr lang="en-IE" sz="1200" dirty="0" smtClean="0"/>
              <a:t>.</a:t>
            </a:r>
          </a:p>
          <a:p>
            <a:pPr marL="171450" indent="-171450">
              <a:buFont typeface="Arial" panose="020B0604020202020204" pitchFamily="34" charset="0"/>
              <a:buChar char="•"/>
            </a:pPr>
            <a:endParaRPr lang="en-IE" sz="1200" dirty="0"/>
          </a:p>
          <a:p>
            <a:pPr marL="171450" indent="-171450">
              <a:buFont typeface="Arial" panose="020B0604020202020204" pitchFamily="34" charset="0"/>
              <a:buChar char="•"/>
            </a:pPr>
            <a:r>
              <a:rPr lang="en-IE" sz="1200" dirty="0" smtClean="0"/>
              <a:t>Procedures were identified as being in place (or in development) in relation to some, but not all, of the risks identified. </a:t>
            </a:r>
          </a:p>
          <a:p>
            <a:pPr marL="171450" indent="-171450">
              <a:buFont typeface="Arial" panose="020B0604020202020204" pitchFamily="34" charset="0"/>
              <a:buChar char="•"/>
            </a:pPr>
            <a:endParaRPr lang="en-IE" sz="1200" dirty="0"/>
          </a:p>
          <a:p>
            <a:pPr marL="171450" indent="-171450">
              <a:buFont typeface="Arial" panose="020B0604020202020204" pitchFamily="34" charset="0"/>
              <a:buChar char="•"/>
            </a:pPr>
            <a:r>
              <a:rPr lang="en-IE" sz="1200" dirty="0" smtClean="0"/>
              <a:t>Some of the procedures listed as being in place were in draft; awaiting sign off through local governance structures.</a:t>
            </a:r>
          </a:p>
          <a:p>
            <a:pPr marL="171450" indent="-171450">
              <a:buFont typeface="Arial" panose="020B0604020202020204" pitchFamily="34" charset="0"/>
              <a:buChar char="•"/>
            </a:pPr>
            <a:endParaRPr lang="en-IE" sz="1200" dirty="0"/>
          </a:p>
          <a:p>
            <a:pPr marL="171450" indent="-171450">
              <a:buFont typeface="Arial" panose="020B0604020202020204" pitchFamily="34" charset="0"/>
              <a:buChar char="•"/>
            </a:pPr>
            <a:r>
              <a:rPr lang="en-IE" sz="1200" dirty="0" smtClean="0"/>
              <a:t>The procedures listed as controls to manage safeguarding risks associated with facilitating groups in an online/virtual context were not considered to be sufficient.</a:t>
            </a:r>
          </a:p>
          <a:p>
            <a:endParaRPr lang="en-IE" sz="1100" dirty="0"/>
          </a:p>
        </p:txBody>
      </p:sp>
      <p:graphicFrame>
        <p:nvGraphicFramePr>
          <p:cNvPr id="16" name="Table 15"/>
          <p:cNvGraphicFramePr>
            <a:graphicFrameLocks noGrp="1"/>
          </p:cNvGraphicFramePr>
          <p:nvPr>
            <p:extLst>
              <p:ext uri="{D42A27DB-BD31-4B8C-83A1-F6EECF244321}">
                <p14:modId xmlns:p14="http://schemas.microsoft.com/office/powerpoint/2010/main" val="1600248009"/>
              </p:ext>
            </p:extLst>
          </p:nvPr>
        </p:nvGraphicFramePr>
        <p:xfrm>
          <a:off x="228600" y="1120544"/>
          <a:ext cx="6248400" cy="1010920"/>
        </p:xfrm>
        <a:graphic>
          <a:graphicData uri="http://schemas.openxmlformats.org/drawingml/2006/table">
            <a:tbl>
              <a:tblPr firstRow="1" bandRow="1">
                <a:tableStyleId>{5C22544A-7EE6-4342-B048-85BDC9FD1C3A}</a:tableStyleId>
              </a:tblPr>
              <a:tblGrid>
                <a:gridCol w="6248400">
                  <a:extLst>
                    <a:ext uri="{9D8B030D-6E8A-4147-A177-3AD203B41FA5}">
                      <a16:colId xmlns:a16="http://schemas.microsoft.com/office/drawing/2014/main" val="361165049"/>
                    </a:ext>
                  </a:extLst>
                </a:gridCol>
              </a:tblGrid>
              <a:tr h="370840">
                <a:tc>
                  <a:txBody>
                    <a:bodyPr/>
                    <a:lstStyle/>
                    <a:p>
                      <a:r>
                        <a:rPr lang="en-IE" dirty="0" smtClean="0">
                          <a:latin typeface="Arial" panose="020B0604020202020204" pitchFamily="34" charset="0"/>
                          <a:cs typeface="Arial" panose="020B0604020202020204" pitchFamily="34" charset="0"/>
                        </a:rPr>
                        <a:t>Children First Act 2015</a:t>
                      </a:r>
                      <a:endParaRPr lang="en-IE" dirty="0">
                        <a:latin typeface="Arial" panose="020B0604020202020204" pitchFamily="34" charset="0"/>
                        <a:cs typeface="Arial" panose="020B0604020202020204" pitchFamily="34" charset="0"/>
                      </a:endParaRPr>
                    </a:p>
                  </a:txBody>
                  <a:tcPr>
                    <a:solidFill>
                      <a:schemeClr val="accent5">
                        <a:lumMod val="75000"/>
                      </a:schemeClr>
                    </a:solidFill>
                  </a:tcPr>
                </a:tc>
                <a:extLst>
                  <a:ext uri="{0D108BD9-81ED-4DB2-BD59-A6C34878D82A}">
                    <a16:rowId xmlns:a16="http://schemas.microsoft.com/office/drawing/2014/main" val="3732975881"/>
                  </a:ext>
                </a:extLst>
              </a:tr>
              <a:tr h="370840">
                <a:tc>
                  <a:txBody>
                    <a:bodyPr/>
                    <a:lstStyle/>
                    <a:p>
                      <a:r>
                        <a:rPr lang="en-IE" sz="1200" dirty="0" smtClean="0">
                          <a:latin typeface="Arial" panose="020B0604020202020204" pitchFamily="34" charset="0"/>
                          <a:cs typeface="Arial" panose="020B0604020202020204" pitchFamily="34" charset="0"/>
                        </a:rPr>
                        <a:t>Requirement</a:t>
                      </a:r>
                    </a:p>
                    <a:p>
                      <a:endParaRPr lang="en-IE" sz="1200" dirty="0" smtClean="0">
                        <a:latin typeface="Arial" panose="020B0604020202020204" pitchFamily="34" charset="0"/>
                        <a:cs typeface="Arial" panose="020B0604020202020204" pitchFamily="34" charset="0"/>
                      </a:endParaRPr>
                    </a:p>
                    <a:p>
                      <a:r>
                        <a:rPr lang="en-IE" sz="1200" dirty="0" smtClean="0">
                          <a:latin typeface="Arial" panose="020B0604020202020204" pitchFamily="34" charset="0"/>
                          <a:cs typeface="Arial" panose="020B0604020202020204" pitchFamily="34" charset="0"/>
                        </a:rPr>
                        <a:t>An assessment of any potential for harm to a child must be undertaken (risk assessment). </a:t>
                      </a:r>
                      <a:endParaRPr lang="en-IE" sz="1200" dirty="0">
                        <a:latin typeface="Arial" panose="020B0604020202020204" pitchFamily="34" charset="0"/>
                        <a:cs typeface="Arial" panose="020B0604020202020204" pitchFamily="34" charset="0"/>
                      </a:endParaRPr>
                    </a:p>
                  </a:txBody>
                  <a:tcPr>
                    <a:solidFill>
                      <a:schemeClr val="accent5">
                        <a:lumMod val="60000"/>
                        <a:lumOff val="40000"/>
                      </a:schemeClr>
                    </a:solidFill>
                  </a:tcPr>
                </a:tc>
                <a:extLst>
                  <a:ext uri="{0D108BD9-81ED-4DB2-BD59-A6C34878D82A}">
                    <a16:rowId xmlns:a16="http://schemas.microsoft.com/office/drawing/2014/main" val="1632709619"/>
                  </a:ext>
                </a:extLst>
              </a:tr>
            </a:tbl>
          </a:graphicData>
        </a:graphic>
      </p:graphicFrame>
      <p:sp>
        <p:nvSpPr>
          <p:cNvPr id="7" name="Title 1"/>
          <p:cNvSpPr txBox="1">
            <a:spLocks/>
          </p:cNvSpPr>
          <p:nvPr/>
        </p:nvSpPr>
        <p:spPr>
          <a:xfrm>
            <a:off x="1210361" y="354839"/>
            <a:ext cx="7793320" cy="369332"/>
          </a:xfrm>
          <a:prstGeom prst="rect">
            <a:avLst/>
          </a:prstGeom>
        </p:spPr>
        <p:txBody>
          <a:bodyPr wrap="square" lIns="0" tIns="0" rIns="0" bIns="0">
            <a:spAutoFit/>
          </a:bodyPr>
          <a:lstStyle>
            <a:lvl1pPr>
              <a:defRPr sz="2400" b="1" i="0">
                <a:solidFill>
                  <a:schemeClr val="bg1"/>
                </a:solidFill>
                <a:latin typeface="Arial"/>
                <a:ea typeface="+mj-ea"/>
                <a:cs typeface="Arial"/>
              </a:defRPr>
            </a:lvl1pPr>
          </a:lstStyle>
          <a:p>
            <a:r>
              <a:rPr lang="en-IE" dirty="0" smtClean="0"/>
              <a:t>Risk Assessment | </a:t>
            </a:r>
            <a:r>
              <a:rPr lang="en-IE" sz="1800" b="0" dirty="0" smtClean="0"/>
              <a:t>Assessment of any potential for harm to a child</a:t>
            </a:r>
            <a:endParaRPr lang="en-IE" dirty="0"/>
          </a:p>
        </p:txBody>
      </p:sp>
      <p:graphicFrame>
        <p:nvGraphicFramePr>
          <p:cNvPr id="8" name="Table 7"/>
          <p:cNvGraphicFramePr>
            <a:graphicFrameLocks noGrp="1"/>
          </p:cNvGraphicFramePr>
          <p:nvPr>
            <p:extLst>
              <p:ext uri="{D42A27DB-BD31-4B8C-83A1-F6EECF244321}">
                <p14:modId xmlns:p14="http://schemas.microsoft.com/office/powerpoint/2010/main" val="3386302951"/>
              </p:ext>
            </p:extLst>
          </p:nvPr>
        </p:nvGraphicFramePr>
        <p:xfrm>
          <a:off x="6705600" y="1002756"/>
          <a:ext cx="2174488" cy="1749207"/>
        </p:xfrm>
        <a:graphic>
          <a:graphicData uri="http://schemas.openxmlformats.org/drawingml/2006/table">
            <a:tbl>
              <a:tblPr/>
              <a:tblGrid>
                <a:gridCol w="1752600">
                  <a:extLst>
                    <a:ext uri="{9D8B030D-6E8A-4147-A177-3AD203B41FA5}">
                      <a16:colId xmlns:a16="http://schemas.microsoft.com/office/drawing/2014/main" val="1165388174"/>
                    </a:ext>
                  </a:extLst>
                </a:gridCol>
                <a:gridCol w="421888">
                  <a:extLst>
                    <a:ext uri="{9D8B030D-6E8A-4147-A177-3AD203B41FA5}">
                      <a16:colId xmlns:a16="http://schemas.microsoft.com/office/drawing/2014/main" val="2508426662"/>
                    </a:ext>
                  </a:extLst>
                </a:gridCol>
              </a:tblGrid>
              <a:tr h="300439">
                <a:tc gridSpan="2">
                  <a:txBody>
                    <a:bodyPr/>
                    <a:lstStyle/>
                    <a:p>
                      <a:pPr algn="just" fontAlgn="t"/>
                      <a:r>
                        <a:rPr lang="en-IE" sz="1100" b="1" i="0" u="none" strike="noStrike" dirty="0" smtClean="0">
                          <a:solidFill>
                            <a:srgbClr val="000000"/>
                          </a:solidFill>
                          <a:effectLst/>
                          <a:latin typeface="Arial" panose="020B0604020202020204" pitchFamily="34" charset="0"/>
                        </a:rPr>
                        <a:t>Overall Findings</a:t>
                      </a:r>
                      <a:endParaRPr lang="en-IE" sz="1100" b="1"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64829261"/>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Compliant</a:t>
                      </a:r>
                      <a:r>
                        <a:rPr lang="en-IE" sz="1050" b="0" i="0" u="none" strike="noStrike" baseline="0" dirty="0" smtClean="0">
                          <a:solidFill>
                            <a:srgbClr val="000000"/>
                          </a:solidFill>
                          <a:effectLst/>
                          <a:latin typeface="Arial" panose="020B0604020202020204" pitchFamily="34" charset="0"/>
                        </a:rPr>
                        <a:t>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AD47"/>
                    </a:solidFill>
                  </a:tcPr>
                </a:tc>
                <a:tc>
                  <a:txBody>
                    <a:bodyPr/>
                    <a:lstStyle/>
                    <a:p>
                      <a:pPr algn="ctr" fontAlgn="t"/>
                      <a:r>
                        <a:rPr lang="en-IE" sz="1100" b="0" i="0" u="none" strike="noStrike" dirty="0" smtClean="0">
                          <a:solidFill>
                            <a:srgbClr val="000000"/>
                          </a:solidFill>
                          <a:effectLst/>
                          <a:latin typeface="Arial" panose="020B0604020202020204" pitchFamily="34" charset="0"/>
                        </a:rPr>
                        <a:t>2</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7499889"/>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Partial Compliance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t"/>
                      <a:r>
                        <a:rPr lang="en-IE" sz="1100" b="0" i="0" u="none" strike="noStrike" dirty="0" smtClean="0">
                          <a:solidFill>
                            <a:srgbClr val="000000"/>
                          </a:solidFill>
                          <a:effectLst/>
                          <a:latin typeface="Arial" panose="020B0604020202020204" pitchFamily="34" charset="0"/>
                        </a:rPr>
                        <a:t>5</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310684"/>
                  </a:ext>
                </a:extLst>
              </a:tr>
              <a:tr h="374114">
                <a:tc>
                  <a:txBody>
                    <a:bodyPr/>
                    <a:lstStyle/>
                    <a:p>
                      <a:pPr algn="l" fontAlgn="t"/>
                      <a:r>
                        <a:rPr lang="en-IE" sz="1050" b="0" i="0" u="none" strike="noStrike" dirty="0" smtClean="0">
                          <a:solidFill>
                            <a:srgbClr val="000000"/>
                          </a:solidFill>
                          <a:effectLst/>
                          <a:latin typeface="Arial" panose="020B0604020202020204" pitchFamily="34" charset="0"/>
                        </a:rPr>
                        <a:t>No</a:t>
                      </a:r>
                      <a:r>
                        <a:rPr lang="en-IE" sz="1050" b="0" i="0" u="none" strike="noStrike" baseline="0" dirty="0" smtClean="0">
                          <a:solidFill>
                            <a:srgbClr val="000000"/>
                          </a:solidFill>
                          <a:effectLst/>
                          <a:latin typeface="Arial" panose="020B0604020202020204" pitchFamily="34" charset="0"/>
                        </a:rPr>
                        <a:t> Evidence of Compliance</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3031822"/>
                  </a:ext>
                </a:extLst>
              </a:tr>
              <a:tr h="67479">
                <a:tc>
                  <a:txBody>
                    <a:bodyPr/>
                    <a:lstStyle/>
                    <a:p>
                      <a:pPr algn="l" fontAlgn="t"/>
                      <a:endParaRPr lang="en-IE" sz="5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endParaRPr lang="en-IE" sz="11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1126103"/>
                  </a:ext>
                </a:extLst>
              </a:tr>
              <a:tr h="300439">
                <a:tc gridSpan="2">
                  <a:txBody>
                    <a:bodyPr/>
                    <a:lstStyle/>
                    <a:p>
                      <a:pPr lvl="0" algn="l" fontAlgn="t"/>
                      <a:r>
                        <a:rPr lang="en-IE" sz="1200" b="0" i="0" u="none" strike="noStrike" dirty="0" smtClean="0">
                          <a:solidFill>
                            <a:srgbClr val="000000"/>
                          </a:solidFill>
                          <a:effectLst/>
                          <a:latin typeface="Arial" panose="020B0604020202020204" pitchFamily="34" charset="0"/>
                        </a:rPr>
                        <a:t>29% Compliance Rate</a:t>
                      </a:r>
                      <a:endParaRPr lang="en-IE" sz="12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2761067"/>
                  </a:ext>
                </a:extLst>
              </a:tr>
            </a:tbl>
          </a:graphicData>
        </a:graphic>
      </p:graphicFrame>
    </p:spTree>
    <p:extLst>
      <p:ext uri="{BB962C8B-B14F-4D97-AF65-F5344CB8AC3E}">
        <p14:creationId xmlns:p14="http://schemas.microsoft.com/office/powerpoint/2010/main" val="42563871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26400"/>
            <a:ext cx="7400239" cy="369332"/>
          </a:xfrm>
        </p:spPr>
        <p:txBody>
          <a:bodyPr/>
          <a:lstStyle/>
          <a:p>
            <a:r>
              <a:rPr lang="en-IE" dirty="0" smtClean="0"/>
              <a:t>Child Safeguarding Statement | </a:t>
            </a:r>
            <a:r>
              <a:rPr lang="en-IE" sz="1800" b="0" dirty="0" smtClean="0"/>
              <a:t>Legislative Requirements</a:t>
            </a:r>
            <a:r>
              <a:rPr lang="en-IE" dirty="0" smtClean="0"/>
              <a:t> </a:t>
            </a:r>
            <a:endParaRPr lang="en-IE" dirty="0"/>
          </a:p>
        </p:txBody>
      </p:sp>
      <p:sp>
        <p:nvSpPr>
          <p:cNvPr id="12" name="Rectangle 11"/>
          <p:cNvSpPr/>
          <p:nvPr/>
        </p:nvSpPr>
        <p:spPr>
          <a:xfrm>
            <a:off x="208902" y="2380544"/>
            <a:ext cx="6496698" cy="1231106"/>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200" b="1"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Key Findings:</a:t>
            </a:r>
          </a:p>
          <a:p>
            <a:pPr marL="0" marR="0" lvl="0" indent="0" defTabSz="914400" eaLnBrk="1" fontAlgn="auto" latinLnBrk="0" hangingPunct="1">
              <a:lnSpc>
                <a:spcPct val="100000"/>
              </a:lnSpc>
              <a:spcBef>
                <a:spcPts val="0"/>
              </a:spcBef>
              <a:spcAft>
                <a:spcPts val="0"/>
              </a:spcAft>
              <a:buClrTx/>
              <a:buSzTx/>
              <a:buFontTx/>
              <a:buNone/>
              <a:tabLst/>
              <a:defRPr/>
            </a:pPr>
            <a:endParaRPr kumimoji="0" lang="en-IE" sz="1200" b="0"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endParaRP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200" noProof="0" dirty="0" smtClean="0">
                <a:latin typeface="Arial" panose="020B0604020202020204" pitchFamily="34" charset="0"/>
                <a:cs typeface="Arial" panose="020B0604020202020204" pitchFamily="34" charset="0"/>
              </a:rPr>
              <a:t>Pr</a:t>
            </a:r>
            <a:r>
              <a:rPr kumimoji="0" lang="en-IE" sz="1200" b="0"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ocedures for maintaining a list of Mandated Persons and</a:t>
            </a:r>
            <a:r>
              <a:rPr kumimoji="0" lang="en-IE" sz="1200" b="0" i="0" u="none" strike="noStrike" kern="0" cap="none" spc="0" normalizeH="0" noProof="0" dirty="0" smtClean="0">
                <a:ln>
                  <a:noFill/>
                </a:ln>
                <a:solidFill>
                  <a:sysClr val="windowText" lastClr="000000"/>
                </a:solidFill>
                <a:effectLst/>
                <a:uLnTx/>
                <a:uFillTx/>
                <a:latin typeface="Arial" panose="020B0604020202020204" pitchFamily="34" charset="0"/>
                <a:cs typeface="Arial" panose="020B0604020202020204" pitchFamily="34" charset="0"/>
              </a:rPr>
              <a:t> </a:t>
            </a:r>
            <a:r>
              <a:rPr kumimoji="0" lang="en-IE" sz="1200" b="0"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for appointing a Relevant Person were listed as being in place on the CSS</a:t>
            </a:r>
            <a:r>
              <a:rPr kumimoji="0" lang="en-IE" sz="1200" b="0" i="0" u="none" strike="noStrike" kern="0" cap="none" spc="0" normalizeH="0" noProof="0" dirty="0" smtClean="0">
                <a:ln>
                  <a:noFill/>
                </a:ln>
                <a:solidFill>
                  <a:sysClr val="windowText" lastClr="000000"/>
                </a:solidFill>
                <a:effectLst/>
                <a:uLnTx/>
                <a:uFillTx/>
                <a:latin typeface="Arial" panose="020B0604020202020204" pitchFamily="34" charset="0"/>
                <a:cs typeface="Arial" panose="020B0604020202020204" pitchFamily="34" charset="0"/>
              </a:rPr>
              <a:t> </a:t>
            </a:r>
            <a:r>
              <a:rPr lang="en-IE" sz="1200" dirty="0" smtClean="0">
                <a:latin typeface="Arial" panose="020B0604020202020204" pitchFamily="34" charset="0"/>
                <a:cs typeface="Arial" panose="020B0604020202020204" pitchFamily="34" charset="0"/>
              </a:rPr>
              <a:t>but</a:t>
            </a:r>
            <a:r>
              <a:rPr kumimoji="0" lang="en-IE" sz="1200" b="0"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 in reality</a:t>
            </a:r>
            <a:r>
              <a:rPr kumimoji="0" lang="en-IE" sz="1200" b="0" i="0" u="none" strike="noStrike" kern="0" cap="none" spc="0" normalizeH="0" noProof="0" dirty="0" smtClean="0">
                <a:ln>
                  <a:noFill/>
                </a:ln>
                <a:solidFill>
                  <a:sysClr val="windowText" lastClr="000000"/>
                </a:solidFill>
                <a:effectLst/>
                <a:uLnTx/>
                <a:uFillTx/>
                <a:latin typeface="Arial" panose="020B0604020202020204" pitchFamily="34" charset="0"/>
                <a:cs typeface="Arial" panose="020B0604020202020204" pitchFamily="34" charset="0"/>
              </a:rPr>
              <a:t> they did </a:t>
            </a:r>
            <a:r>
              <a:rPr kumimoji="0" lang="en-IE" sz="1200" b="0"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not exist. </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IE" sz="1200" dirty="0">
              <a:latin typeface="Arial" panose="020B0604020202020204" pitchFamily="34" charset="0"/>
              <a:cs typeface="Arial" panose="020B0604020202020204" pitchFamily="34" charset="0"/>
            </a:endParaRP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200" dirty="0" smtClean="0">
                <a:latin typeface="Arial" panose="020B0604020202020204" pitchFamily="34" charset="0"/>
                <a:cs typeface="Arial" panose="020B0604020202020204" pitchFamily="34" charset="0"/>
              </a:rPr>
              <a:t>Prescribed procedures were in draft.  </a:t>
            </a:r>
            <a:endParaRPr kumimoji="0" lang="en-IE" sz="1200" b="0" i="0" u="none" strike="noStrike" kern="0" cap="none" spc="0" normalizeH="0" baseline="0" noProof="0" dirty="0" smtClean="0">
              <a:ln>
                <a:noFill/>
              </a:ln>
              <a:solidFill>
                <a:sysClr val="windowText" lastClr="000000"/>
              </a:solidFill>
              <a:effectLst/>
              <a:uLnTx/>
              <a:uFillTx/>
            </a:endParaRPr>
          </a:p>
        </p:txBody>
      </p:sp>
      <p:graphicFrame>
        <p:nvGraphicFramePr>
          <p:cNvPr id="16" name="Table 15"/>
          <p:cNvGraphicFramePr>
            <a:graphicFrameLocks noGrp="1"/>
          </p:cNvGraphicFramePr>
          <p:nvPr>
            <p:extLst>
              <p:ext uri="{D42A27DB-BD31-4B8C-83A1-F6EECF244321}">
                <p14:modId xmlns:p14="http://schemas.microsoft.com/office/powerpoint/2010/main" val="4122558740"/>
              </p:ext>
            </p:extLst>
          </p:nvPr>
        </p:nvGraphicFramePr>
        <p:xfrm>
          <a:off x="265404" y="971550"/>
          <a:ext cx="6211596" cy="1193800"/>
        </p:xfrm>
        <a:graphic>
          <a:graphicData uri="http://schemas.openxmlformats.org/drawingml/2006/table">
            <a:tbl>
              <a:tblPr firstRow="1" bandRow="1">
                <a:tableStyleId>{5C22544A-7EE6-4342-B048-85BDC9FD1C3A}</a:tableStyleId>
              </a:tblPr>
              <a:tblGrid>
                <a:gridCol w="6211596">
                  <a:extLst>
                    <a:ext uri="{9D8B030D-6E8A-4147-A177-3AD203B41FA5}">
                      <a16:colId xmlns:a16="http://schemas.microsoft.com/office/drawing/2014/main" val="361165049"/>
                    </a:ext>
                  </a:extLst>
                </a:gridCol>
              </a:tblGrid>
              <a:tr h="370840">
                <a:tc>
                  <a:txBody>
                    <a:bodyPr/>
                    <a:lstStyle/>
                    <a:p>
                      <a:r>
                        <a:rPr lang="en-IE" dirty="0" smtClean="0">
                          <a:latin typeface="Arial" panose="020B0604020202020204" pitchFamily="34" charset="0"/>
                          <a:cs typeface="Arial" panose="020B0604020202020204" pitchFamily="34" charset="0"/>
                        </a:rPr>
                        <a:t>Children First Act 2015</a:t>
                      </a:r>
                      <a:endParaRPr lang="en-IE" dirty="0">
                        <a:latin typeface="Arial" panose="020B0604020202020204" pitchFamily="34" charset="0"/>
                        <a:cs typeface="Arial" panose="020B0604020202020204" pitchFamily="34" charset="0"/>
                      </a:endParaRPr>
                    </a:p>
                  </a:txBody>
                  <a:tcPr>
                    <a:solidFill>
                      <a:schemeClr val="accent5">
                        <a:lumMod val="75000"/>
                      </a:schemeClr>
                    </a:solidFill>
                  </a:tcPr>
                </a:tc>
                <a:extLst>
                  <a:ext uri="{0D108BD9-81ED-4DB2-BD59-A6C34878D82A}">
                    <a16:rowId xmlns:a16="http://schemas.microsoft.com/office/drawing/2014/main" val="3732975881"/>
                  </a:ext>
                </a:extLst>
              </a:tr>
              <a:tr h="370840">
                <a:tc>
                  <a:txBody>
                    <a:bodyPr/>
                    <a:lstStyle/>
                    <a:p>
                      <a:r>
                        <a:rPr lang="en-IE" sz="1200" dirty="0" smtClean="0">
                          <a:latin typeface="Arial" panose="020B0604020202020204" pitchFamily="34" charset="0"/>
                          <a:cs typeface="Arial" panose="020B0604020202020204" pitchFamily="34" charset="0"/>
                        </a:rPr>
                        <a:t>Requirement</a:t>
                      </a:r>
                    </a:p>
                    <a:p>
                      <a:endParaRPr lang="en-IE" sz="1200" dirty="0" smtClean="0">
                        <a:latin typeface="Arial" panose="020B0604020202020204" pitchFamily="34" charset="0"/>
                        <a:cs typeface="Arial" panose="020B0604020202020204" pitchFamily="34" charset="0"/>
                      </a:endParaRPr>
                    </a:p>
                    <a:p>
                      <a:r>
                        <a:rPr lang="en-IE" sz="1200" dirty="0" smtClean="0">
                          <a:latin typeface="Arial" panose="020B0604020202020204" pitchFamily="34" charset="0"/>
                          <a:cs typeface="Arial" panose="020B0604020202020204" pitchFamily="34" charset="0"/>
                        </a:rPr>
                        <a:t>A Child Safeguarding Statement (CSS) must be prepared in accordance with legislative requirements*.</a:t>
                      </a:r>
                    </a:p>
                  </a:txBody>
                  <a:tcPr>
                    <a:solidFill>
                      <a:schemeClr val="accent5">
                        <a:lumMod val="60000"/>
                        <a:lumOff val="40000"/>
                      </a:schemeClr>
                    </a:solidFill>
                  </a:tcPr>
                </a:tc>
                <a:extLst>
                  <a:ext uri="{0D108BD9-81ED-4DB2-BD59-A6C34878D82A}">
                    <a16:rowId xmlns:a16="http://schemas.microsoft.com/office/drawing/2014/main" val="1632709619"/>
                  </a:ext>
                </a:extLst>
              </a:tr>
            </a:tbl>
          </a:graphicData>
        </a:graphic>
      </p:graphicFrame>
      <p:sp>
        <p:nvSpPr>
          <p:cNvPr id="4" name="TextBox 3"/>
          <p:cNvSpPr txBox="1"/>
          <p:nvPr/>
        </p:nvSpPr>
        <p:spPr>
          <a:xfrm>
            <a:off x="265404" y="4193853"/>
            <a:ext cx="8614684" cy="738664"/>
          </a:xfrm>
          <a:prstGeom prst="rect">
            <a:avLst/>
          </a:prstGeom>
          <a:noFill/>
        </p:spPr>
        <p:txBody>
          <a:bodyPr wrap="square" rtlCol="0">
            <a:spAutoFit/>
          </a:bodyPr>
          <a:lstStyle/>
          <a:p>
            <a:r>
              <a:rPr lang="en-IE" sz="1200" dirty="0" smtClean="0"/>
              <a:t>*</a:t>
            </a:r>
            <a:r>
              <a:rPr lang="en-IE" sz="1000" dirty="0" smtClean="0"/>
              <a:t>(i) The CSS must describe the service being provided and the principles to be observed to safeguard children while availing of the service (ii) A Relevant Person must be appointed for the purpose of the CSS (iii) The CSS must include a written assessment of any potential for harm to a child while availing of the service (iv) The CSS must specify the procedures that are in place to manage any risk identified and the prescribed procedures required to be in place, as listed in Section 11(3) of the Children First Act 2015. </a:t>
            </a:r>
            <a:endParaRPr lang="en-IE" sz="1000" dirty="0"/>
          </a:p>
        </p:txBody>
      </p:sp>
      <p:graphicFrame>
        <p:nvGraphicFramePr>
          <p:cNvPr id="13" name="Table 12"/>
          <p:cNvGraphicFramePr>
            <a:graphicFrameLocks noGrp="1"/>
          </p:cNvGraphicFramePr>
          <p:nvPr>
            <p:extLst>
              <p:ext uri="{D42A27DB-BD31-4B8C-83A1-F6EECF244321}">
                <p14:modId xmlns:p14="http://schemas.microsoft.com/office/powerpoint/2010/main" val="29801809"/>
              </p:ext>
            </p:extLst>
          </p:nvPr>
        </p:nvGraphicFramePr>
        <p:xfrm>
          <a:off x="6705600" y="1002756"/>
          <a:ext cx="2174488" cy="1749207"/>
        </p:xfrm>
        <a:graphic>
          <a:graphicData uri="http://schemas.openxmlformats.org/drawingml/2006/table">
            <a:tbl>
              <a:tblPr/>
              <a:tblGrid>
                <a:gridCol w="1752600">
                  <a:extLst>
                    <a:ext uri="{9D8B030D-6E8A-4147-A177-3AD203B41FA5}">
                      <a16:colId xmlns:a16="http://schemas.microsoft.com/office/drawing/2014/main" val="1165388174"/>
                    </a:ext>
                  </a:extLst>
                </a:gridCol>
                <a:gridCol w="421888">
                  <a:extLst>
                    <a:ext uri="{9D8B030D-6E8A-4147-A177-3AD203B41FA5}">
                      <a16:colId xmlns:a16="http://schemas.microsoft.com/office/drawing/2014/main" val="2508426662"/>
                    </a:ext>
                  </a:extLst>
                </a:gridCol>
              </a:tblGrid>
              <a:tr h="300439">
                <a:tc gridSpan="2">
                  <a:txBody>
                    <a:bodyPr/>
                    <a:lstStyle/>
                    <a:p>
                      <a:pPr algn="just" fontAlgn="t"/>
                      <a:r>
                        <a:rPr lang="en-IE" sz="1100" b="1" i="0" u="none" strike="noStrike" dirty="0" smtClean="0">
                          <a:solidFill>
                            <a:srgbClr val="000000"/>
                          </a:solidFill>
                          <a:effectLst/>
                          <a:latin typeface="Arial" panose="020B0604020202020204" pitchFamily="34" charset="0"/>
                        </a:rPr>
                        <a:t>Overall Findings</a:t>
                      </a:r>
                      <a:endParaRPr lang="en-IE" sz="1100" b="1"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64829261"/>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Compliant</a:t>
                      </a:r>
                      <a:r>
                        <a:rPr lang="en-IE" sz="1050" b="0" i="0" u="none" strike="noStrike" baseline="0" dirty="0" smtClean="0">
                          <a:solidFill>
                            <a:srgbClr val="000000"/>
                          </a:solidFill>
                          <a:effectLst/>
                          <a:latin typeface="Arial" panose="020B0604020202020204" pitchFamily="34" charset="0"/>
                        </a:rPr>
                        <a:t>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AD47"/>
                    </a:solidFill>
                  </a:tcPr>
                </a:tc>
                <a:tc>
                  <a:txBody>
                    <a:bodyPr/>
                    <a:lstStyle/>
                    <a:p>
                      <a:pPr algn="ctr" fontAlgn="t"/>
                      <a:r>
                        <a:rPr lang="en-IE" sz="1100" b="0" i="0" u="none" strike="noStrike" dirty="0" smtClean="0">
                          <a:solidFill>
                            <a:srgbClr val="000000"/>
                          </a:solidFill>
                          <a:effectLst/>
                          <a:latin typeface="Arial" panose="020B0604020202020204" pitchFamily="34" charset="0"/>
                        </a:rPr>
                        <a:t>5</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7499889"/>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Partial Compliance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t"/>
                      <a:r>
                        <a:rPr lang="en-IE" sz="1100" b="0" i="0" u="none" strike="noStrike" dirty="0" smtClean="0">
                          <a:solidFill>
                            <a:srgbClr val="000000"/>
                          </a:solidFill>
                          <a:effectLst/>
                          <a:latin typeface="Arial" panose="020B0604020202020204" pitchFamily="34" charset="0"/>
                        </a:rPr>
                        <a:t>2</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310684"/>
                  </a:ext>
                </a:extLst>
              </a:tr>
              <a:tr h="374114">
                <a:tc>
                  <a:txBody>
                    <a:bodyPr/>
                    <a:lstStyle/>
                    <a:p>
                      <a:pPr algn="l" fontAlgn="t"/>
                      <a:r>
                        <a:rPr lang="en-IE" sz="1050" b="0" i="0" u="none" strike="noStrike" dirty="0" smtClean="0">
                          <a:solidFill>
                            <a:srgbClr val="000000"/>
                          </a:solidFill>
                          <a:effectLst/>
                          <a:latin typeface="Arial" panose="020B0604020202020204" pitchFamily="34" charset="0"/>
                        </a:rPr>
                        <a:t>No</a:t>
                      </a:r>
                      <a:r>
                        <a:rPr lang="en-IE" sz="1050" b="0" i="0" u="none" strike="noStrike" baseline="0" dirty="0" smtClean="0">
                          <a:solidFill>
                            <a:srgbClr val="000000"/>
                          </a:solidFill>
                          <a:effectLst/>
                          <a:latin typeface="Arial" panose="020B0604020202020204" pitchFamily="34" charset="0"/>
                        </a:rPr>
                        <a:t> Evidence of Compliance</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3031822"/>
                  </a:ext>
                </a:extLst>
              </a:tr>
              <a:tr h="67479">
                <a:tc>
                  <a:txBody>
                    <a:bodyPr/>
                    <a:lstStyle/>
                    <a:p>
                      <a:pPr algn="l" fontAlgn="t"/>
                      <a:endParaRPr lang="en-IE" sz="5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endParaRPr lang="en-IE" sz="11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1126103"/>
                  </a:ext>
                </a:extLst>
              </a:tr>
              <a:tr h="300439">
                <a:tc gridSpan="2">
                  <a:txBody>
                    <a:bodyPr/>
                    <a:lstStyle/>
                    <a:p>
                      <a:pPr lvl="0" algn="l" fontAlgn="t"/>
                      <a:r>
                        <a:rPr lang="en-IE" sz="1200" b="0" i="0" u="none" strike="noStrike" dirty="0" smtClean="0">
                          <a:solidFill>
                            <a:srgbClr val="000000"/>
                          </a:solidFill>
                          <a:effectLst/>
                          <a:latin typeface="Arial" panose="020B0604020202020204" pitchFamily="34" charset="0"/>
                        </a:rPr>
                        <a:t>71% Compliance Rate</a:t>
                      </a:r>
                      <a:endParaRPr lang="en-IE" sz="12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2761067"/>
                  </a:ext>
                </a:extLst>
              </a:tr>
            </a:tbl>
          </a:graphicData>
        </a:graphic>
      </p:graphicFrame>
    </p:spTree>
    <p:extLst>
      <p:ext uri="{BB962C8B-B14F-4D97-AF65-F5344CB8AC3E}">
        <p14:creationId xmlns:p14="http://schemas.microsoft.com/office/powerpoint/2010/main" val="36122329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1370</TotalTime>
  <Words>2109</Words>
  <Application>Microsoft Office PowerPoint</Application>
  <PresentationFormat>On-screen Show (16:9)</PresentationFormat>
  <Paragraphs>364</Paragraphs>
  <Slides>20</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Calibri</vt:lpstr>
      <vt:lpstr>Office Theme</vt:lpstr>
      <vt:lpstr>PowerPoint Presentation</vt:lpstr>
      <vt:lpstr>Services selected for Compliance Check</vt:lpstr>
      <vt:lpstr>Summary of Findings </vt:lpstr>
      <vt:lpstr>Summary Findings (continued) </vt:lpstr>
      <vt:lpstr>Learning</vt:lpstr>
      <vt:lpstr>Learning (continued) </vt:lpstr>
      <vt:lpstr>Breakdown of Findings</vt:lpstr>
      <vt:lpstr>PowerPoint Presentation</vt:lpstr>
      <vt:lpstr>Child Safeguarding Statement | Legislative Requirements </vt:lpstr>
      <vt:lpstr>Child Safeguarding Statement | Guidance issued by Tusla</vt:lpstr>
      <vt:lpstr>Child Safeguarding Statement | Display</vt:lpstr>
      <vt:lpstr>Child Safeguarding Statement | Furnished and made available </vt:lpstr>
      <vt:lpstr>Child Safeguarding Statement | Review </vt:lpstr>
      <vt:lpstr>Child Protection &amp; Welfare Policy | Appendix 3 or equivalent </vt:lpstr>
      <vt:lpstr>Child Protection &amp; Welfare Policy | Funded &amp; Contracted*</vt:lpstr>
      <vt:lpstr>Mandatory Training | 'An Introduction to Children First' 3 yearly </vt:lpstr>
      <vt:lpstr>Child Protection &amp; Welfare Records | Procedures for storage</vt:lpstr>
      <vt:lpstr>CP&amp;W Concerns | Reporting Procedure</vt:lpstr>
      <vt:lpstr>Service Arrangements| Funded &amp; Contracted*</vt:lpstr>
      <vt:lpstr>Please direct queries to: HSE Children First National Office childrenfirst@hse.ie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Proofreading Academy Student</dc:creator>
  <cp:lastModifiedBy>Jennifer Healy (Children First Training &amp; Development Officer)</cp:lastModifiedBy>
  <cp:revision>95</cp:revision>
  <cp:lastPrinted>2024-02-06T12:57:16Z</cp:lastPrinted>
  <dcterms:created xsi:type="dcterms:W3CDTF">2024-01-17T14:37:24Z</dcterms:created>
  <dcterms:modified xsi:type="dcterms:W3CDTF">2024-06-26T12:07:51Z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2023-12-20T00:00:00Z</vt:filetime>
  </property>
  <property fmtid="{D5CDD505-2E9C-101B-9397-08002B2CF9AE}" pid="3" name="Creator">
    <vt:lpwstr>Microsoft® PowerPoint® 2016</vt:lpwstr>
  </property>
  <property fmtid="{D5CDD505-2E9C-101B-9397-08002B2CF9AE}" pid="4" name="LastSaved">
    <vt:filetime>2024-01-17T00:00:00Z</vt:filetime>
  </property>
  <property fmtid="{D5CDD505-2E9C-101B-9397-08002B2CF9AE}" pid="5" name="Producer">
    <vt:lpwstr>Microsoft® PowerPoint® 2016</vt:lpwstr>
  </property>
</Properties>
</file>