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312" r:id="rId2"/>
    <p:sldId id="314" r:id="rId3"/>
    <p:sldId id="315" r:id="rId4"/>
    <p:sldId id="308" r:id="rId5"/>
    <p:sldId id="309" r:id="rId6"/>
    <p:sldId id="310" r:id="rId7"/>
    <p:sldId id="311" r:id="rId8"/>
    <p:sldId id="296" r:id="rId9"/>
    <p:sldId id="297" r:id="rId10"/>
    <p:sldId id="298" r:id="rId11"/>
    <p:sldId id="299" r:id="rId12"/>
    <p:sldId id="300" r:id="rId13"/>
    <p:sldId id="301" r:id="rId14"/>
    <p:sldId id="302" r:id="rId15"/>
    <p:sldId id="303" r:id="rId16"/>
    <p:sldId id="304" r:id="rId17"/>
    <p:sldId id="305" r:id="rId18"/>
    <p:sldId id="306" r:id="rId19"/>
    <p:sldId id="307" r:id="rId20"/>
    <p:sldId id="313" r:id="rId21"/>
  </p:sldIdLst>
  <p:sldSz cx="9144000" cy="5143500" type="screen16x9"/>
  <p:notesSz cx="10234613" cy="70993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AD47"/>
    <a:srgbClr val="0061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50" autoAdjust="0"/>
    <p:restoredTop sz="94660"/>
  </p:normalViewPr>
  <p:slideViewPr>
    <p:cSldViewPr>
      <p:cViewPr varScale="1">
        <p:scale>
          <a:sx n="86" d="100"/>
          <a:sy n="86" d="100"/>
        </p:scale>
        <p:origin x="216"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434999" cy="354965"/>
          </a:xfrm>
          <a:prstGeom prst="rect">
            <a:avLst/>
          </a:prstGeom>
        </p:spPr>
        <p:txBody>
          <a:bodyPr vert="horz" lIns="110935" tIns="55468" rIns="110935" bIns="55468" rtlCol="0"/>
          <a:lstStyle>
            <a:lvl1pPr algn="l">
              <a:defRPr sz="1500"/>
            </a:lvl1pPr>
          </a:lstStyle>
          <a:p>
            <a:endParaRPr lang="en-IE"/>
          </a:p>
        </p:txBody>
      </p:sp>
      <p:sp>
        <p:nvSpPr>
          <p:cNvPr id="3" name="Date Placeholder 2"/>
          <p:cNvSpPr>
            <a:spLocks noGrp="1"/>
          </p:cNvSpPr>
          <p:nvPr>
            <p:ph type="dt" idx="1"/>
          </p:nvPr>
        </p:nvSpPr>
        <p:spPr>
          <a:xfrm>
            <a:off x="5797838" y="1"/>
            <a:ext cx="4434999" cy="354965"/>
          </a:xfrm>
          <a:prstGeom prst="rect">
            <a:avLst/>
          </a:prstGeom>
        </p:spPr>
        <p:txBody>
          <a:bodyPr vert="horz" lIns="110935" tIns="55468" rIns="110935" bIns="55468" rtlCol="0"/>
          <a:lstStyle>
            <a:lvl1pPr algn="r">
              <a:defRPr sz="1500"/>
            </a:lvl1pPr>
          </a:lstStyle>
          <a:p>
            <a:fld id="{E444F275-E0FB-4B8B-9F61-D9C71C1E02DD}" type="datetimeFigureOut">
              <a:rPr lang="en-IE" smtClean="0"/>
              <a:t>26/06/2024</a:t>
            </a:fld>
            <a:endParaRPr lang="en-IE"/>
          </a:p>
        </p:txBody>
      </p:sp>
      <p:sp>
        <p:nvSpPr>
          <p:cNvPr id="4" name="Slide Image Placeholder 3"/>
          <p:cNvSpPr>
            <a:spLocks noGrp="1" noRot="1" noChangeAspect="1"/>
          </p:cNvSpPr>
          <p:nvPr>
            <p:ph type="sldImg" idx="2"/>
          </p:nvPr>
        </p:nvSpPr>
        <p:spPr>
          <a:xfrm>
            <a:off x="2987675" y="887413"/>
            <a:ext cx="4259263" cy="2397125"/>
          </a:xfrm>
          <a:prstGeom prst="rect">
            <a:avLst/>
          </a:prstGeom>
          <a:noFill/>
          <a:ln w="12700">
            <a:solidFill>
              <a:prstClr val="black"/>
            </a:solidFill>
          </a:ln>
        </p:spPr>
        <p:txBody>
          <a:bodyPr vert="horz" lIns="110935" tIns="55468" rIns="110935" bIns="55468" rtlCol="0" anchor="ctr"/>
          <a:lstStyle/>
          <a:p>
            <a:endParaRPr lang="en-IE"/>
          </a:p>
        </p:txBody>
      </p:sp>
      <p:sp>
        <p:nvSpPr>
          <p:cNvPr id="5" name="Notes Placeholder 4"/>
          <p:cNvSpPr>
            <a:spLocks noGrp="1"/>
          </p:cNvSpPr>
          <p:nvPr>
            <p:ph type="body" sz="quarter" idx="3"/>
          </p:nvPr>
        </p:nvSpPr>
        <p:spPr>
          <a:xfrm>
            <a:off x="1023462" y="3415991"/>
            <a:ext cx="8187690" cy="2795897"/>
          </a:xfrm>
          <a:prstGeom prst="rect">
            <a:avLst/>
          </a:prstGeom>
        </p:spPr>
        <p:txBody>
          <a:bodyPr vert="horz" lIns="110935" tIns="55468" rIns="110935" bIns="55468"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6744336"/>
            <a:ext cx="4434999" cy="354965"/>
          </a:xfrm>
          <a:prstGeom prst="rect">
            <a:avLst/>
          </a:prstGeom>
        </p:spPr>
        <p:txBody>
          <a:bodyPr vert="horz" lIns="110935" tIns="55468" rIns="110935" bIns="55468" rtlCol="0" anchor="b"/>
          <a:lstStyle>
            <a:lvl1pPr algn="l">
              <a:defRPr sz="1500"/>
            </a:lvl1pPr>
          </a:lstStyle>
          <a:p>
            <a:endParaRPr lang="en-IE"/>
          </a:p>
        </p:txBody>
      </p:sp>
      <p:sp>
        <p:nvSpPr>
          <p:cNvPr id="7" name="Slide Number Placeholder 6"/>
          <p:cNvSpPr>
            <a:spLocks noGrp="1"/>
          </p:cNvSpPr>
          <p:nvPr>
            <p:ph type="sldNum" sz="quarter" idx="5"/>
          </p:nvPr>
        </p:nvSpPr>
        <p:spPr>
          <a:xfrm>
            <a:off x="5797838" y="6744336"/>
            <a:ext cx="4434999" cy="354965"/>
          </a:xfrm>
          <a:prstGeom prst="rect">
            <a:avLst/>
          </a:prstGeom>
        </p:spPr>
        <p:txBody>
          <a:bodyPr vert="horz" lIns="110935" tIns="55468" rIns="110935" bIns="55468" rtlCol="0" anchor="b"/>
          <a:lstStyle>
            <a:lvl1pPr algn="r">
              <a:defRPr sz="1500"/>
            </a:lvl1pPr>
          </a:lstStyle>
          <a:p>
            <a:fld id="{05F2C560-EBDC-4F9F-9C38-97291AC4D482}" type="slidenum">
              <a:rPr lang="en-IE" smtClean="0"/>
              <a:t>‹#›</a:t>
            </a:fld>
            <a:endParaRPr lang="en-IE"/>
          </a:p>
        </p:txBody>
      </p:sp>
    </p:spTree>
    <p:extLst>
      <p:ext uri="{BB962C8B-B14F-4D97-AF65-F5344CB8AC3E}">
        <p14:creationId xmlns:p14="http://schemas.microsoft.com/office/powerpoint/2010/main" val="1136704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3</a:t>
            </a:fld>
            <a:endParaRPr lang="en-IE"/>
          </a:p>
        </p:txBody>
      </p:sp>
    </p:spTree>
    <p:extLst>
      <p:ext uri="{BB962C8B-B14F-4D97-AF65-F5344CB8AC3E}">
        <p14:creationId xmlns:p14="http://schemas.microsoft.com/office/powerpoint/2010/main" val="8256391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1109350" eaLnBrk="1" fontAlgn="auto" latinLnBrk="0" hangingPunct="1">
              <a:lnSpc>
                <a:spcPct val="100000"/>
              </a:lnSpc>
              <a:spcBef>
                <a:spcPts val="0"/>
              </a:spcBef>
              <a:spcAft>
                <a:spcPts val="0"/>
              </a:spcAft>
              <a:buClrTx/>
              <a:buSzTx/>
              <a:buFontTx/>
              <a:buNone/>
              <a:tabLst/>
              <a:defRPr/>
            </a:pPr>
            <a:fld id="{05F2C560-EBDC-4F9F-9C38-97291AC4D482}" type="slidenum">
              <a:rPr kumimoji="0" lang="en-IE" sz="1500" b="0" i="0" u="none" strike="noStrike" kern="0" cap="none" spc="0" normalizeH="0" baseline="0" noProof="0">
                <a:ln>
                  <a:noFill/>
                </a:ln>
                <a:solidFill>
                  <a:sysClr val="windowText" lastClr="000000"/>
                </a:solidFill>
                <a:effectLst/>
                <a:uLnTx/>
                <a:uFillTx/>
              </a:rPr>
              <a:pPr marL="0" marR="0" lvl="0" indent="0" algn="r" defTabSz="1109350" eaLnBrk="1" fontAlgn="auto" latinLnBrk="0" hangingPunct="1">
                <a:lnSpc>
                  <a:spcPct val="100000"/>
                </a:lnSpc>
                <a:spcBef>
                  <a:spcPts val="0"/>
                </a:spcBef>
                <a:spcAft>
                  <a:spcPts val="0"/>
                </a:spcAft>
                <a:buClrTx/>
                <a:buSzTx/>
                <a:buFontTx/>
                <a:buNone/>
                <a:tabLst/>
                <a:defRPr/>
              </a:pPr>
              <a:t>19</a:t>
            </a:fld>
            <a:endParaRPr kumimoji="0" lang="en-IE" sz="15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99967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05F2C560-EBDC-4F9F-9C38-97291AC4D482}" type="slidenum">
              <a:rPr kumimoji="0" lang="en-IE" sz="15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4</a:t>
            </a:fld>
            <a:endParaRPr kumimoji="0" lang="en-IE" sz="15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138719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05F2C560-EBDC-4F9F-9C38-97291AC4D482}" type="slidenum">
              <a:rPr kumimoji="0" lang="en-IE" sz="15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9</a:t>
            </a:fld>
            <a:endParaRPr kumimoji="0" lang="en-IE" sz="15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88822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05F2C560-EBDC-4F9F-9C38-97291AC4D482}" type="slidenum">
              <a:rPr kumimoji="0" lang="en-IE" sz="15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13</a:t>
            </a:fld>
            <a:endParaRPr kumimoji="0" lang="en-IE" sz="15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571183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05F2C560-EBDC-4F9F-9C38-97291AC4D482}" type="slidenum">
              <a:rPr kumimoji="0" lang="en-IE" sz="15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14</a:t>
            </a:fld>
            <a:endParaRPr kumimoji="0" lang="en-IE" sz="15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802979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05F2C560-EBDC-4F9F-9C38-97291AC4D482}" type="slidenum">
              <a:rPr kumimoji="0" lang="en-IE" sz="15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15</a:t>
            </a:fld>
            <a:endParaRPr kumimoji="0" lang="en-IE" sz="15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926210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05F2C560-EBDC-4F9F-9C38-97291AC4D482}" type="slidenum">
              <a:rPr kumimoji="0" lang="en-IE" sz="15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16</a:t>
            </a:fld>
            <a:endParaRPr kumimoji="0" lang="en-IE" sz="15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1560470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17</a:t>
            </a:fld>
            <a:endParaRPr lang="en-IE"/>
          </a:p>
        </p:txBody>
      </p:sp>
    </p:spTree>
    <p:extLst>
      <p:ext uri="{BB962C8B-B14F-4D97-AF65-F5344CB8AC3E}">
        <p14:creationId xmlns:p14="http://schemas.microsoft.com/office/powerpoint/2010/main" val="4153351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05F2C560-EBDC-4F9F-9C38-97291AC4D482}" type="slidenum">
              <a:rPr kumimoji="0" lang="en-IE" sz="15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18</a:t>
            </a:fld>
            <a:endParaRPr kumimoji="0" lang="en-IE" sz="15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515720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143999" cy="3798276"/>
          </a:xfrm>
          <a:prstGeom prst="rect">
            <a:avLst/>
          </a:prstGeom>
        </p:spPr>
      </p:pic>
      <p:pic>
        <p:nvPicPr>
          <p:cNvPr id="17" name="bg object 17"/>
          <p:cNvPicPr/>
          <p:nvPr/>
        </p:nvPicPr>
        <p:blipFill>
          <a:blip r:embed="rId3" cstate="print"/>
          <a:stretch>
            <a:fillRect/>
          </a:stretch>
        </p:blipFill>
        <p:spPr>
          <a:xfrm>
            <a:off x="0" y="1525524"/>
            <a:ext cx="6790943" cy="3617975"/>
          </a:xfrm>
          <a:prstGeom prst="rect">
            <a:avLst/>
          </a:prstGeom>
        </p:spPr>
      </p:pic>
      <p:sp>
        <p:nvSpPr>
          <p:cNvPr id="2" name="Holder 2"/>
          <p:cNvSpPr>
            <a:spLocks noGrp="1"/>
          </p:cNvSpPr>
          <p:nvPr>
            <p:ph type="ctrTitle"/>
          </p:nvPr>
        </p:nvSpPr>
        <p:spPr>
          <a:xfrm>
            <a:off x="1986152" y="1978609"/>
            <a:ext cx="5171694" cy="1008380"/>
          </a:xfrm>
          <a:prstGeom prst="rect">
            <a:avLst/>
          </a:prstGeom>
        </p:spPr>
        <p:txBody>
          <a:bodyPr wrap="square" lIns="0" tIns="0" rIns="0" bIns="0">
            <a:spAutoFit/>
          </a:bodyPr>
          <a:lstStyle>
            <a:lvl1pPr>
              <a:defRPr sz="2400" b="1" i="0">
                <a:solidFill>
                  <a:schemeClr val="bg1"/>
                </a:solidFill>
                <a:latin typeface="Arial"/>
                <a:cs typeface="Arial"/>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sz="17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7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143999" cy="3798276"/>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9143999" cy="5143498"/>
          </a:xfrm>
          <a:prstGeom prst="rect">
            <a:avLst/>
          </a:prstGeom>
        </p:spPr>
      </p:pic>
      <p:sp>
        <p:nvSpPr>
          <p:cNvPr id="2" name="Holder 2"/>
          <p:cNvSpPr>
            <a:spLocks noGrp="1"/>
          </p:cNvSpPr>
          <p:nvPr>
            <p:ph type="title"/>
          </p:nvPr>
        </p:nvSpPr>
        <p:spPr>
          <a:xfrm>
            <a:off x="1211376" y="243916"/>
            <a:ext cx="7400239" cy="391795"/>
          </a:xfrm>
          <a:prstGeom prst="rect">
            <a:avLst/>
          </a:prstGeom>
        </p:spPr>
        <p:txBody>
          <a:bodyPr wrap="square" lIns="0" tIns="0" rIns="0" bIns="0">
            <a:spAutoFit/>
          </a:bodyPr>
          <a:lstStyle>
            <a:lvl1pPr>
              <a:defRPr sz="2400" b="1" i="0">
                <a:solidFill>
                  <a:schemeClr val="bg1"/>
                </a:solidFill>
                <a:latin typeface="Arial"/>
                <a:cs typeface="Arial"/>
              </a:defRPr>
            </a:lvl1pPr>
          </a:lstStyle>
          <a:p>
            <a:endParaRPr/>
          </a:p>
        </p:txBody>
      </p:sp>
      <p:sp>
        <p:nvSpPr>
          <p:cNvPr id="3" name="Holder 3"/>
          <p:cNvSpPr>
            <a:spLocks noGrp="1"/>
          </p:cNvSpPr>
          <p:nvPr>
            <p:ph type="body" idx="1"/>
          </p:nvPr>
        </p:nvSpPr>
        <p:spPr>
          <a:xfrm>
            <a:off x="368604" y="1157096"/>
            <a:ext cx="8013700" cy="3395345"/>
          </a:xfrm>
          <a:prstGeom prst="rect">
            <a:avLst/>
          </a:prstGeom>
        </p:spPr>
        <p:txBody>
          <a:bodyPr wrap="square" lIns="0" tIns="0" rIns="0" bIns="0">
            <a:spAutoFit/>
          </a:bodyPr>
          <a:lstStyle>
            <a:lvl1pPr>
              <a:defRPr sz="17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6/26/2024</a:t>
            </a:fld>
            <a:endParaRPr lang="en-US"/>
          </a:p>
        </p:txBody>
      </p:sp>
      <p:sp>
        <p:nvSpPr>
          <p:cNvPr id="6" name="Holder 6"/>
          <p:cNvSpPr>
            <a:spLocks noGrp="1"/>
          </p:cNvSpPr>
          <p:nvPr>
            <p:ph type="sldNum" sz="quarter" idx="7"/>
          </p:nvPr>
        </p:nvSpPr>
        <p:spPr>
          <a:xfrm>
            <a:off x="6583680" y="4783455"/>
            <a:ext cx="2103120" cy="25717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hyperlink" Target="https://www.tusla.ie/uploads/content/CROF_CSSCU_005_web.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hse.ie/eng/services/list/2/primarycare/childrenfirst/compliance-self-audit-checklist/hse-children-first-national-office-compliance-assurance-framework.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hse.ie/eng/services/list/2/primarycare/childrenfirst/child-safeguarding-statement/" TargetMode="External"/><Relationship Id="rId2" Type="http://schemas.openxmlformats.org/officeDocument/2006/relationships/hyperlink" Target="https://www.tusla.i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assets.hse.ie/media/documents/ncr/HSE_Child_Protection_and_Welfare_Policy.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25244" y="1962150"/>
            <a:ext cx="5486400" cy="2178802"/>
          </a:xfrm>
          <a:prstGeom prst="rect">
            <a:avLst/>
          </a:prstGeom>
        </p:spPr>
        <p:txBody>
          <a:bodyPr vert="horz" wrap="square" lIns="0" tIns="69850" rIns="0" bIns="0" rtlCol="0">
            <a:spAutoFit/>
          </a:bodyPr>
          <a:lstStyle/>
          <a:p>
            <a:pPr marL="12700" marR="0" lvl="0" indent="0" defTabSz="914400" eaLnBrk="1" fontAlgn="auto" latinLnBrk="0" hangingPunct="1">
              <a:lnSpc>
                <a:spcPct val="100000"/>
              </a:lnSpc>
              <a:spcBef>
                <a:spcPts val="0"/>
              </a:spcBef>
              <a:spcAft>
                <a:spcPts val="0"/>
              </a:spcAft>
              <a:buClrTx/>
              <a:buSzTx/>
              <a:buFontTx/>
              <a:buNone/>
              <a:tabLst/>
              <a:defRPr/>
            </a:pPr>
            <a:r>
              <a:rPr kumimoji="0" sz="2400" b="1"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Children</a:t>
            </a:r>
            <a:r>
              <a:rPr kumimoji="0" sz="2400" b="1" i="0" u="none" strike="noStrike" kern="0" cap="none" spc="-125" normalizeH="0" baseline="0" noProof="0" dirty="0" smtClean="0">
                <a:ln>
                  <a:noFill/>
                </a:ln>
                <a:solidFill>
                  <a:srgbClr val="FFFFFF"/>
                </a:solidFill>
                <a:effectLst/>
                <a:uLnTx/>
                <a:uFillTx/>
                <a:latin typeface="Arial" panose="020B0604020202020204" pitchFamily="34" charset="0"/>
                <a:cs typeface="Arial" panose="020B0604020202020204" pitchFamily="34" charset="0"/>
              </a:rPr>
              <a:t> </a:t>
            </a:r>
            <a:r>
              <a:rPr kumimoji="0" sz="2400" b="1"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First</a:t>
            </a:r>
            <a:r>
              <a:rPr kumimoji="0" lang="en-IE" sz="2400" b="1" i="0" u="none" strike="noStrike" kern="0" cap="none" spc="-110" normalizeH="0" baseline="0" noProof="0" dirty="0">
                <a:ln>
                  <a:noFill/>
                </a:ln>
                <a:solidFill>
                  <a:srgbClr val="FFFFFF"/>
                </a:solidFill>
                <a:effectLst/>
                <a:uLnTx/>
                <a:uFillTx/>
                <a:latin typeface="Arial" panose="020B0604020202020204" pitchFamily="34" charset="0"/>
                <a:cs typeface="Arial" panose="020B0604020202020204" pitchFamily="34" charset="0"/>
              </a:rPr>
              <a:t> </a:t>
            </a:r>
            <a:endPar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defTabSz="914400" eaLnBrk="1" fontAlgn="auto" latinLnBrk="0" hangingPunct="1">
              <a:lnSpc>
                <a:spcPct val="100000"/>
              </a:lnSpc>
              <a:spcBef>
                <a:spcPts val="0"/>
              </a:spcBef>
              <a:spcAft>
                <a:spcPts val="0"/>
              </a:spcAft>
              <a:buClrTx/>
              <a:buSzTx/>
              <a:buFontTx/>
              <a:buNone/>
              <a:tabLst/>
              <a:defRPr/>
            </a:pPr>
            <a:r>
              <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Compliance Assurance Checks</a:t>
            </a:r>
          </a:p>
          <a:p>
            <a:pPr marL="12700" marR="0" lvl="0" indent="0" defTabSz="914400" eaLnBrk="1" fontAlgn="auto" latinLnBrk="0" hangingPunct="1">
              <a:lnSpc>
                <a:spcPct val="100000"/>
              </a:lnSpc>
              <a:spcBef>
                <a:spcPts val="0"/>
              </a:spcBef>
              <a:spcAft>
                <a:spcPts val="0"/>
              </a:spcAft>
              <a:buClrTx/>
              <a:buSzTx/>
              <a:buFontTx/>
              <a:buNone/>
              <a:tabLst/>
              <a:defRPr/>
            </a:pPr>
            <a:endPar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defTabSz="914400" eaLnBrk="1" fontAlgn="auto" latinLnBrk="0" hangingPunct="1">
              <a:lnSpc>
                <a:spcPct val="100000"/>
              </a:lnSpc>
              <a:spcBef>
                <a:spcPts val="0"/>
              </a:spcBef>
              <a:spcAft>
                <a:spcPts val="0"/>
              </a:spcAft>
              <a:buClrTx/>
              <a:buSzTx/>
              <a:buFontTx/>
              <a:buNone/>
              <a:tabLst/>
              <a:defRPr/>
            </a:pPr>
            <a:endPar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defTabSz="914400" eaLnBrk="1" fontAlgn="auto" latinLnBrk="0" hangingPunct="1">
              <a:lnSpc>
                <a:spcPct val="100000"/>
              </a:lnSpc>
              <a:spcBef>
                <a:spcPts val="0"/>
              </a:spcBef>
              <a:spcAft>
                <a:spcPts val="0"/>
              </a:spcAft>
              <a:buClrTx/>
              <a:buSzTx/>
              <a:buFontTx/>
              <a:buNone/>
              <a:tabLst/>
              <a:defRPr/>
            </a:pPr>
            <a:endParaRPr kumimoji="0" lang="en-IE" sz="21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defTabSz="914400" eaLnBrk="1" fontAlgn="auto" latinLnBrk="0" hangingPunct="1">
              <a:lnSpc>
                <a:spcPct val="100000"/>
              </a:lnSpc>
              <a:spcBef>
                <a:spcPts val="0"/>
              </a:spcBef>
              <a:spcAft>
                <a:spcPts val="0"/>
              </a:spcAft>
              <a:buClrTx/>
              <a:buSzTx/>
              <a:buFontTx/>
              <a:buNone/>
              <a:tabLst/>
              <a:defRPr/>
            </a:pPr>
            <a:endParaRPr kumimoji="0" lang="en-IE" sz="2000" b="1" i="0" u="none" strike="noStrike" kern="0" cap="none" spc="-135"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p:txBody>
      </p:sp>
      <p:sp>
        <p:nvSpPr>
          <p:cNvPr id="8" name="Oval 7"/>
          <p:cNvSpPr/>
          <p:nvPr/>
        </p:nvSpPr>
        <p:spPr>
          <a:xfrm>
            <a:off x="5681547" y="-247650"/>
            <a:ext cx="5029200" cy="5638800"/>
          </a:xfrm>
          <a:prstGeom prst="ellipse">
            <a:avLst/>
          </a:prstGeom>
          <a:blipFill>
            <a:blip r:embed="rId2"/>
            <a:srcRect/>
            <a:stretch>
              <a:fillRect l="-21148" t="604" r="21148" b="-3136"/>
            </a:stretch>
          </a:blip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E" sz="1800" b="0" i="0" u="none" strike="noStrike" kern="0" cap="none" spc="0" normalizeH="0" baseline="0" noProof="0">
              <a:ln>
                <a:noFill/>
              </a:ln>
              <a:solidFill>
                <a:prstClr val="white"/>
              </a:solidFill>
              <a:effectLst/>
              <a:uLnTx/>
              <a:uFillTx/>
              <a:latin typeface="Calibri"/>
              <a:ea typeface="+mn-ea"/>
              <a:cs typeface="+mn-cs"/>
            </a:endParaRPr>
          </a:p>
        </p:txBody>
      </p:sp>
      <p:pic>
        <p:nvPicPr>
          <p:cNvPr id="6" name="object 5"/>
          <p:cNvPicPr/>
          <p:nvPr/>
        </p:nvPicPr>
        <p:blipFill>
          <a:blip r:embed="rId3" cstate="print"/>
          <a:stretch>
            <a:fillRect/>
          </a:stretch>
        </p:blipFill>
        <p:spPr>
          <a:xfrm>
            <a:off x="-228600" y="3436242"/>
            <a:ext cx="3477767" cy="1954908"/>
          </a:xfrm>
          <a:prstGeom prst="rect">
            <a:avLst/>
          </a:prstGeom>
        </p:spPr>
      </p:pic>
      <p:sp>
        <p:nvSpPr>
          <p:cNvPr id="3" name="TextBox 2"/>
          <p:cNvSpPr txBox="1"/>
          <p:nvPr/>
        </p:nvSpPr>
        <p:spPr>
          <a:xfrm>
            <a:off x="228600" y="2952750"/>
            <a:ext cx="5105400" cy="677108"/>
          </a:xfrm>
          <a:prstGeom prst="rect">
            <a:avLst/>
          </a:prstGeom>
          <a:noFill/>
        </p:spPr>
        <p:txBody>
          <a:bodyPr wrap="square" rtlCol="0">
            <a:spAutoFit/>
          </a:bodyPr>
          <a:lstStyle/>
          <a:p>
            <a:pPr marL="12700" marR="0" lvl="0" indent="0" algn="l" defTabSz="914400" eaLnBrk="1" fontAlgn="auto" latinLnBrk="0" hangingPunct="1">
              <a:lnSpc>
                <a:spcPct val="100000"/>
              </a:lnSpc>
              <a:spcBef>
                <a:spcPts val="0"/>
              </a:spcBef>
              <a:spcAft>
                <a:spcPts val="0"/>
              </a:spcAft>
              <a:buClrTx/>
              <a:buSzTx/>
              <a:buFontTx/>
              <a:buNone/>
              <a:tabLst/>
              <a:defRPr/>
            </a:pPr>
            <a:r>
              <a:rPr kumimoji="0" lang="en-IE" sz="20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Overview Report </a:t>
            </a:r>
            <a:endPar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algn="l" defTabSz="914400" eaLnBrk="1" fontAlgn="auto" latinLnBrk="0" hangingPunct="1">
              <a:lnSpc>
                <a:spcPct val="100000"/>
              </a:lnSpc>
              <a:spcBef>
                <a:spcPts val="0"/>
              </a:spcBef>
              <a:spcAft>
                <a:spcPts val="0"/>
              </a:spcAft>
              <a:buClrTx/>
              <a:buSzTx/>
              <a:buFontTx/>
              <a:buNone/>
              <a:tabLst/>
              <a:defRPr/>
            </a:pPr>
            <a:r>
              <a:rPr kumimoji="0" lang="en-IE" sz="1800" b="0"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Acute Hospitals (Pilot) </a:t>
            </a:r>
            <a:r>
              <a:rPr kumimoji="0" lang="en-IE" sz="1800" b="0"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a:t>
            </a:r>
            <a:r>
              <a:rPr kumimoji="0" lang="en-IE" sz="1800" b="0" i="0" u="none" strike="noStrike" kern="0" cap="none" spc="-12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 </a:t>
            </a:r>
            <a:r>
              <a:rPr kumimoji="0" lang="en-IE" sz="1800" b="0"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Q3</a:t>
            </a:r>
            <a:r>
              <a:rPr kumimoji="0" lang="en-IE" sz="1800" b="0" i="0" u="none" strike="noStrike" kern="0" cap="none" spc="-135" normalizeH="0" baseline="0" noProof="0" dirty="0" smtClean="0">
                <a:ln>
                  <a:noFill/>
                </a:ln>
                <a:solidFill>
                  <a:srgbClr val="FFFFFF"/>
                </a:solidFill>
                <a:effectLst/>
                <a:uLnTx/>
                <a:uFillTx/>
                <a:latin typeface="Arial" panose="020B0604020202020204" pitchFamily="34" charset="0"/>
                <a:cs typeface="Arial" panose="020B0604020202020204" pitchFamily="34" charset="0"/>
              </a:rPr>
              <a:t> </a:t>
            </a:r>
            <a:r>
              <a:rPr kumimoji="0" lang="en-IE" sz="1800" b="0" i="0" u="none" strike="noStrike" kern="0" cap="none" spc="-2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2023</a:t>
            </a:r>
            <a:endParaRPr kumimoji="0" lang="en-IE" sz="18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65308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51966"/>
            <a:ext cx="7400239" cy="369332"/>
          </a:xfrm>
        </p:spPr>
        <p:txBody>
          <a:bodyPr/>
          <a:lstStyle/>
          <a:p>
            <a:r>
              <a:rPr lang="en-IE" dirty="0" smtClean="0"/>
              <a:t>Child Safeguarding Statement | </a:t>
            </a:r>
            <a:r>
              <a:rPr lang="en-IE" sz="1800" b="0" dirty="0" smtClean="0"/>
              <a:t>Guidance issued by </a:t>
            </a:r>
            <a:r>
              <a:rPr lang="en-IE" sz="1800" b="0" dirty="0" err="1" smtClean="0"/>
              <a:t>Tusla</a:t>
            </a:r>
            <a:endParaRPr lang="en-IE" sz="1800" b="0" dirty="0"/>
          </a:p>
        </p:txBody>
      </p:sp>
      <p:sp>
        <p:nvSpPr>
          <p:cNvPr id="12" name="Rectangle 11"/>
          <p:cNvSpPr/>
          <p:nvPr/>
        </p:nvSpPr>
        <p:spPr>
          <a:xfrm>
            <a:off x="219560" y="2265967"/>
            <a:ext cx="6638440" cy="366254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000" b="1" dirty="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There was no evidence to suggest that the following risks had been considered:</a:t>
            </a:r>
          </a:p>
          <a:p>
            <a:pPr marL="534988" marR="0" lvl="0" indent="-177800" defTabSz="914400" eaLnBrk="1" fontAlgn="auto" latinLnBrk="0" hangingPunct="1">
              <a:lnSpc>
                <a:spcPct val="100000"/>
              </a:lnSpc>
              <a:spcBef>
                <a:spcPts val="0"/>
              </a:spcBef>
              <a:spcAft>
                <a:spcPts val="0"/>
              </a:spcAft>
              <a:buClrTx/>
              <a:buSzTx/>
              <a:buFont typeface="Arial" panose="020B0604020202020204" pitchFamily="34" charset="0"/>
              <a:buChar char="–"/>
              <a:tabLst>
                <a:tab pos="534988" algn="l"/>
              </a:tabLst>
              <a:defRPr/>
            </a:pPr>
            <a:r>
              <a:rPr lang="en-IE" sz="1200" dirty="0" smtClean="0">
                <a:latin typeface="Arial" panose="020B0604020202020204" pitchFamily="34" charset="0"/>
                <a:cs typeface="Arial" panose="020B0604020202020204" pitchFamily="34" charset="0"/>
              </a:rPr>
              <a:t>Risk </a:t>
            </a:r>
            <a:r>
              <a:rPr lang="en-IE" sz="1200" dirty="0">
                <a:latin typeface="Arial" panose="020B0604020202020204" pitchFamily="34" charset="0"/>
                <a:cs typeface="Arial" panose="020B0604020202020204" pitchFamily="34" charset="0"/>
              </a:rPr>
              <a:t>of harm through access to ICT (e.g. social media or web access, electronic </a:t>
            </a:r>
            <a:r>
              <a:rPr lang="en-IE" sz="1200" dirty="0" smtClean="0">
                <a:latin typeface="Arial" panose="020B0604020202020204" pitchFamily="34" charset="0"/>
                <a:cs typeface="Arial" panose="020B0604020202020204" pitchFamily="34" charset="0"/>
              </a:rPr>
              <a:t>contact</a:t>
            </a:r>
            <a:r>
              <a:rPr lang="en-IE" sz="1200" dirty="0">
                <a:latin typeface="Arial" panose="020B0604020202020204" pitchFamily="34" charset="0"/>
                <a:cs typeface="Arial" panose="020B0604020202020204" pitchFamily="34" charset="0"/>
              </a:rPr>
              <a:t>, </a:t>
            </a:r>
            <a:r>
              <a:rPr lang="en-IE" sz="1200" dirty="0" smtClean="0">
                <a:latin typeface="Arial" panose="020B0604020202020204" pitchFamily="34" charset="0"/>
                <a:cs typeface="Arial" panose="020B0604020202020204" pitchFamily="34" charset="0"/>
              </a:rPr>
              <a:t>etc.) </a:t>
            </a:r>
          </a:p>
          <a:p>
            <a:pPr marL="534988" marR="0" lvl="0" indent="-177800" defTabSz="914400" eaLnBrk="1" fontAlgn="auto" latinLnBrk="0" hangingPunct="1">
              <a:lnSpc>
                <a:spcPct val="100000"/>
              </a:lnSpc>
              <a:spcBef>
                <a:spcPts val="0"/>
              </a:spcBef>
              <a:spcAft>
                <a:spcPts val="0"/>
              </a:spcAft>
              <a:buClrTx/>
              <a:buSzTx/>
              <a:buFont typeface="Arial" panose="020B0604020202020204" pitchFamily="34" charset="0"/>
              <a:buChar char="–"/>
              <a:tabLst>
                <a:tab pos="534988" algn="l"/>
              </a:tabLst>
              <a:defRPr/>
            </a:pPr>
            <a:r>
              <a:rPr lang="en-IE" sz="1200" dirty="0">
                <a:latin typeface="Arial" panose="020B0604020202020204" pitchFamily="34" charset="0"/>
                <a:cs typeface="Arial" panose="020B0604020202020204" pitchFamily="34" charset="0"/>
              </a:rPr>
              <a:t>R</a:t>
            </a:r>
            <a:r>
              <a:rPr lang="en-IE" sz="1200" dirty="0" smtClean="0">
                <a:latin typeface="Arial" panose="020B0604020202020204" pitchFamily="34" charset="0"/>
                <a:cs typeface="Arial" panose="020B0604020202020204" pitchFamily="34" charset="0"/>
              </a:rPr>
              <a:t>isk </a:t>
            </a:r>
            <a:r>
              <a:rPr lang="en-IE" sz="1200" dirty="0">
                <a:latin typeface="Arial" panose="020B0604020202020204" pitchFamily="34" charset="0"/>
                <a:cs typeface="Arial" panose="020B0604020202020204" pitchFamily="34" charset="0"/>
              </a:rPr>
              <a:t>of harm to a child from the use/misuse of digital </a:t>
            </a:r>
            <a:r>
              <a:rPr lang="en-IE" sz="1200" dirty="0" smtClean="0">
                <a:latin typeface="Arial" panose="020B0604020202020204" pitchFamily="34" charset="0"/>
                <a:cs typeface="Arial" panose="020B0604020202020204" pitchFamily="34" charset="0"/>
              </a:rPr>
              <a:t>images.</a:t>
            </a:r>
          </a:p>
          <a:p>
            <a:pPr marL="534988" marR="0" lvl="0" indent="-177800" defTabSz="914400" eaLnBrk="1" fontAlgn="auto" latinLnBrk="0" hangingPunct="1">
              <a:lnSpc>
                <a:spcPct val="100000"/>
              </a:lnSpc>
              <a:spcBef>
                <a:spcPts val="0"/>
              </a:spcBef>
              <a:spcAft>
                <a:spcPts val="0"/>
              </a:spcAft>
              <a:buClrTx/>
              <a:buSzTx/>
              <a:buFont typeface="Arial" panose="020B0604020202020204" pitchFamily="34" charset="0"/>
              <a:buChar char="–"/>
              <a:tabLst>
                <a:tab pos="534988" algn="l"/>
              </a:tabLst>
              <a:defRPr/>
            </a:pPr>
            <a:r>
              <a:rPr lang="en-IE" sz="1200" dirty="0" smtClean="0">
                <a:latin typeface="Arial" panose="020B0604020202020204" pitchFamily="34" charset="0"/>
                <a:cs typeface="Arial" panose="020B0604020202020204" pitchFamily="34" charset="0"/>
              </a:rPr>
              <a:t>Risk of harm to a child by another child.</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tab pos="534988" algn="l"/>
              </a:tabLst>
              <a:defRPr/>
            </a:pPr>
            <a:endParaRPr lang="en-IE" sz="1200" dirty="0" smtClean="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tab pos="534988" algn="l"/>
              </a:tabLst>
              <a:defRPr/>
            </a:pPr>
            <a:r>
              <a:rPr lang="en-IE" sz="1200" dirty="0" smtClean="0">
                <a:latin typeface="Arial" panose="020B0604020202020204" pitchFamily="34" charset="0"/>
                <a:cs typeface="Arial" panose="020B0604020202020204" pitchFamily="34" charset="0"/>
              </a:rPr>
              <a:t>Name of Service Manager and contact details for Relevant Person were omitted from CSSs.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tab pos="534988" algn="l"/>
              </a:tabLst>
              <a:defRPr/>
            </a:pPr>
            <a:endParaRPr lang="en-IE" sz="1200" dirty="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tab pos="534988" algn="l"/>
              </a:tabLst>
              <a:defRPr/>
            </a:pPr>
            <a:r>
              <a:rPr lang="en-IE" sz="1200" dirty="0">
                <a:latin typeface="Arial" panose="020B0604020202020204" pitchFamily="34" charset="0"/>
                <a:cs typeface="Arial" panose="020B0604020202020204" pitchFamily="34" charset="0"/>
              </a:rPr>
              <a:t>N</a:t>
            </a:r>
            <a:r>
              <a:rPr lang="en-IE" sz="1200" dirty="0" smtClean="0">
                <a:latin typeface="Arial" panose="020B0604020202020204" pitchFamily="34" charset="0"/>
                <a:cs typeface="Arial" panose="020B0604020202020204" pitchFamily="34" charset="0"/>
              </a:rPr>
              <a:t>o </a:t>
            </a:r>
            <a:r>
              <a:rPr lang="en-IE" sz="1200" dirty="0">
                <a:latin typeface="Arial" panose="020B0604020202020204" pitchFamily="34" charset="0"/>
                <a:cs typeface="Arial" panose="020B0604020202020204" pitchFamily="34" charset="0"/>
              </a:rPr>
              <a:t>reference to secondary risk </a:t>
            </a:r>
            <a:r>
              <a:rPr lang="en-IE" sz="1200" dirty="0" smtClean="0">
                <a:latin typeface="Arial" panose="020B0604020202020204" pitchFamily="34" charset="0"/>
                <a:cs typeface="Arial" panose="020B0604020202020204" pitchFamily="34" charset="0"/>
              </a:rPr>
              <a:t>assessments </a:t>
            </a:r>
            <a:r>
              <a:rPr lang="en-IE" sz="1200" dirty="0">
                <a:latin typeface="Arial" panose="020B0604020202020204" pitchFamily="34" charset="0"/>
                <a:cs typeface="Arial" panose="020B0604020202020204" pitchFamily="34" charset="0"/>
              </a:rPr>
              <a:t>on </a:t>
            </a:r>
            <a:r>
              <a:rPr lang="en-IE" sz="1200" dirty="0" smtClean="0">
                <a:latin typeface="Arial" panose="020B0604020202020204" pitchFamily="34" charset="0"/>
                <a:cs typeface="Arial" panose="020B0604020202020204" pitchFamily="34" charset="0"/>
              </a:rPr>
              <a:t>CSSs when one had been completed and was made available [an outdated HSE CSS template was used in this instance]. </a:t>
            </a:r>
          </a:p>
          <a:p>
            <a:pPr marL="268288" marR="0" lvl="0" indent="-179388" defTabSz="914400" eaLnBrk="1" fontAlgn="auto" latinLnBrk="0" hangingPunct="1">
              <a:lnSpc>
                <a:spcPct val="100000"/>
              </a:lnSpc>
              <a:spcBef>
                <a:spcPts val="0"/>
              </a:spcBef>
              <a:spcAft>
                <a:spcPts val="0"/>
              </a:spcAft>
              <a:buClrTx/>
              <a:buSzTx/>
              <a:buFont typeface="Arial" panose="020B0604020202020204" pitchFamily="34" charset="0"/>
              <a:buChar char="•"/>
              <a:tabLst>
                <a:tab pos="268288" algn="l"/>
              </a:tabLst>
              <a:defRPr/>
            </a:pPr>
            <a:endParaRPr lang="en-IE" sz="1200" dirty="0">
              <a:latin typeface="Arial" panose="020B0604020202020204" pitchFamily="34" charset="0"/>
              <a:cs typeface="Arial" panose="020B0604020202020204" pitchFamily="34" charset="0"/>
            </a:endParaRPr>
          </a:p>
          <a:p>
            <a:pPr marL="88900" marR="0" lvl="0" defTabSz="914400" eaLnBrk="1" fontAlgn="auto" latinLnBrk="0" hangingPunct="1">
              <a:lnSpc>
                <a:spcPct val="100000"/>
              </a:lnSpc>
              <a:spcBef>
                <a:spcPts val="0"/>
              </a:spcBef>
              <a:spcAft>
                <a:spcPts val="0"/>
              </a:spcAft>
              <a:buClrTx/>
              <a:buSzTx/>
              <a:tabLst>
                <a:tab pos="268288" algn="l"/>
              </a:tabLst>
              <a:defRPr/>
            </a:pPr>
            <a:r>
              <a:rPr lang="en-IE" sz="1200" dirty="0" smtClean="0">
                <a:latin typeface="Arial" panose="020B0604020202020204" pitchFamily="34" charset="0"/>
                <a:cs typeface="Arial" panose="020B0604020202020204" pitchFamily="34" charset="0"/>
              </a:rPr>
              <a:t> </a:t>
            </a:r>
          </a:p>
          <a:p>
            <a:pPr marL="171450" marR="0" lvl="0" indent="-82550" defTabSz="914400" eaLnBrk="1" fontAlgn="auto" latinLnBrk="0" hangingPunct="1">
              <a:lnSpc>
                <a:spcPct val="100000"/>
              </a:lnSpc>
              <a:spcBef>
                <a:spcPts val="0"/>
              </a:spcBef>
              <a:spcAft>
                <a:spcPts val="0"/>
              </a:spcAft>
              <a:buClrTx/>
              <a:buSzTx/>
              <a:buFont typeface="Arial" panose="020B0604020202020204" pitchFamily="34" charset="0"/>
              <a:buChar char="•"/>
              <a:tabLst>
                <a:tab pos="446088" algn="l"/>
              </a:tabLst>
              <a:defRPr/>
            </a:pPr>
            <a:endParaRPr kumimoji="0" lang="en-IE" sz="120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4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E" sz="14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 </a:t>
            </a:r>
            <a:endParaRPr kumimoji="0" lang="en-IE" sz="12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200" b="0" i="0" u="none" strike="noStrike" kern="0" cap="none" spc="0" normalizeH="0" baseline="0" noProof="0" dirty="0" smtClean="0">
              <a:ln>
                <a:noFill/>
              </a:ln>
              <a:solidFill>
                <a:sysClr val="windowText" lastClr="000000"/>
              </a:solidFill>
              <a:effectLst/>
              <a:uLnTx/>
              <a:uFillTx/>
            </a:endParaRPr>
          </a:p>
        </p:txBody>
      </p:sp>
      <p:graphicFrame>
        <p:nvGraphicFramePr>
          <p:cNvPr id="16" name="Table 15"/>
          <p:cNvGraphicFramePr>
            <a:graphicFrameLocks noGrp="1"/>
          </p:cNvGraphicFramePr>
          <p:nvPr>
            <p:extLst>
              <p:ext uri="{D42A27DB-BD31-4B8C-83A1-F6EECF244321}">
                <p14:modId xmlns:p14="http://schemas.microsoft.com/office/powerpoint/2010/main" val="3066982357"/>
              </p:ext>
            </p:extLst>
          </p:nvPr>
        </p:nvGraphicFramePr>
        <p:xfrm>
          <a:off x="265404" y="971550"/>
          <a:ext cx="6211596" cy="1193800"/>
        </p:xfrm>
        <a:graphic>
          <a:graphicData uri="http://schemas.openxmlformats.org/drawingml/2006/table">
            <a:tbl>
              <a:tblPr firstRow="1" bandRow="1">
                <a:tableStyleId>{5C22544A-7EE6-4342-B048-85BDC9FD1C3A}</a:tableStyleId>
              </a:tblPr>
              <a:tblGrid>
                <a:gridCol w="62115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Child Safeguarding Statement must be developed with due regard to, and in accordance with, any guidelines issued by </a:t>
                      </a:r>
                      <a:r>
                        <a:rPr lang="en-IE" sz="1200" dirty="0" err="1" smtClean="0">
                          <a:latin typeface="Arial" panose="020B0604020202020204" pitchFamily="34" charset="0"/>
                          <a:cs typeface="Arial" panose="020B0604020202020204" pitchFamily="34" charset="0"/>
                        </a:rPr>
                        <a:t>Tusla</a:t>
                      </a:r>
                      <a:r>
                        <a:rPr lang="en-IE" sz="1200" dirty="0" smtClean="0">
                          <a:latin typeface="Arial" panose="020B0604020202020204" pitchFamily="34" charset="0"/>
                          <a:cs typeface="Arial" panose="020B0604020202020204" pitchFamily="34" charset="0"/>
                        </a:rPr>
                        <a:t> – Child and Family Agency*. </a:t>
                      </a: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4" name="TextBox 3"/>
          <p:cNvSpPr txBox="1"/>
          <p:nvPr/>
        </p:nvSpPr>
        <p:spPr>
          <a:xfrm>
            <a:off x="265404" y="4705350"/>
            <a:ext cx="8878596"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ysClr val="windowText" lastClr="000000"/>
                </a:solidFill>
                <a:effectLst/>
                <a:uLnTx/>
                <a:uFillTx/>
              </a:rPr>
              <a:t>*Guidelines referenced in this section of report are taken from </a:t>
            </a:r>
            <a:r>
              <a:rPr kumimoji="0" lang="en-IE" sz="1000" b="0" i="0" u="none" strike="noStrike" kern="0" cap="none" spc="0" normalizeH="0" baseline="0" noProof="0" dirty="0" err="1" smtClean="0">
                <a:ln>
                  <a:noFill/>
                </a:ln>
                <a:solidFill>
                  <a:sysClr val="windowText" lastClr="000000"/>
                </a:solidFill>
                <a:effectLst/>
                <a:uLnTx/>
                <a:uFillTx/>
              </a:rPr>
              <a:t>Tusla</a:t>
            </a:r>
            <a:r>
              <a:rPr kumimoji="0" lang="en-IE" sz="1000" b="0" i="0" u="none" strike="noStrike" kern="0" cap="none" spc="0" normalizeH="0" baseline="0" noProof="0" dirty="0" smtClean="0">
                <a:ln>
                  <a:noFill/>
                </a:ln>
                <a:solidFill>
                  <a:sysClr val="windowText" lastClr="000000"/>
                </a:solidFill>
                <a:effectLst/>
                <a:uLnTx/>
                <a:uFillTx/>
              </a:rPr>
              <a:t>'s </a:t>
            </a:r>
            <a:r>
              <a:rPr kumimoji="0" lang="en-IE" sz="1000" b="0" i="0" u="none" strike="noStrike" kern="0" cap="none" spc="0" normalizeH="0" baseline="0" noProof="0" dirty="0" smtClean="0">
                <a:ln>
                  <a:noFill/>
                </a:ln>
                <a:solidFill>
                  <a:sysClr val="windowText" lastClr="000000"/>
                </a:solidFill>
                <a:effectLst/>
                <a:uLnTx/>
                <a:uFillTx/>
                <a:hlinkClick r:id="rId2"/>
              </a:rPr>
              <a:t>Checklist Review Outcome Form</a:t>
            </a:r>
            <a:r>
              <a:rPr kumimoji="0" lang="en-IE" sz="1000" b="0" i="0" u="none" strike="noStrike" kern="0" cap="none" spc="0" normalizeH="0" baseline="0" noProof="0" dirty="0" smtClean="0">
                <a:ln>
                  <a:noFill/>
                </a:ln>
                <a:solidFill>
                  <a:sysClr val="windowText" lastClr="000000"/>
                </a:solidFill>
                <a:effectLst/>
                <a:uLnTx/>
                <a:uFillTx/>
              </a:rPr>
              <a:t> Ref: RF/CSSCU/005</a:t>
            </a:r>
            <a:endParaRPr kumimoji="0" lang="en-IE" sz="700" b="0" i="0" u="none" strike="noStrike" kern="0" cap="none" spc="0" normalizeH="0" baseline="0" noProof="0" dirty="0" smtClean="0">
              <a:ln>
                <a:noFill/>
              </a:ln>
              <a:solidFill>
                <a:sysClr val="windowText" lastClr="000000"/>
              </a:solidFill>
              <a:effectLst/>
              <a:uLnTx/>
              <a:uFillTx/>
            </a:endParaRPr>
          </a:p>
        </p:txBody>
      </p:sp>
      <p:graphicFrame>
        <p:nvGraphicFramePr>
          <p:cNvPr id="10" name="Table 9"/>
          <p:cNvGraphicFramePr>
            <a:graphicFrameLocks noGrp="1"/>
          </p:cNvGraphicFramePr>
          <p:nvPr>
            <p:extLst>
              <p:ext uri="{D42A27DB-BD31-4B8C-83A1-F6EECF244321}">
                <p14:modId xmlns:p14="http://schemas.microsoft.com/office/powerpoint/2010/main" val="2405731317"/>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2</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5</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29%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19249867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39227"/>
            <a:ext cx="7400239" cy="369332"/>
          </a:xfrm>
        </p:spPr>
        <p:txBody>
          <a:bodyPr/>
          <a:lstStyle/>
          <a:p>
            <a:r>
              <a:rPr lang="en-IE" dirty="0" smtClean="0"/>
              <a:t>Child Safeguarding Statement | </a:t>
            </a:r>
            <a:r>
              <a:rPr lang="en-IE" sz="1800" b="0" dirty="0" smtClean="0"/>
              <a:t>Display</a:t>
            </a:r>
            <a:endParaRPr lang="en-IE" sz="1800" b="0" dirty="0"/>
          </a:p>
        </p:txBody>
      </p:sp>
      <p:sp>
        <p:nvSpPr>
          <p:cNvPr id="12" name="Rectangle 11"/>
          <p:cNvSpPr/>
          <p:nvPr/>
        </p:nvSpPr>
        <p:spPr>
          <a:xfrm>
            <a:off x="235667" y="2470455"/>
            <a:ext cx="6393733" cy="126188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400" b="1"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IE" sz="1200" dirty="0" smtClean="0">
                <a:solidFill>
                  <a:srgbClr val="000000"/>
                </a:solidFill>
                <a:latin typeface="Arial" panose="020B0604020202020204" pitchFamily="34" charset="0"/>
              </a:rPr>
              <a:t>Child Safeguarding Statements were </a:t>
            </a:r>
            <a:r>
              <a:rPr lang="en-IE" sz="1200" dirty="0">
                <a:solidFill>
                  <a:srgbClr val="000000"/>
                </a:solidFill>
                <a:latin typeface="Arial" panose="020B0604020202020204" pitchFamily="34" charset="0"/>
              </a:rPr>
              <a:t>not displayed prominently </a:t>
            </a:r>
            <a:r>
              <a:rPr lang="en-IE" sz="1200" dirty="0" smtClean="0">
                <a:solidFill>
                  <a:srgbClr val="000000"/>
                </a:solidFill>
                <a:latin typeface="Arial" panose="020B0604020202020204" pitchFamily="34" charset="0"/>
              </a:rPr>
              <a:t>as per the legislative requirement in one hospital, also, three </a:t>
            </a:r>
            <a:r>
              <a:rPr lang="en-IE" sz="1200" dirty="0">
                <a:solidFill>
                  <a:srgbClr val="000000"/>
                </a:solidFill>
                <a:latin typeface="Arial" panose="020B0604020202020204" pitchFamily="34" charset="0"/>
              </a:rPr>
              <a:t>different versions of </a:t>
            </a:r>
            <a:r>
              <a:rPr lang="en-IE" sz="1200" dirty="0" smtClean="0">
                <a:solidFill>
                  <a:srgbClr val="000000"/>
                </a:solidFill>
                <a:latin typeface="Arial" panose="020B0604020202020204" pitchFamily="34" charset="0"/>
              </a:rPr>
              <a:t>the </a:t>
            </a:r>
            <a:r>
              <a:rPr lang="en-IE" sz="1200" dirty="0">
                <a:solidFill>
                  <a:srgbClr val="000000"/>
                </a:solidFill>
                <a:latin typeface="Arial" panose="020B0604020202020204" pitchFamily="34" charset="0"/>
              </a:rPr>
              <a:t>Child Safeguarding Statement were on display.</a:t>
            </a:r>
            <a:r>
              <a:rPr lang="en-IE" sz="1200" dirty="0"/>
              <a:t> </a:t>
            </a: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 </a:t>
            </a:r>
            <a:endParaRPr kumimoji="0" lang="en-IE" sz="12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200" b="0" i="0" u="none" strike="noStrike" kern="0" cap="none" spc="0" normalizeH="0" baseline="0" noProof="0" dirty="0" smtClean="0">
              <a:ln>
                <a:noFill/>
              </a:ln>
              <a:solidFill>
                <a:sysClr val="windowText" lastClr="000000"/>
              </a:solidFill>
              <a:effectLst/>
              <a:uLnTx/>
              <a:uFillTx/>
            </a:endParaRPr>
          </a:p>
        </p:txBody>
      </p:sp>
      <p:graphicFrame>
        <p:nvGraphicFramePr>
          <p:cNvPr id="16" name="Table 15"/>
          <p:cNvGraphicFramePr>
            <a:graphicFrameLocks noGrp="1"/>
          </p:cNvGraphicFramePr>
          <p:nvPr>
            <p:extLst>
              <p:ext uri="{D42A27DB-BD31-4B8C-83A1-F6EECF244321}">
                <p14:modId xmlns:p14="http://schemas.microsoft.com/office/powerpoint/2010/main" val="143330777"/>
              </p:ext>
            </p:extLst>
          </p:nvPr>
        </p:nvGraphicFramePr>
        <p:xfrm>
          <a:off x="265404" y="971550"/>
          <a:ext cx="6211596" cy="1376680"/>
        </p:xfrm>
        <a:graphic>
          <a:graphicData uri="http://schemas.openxmlformats.org/drawingml/2006/table">
            <a:tbl>
              <a:tblPr firstRow="1" bandRow="1">
                <a:tableStyleId>{5C22544A-7EE6-4342-B048-85BDC9FD1C3A}</a:tableStyleId>
              </a:tblPr>
              <a:tblGrid>
                <a:gridCol w="62115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Child Safeguarding Statement</a:t>
                      </a:r>
                      <a:r>
                        <a:rPr lang="en-IE" sz="1200" baseline="0" dirty="0" smtClean="0">
                          <a:latin typeface="Arial" panose="020B0604020202020204" pitchFamily="34" charset="0"/>
                          <a:cs typeface="Arial" panose="020B0604020202020204" pitchFamily="34" charset="0"/>
                        </a:rPr>
                        <a:t> must be displayed </a:t>
                      </a:r>
                      <a:r>
                        <a:rPr lang="en-IE" sz="1200" dirty="0" smtClean="0">
                          <a:latin typeface="Arial" panose="020B0604020202020204" pitchFamily="34" charset="0"/>
                          <a:cs typeface="Arial" panose="020B0604020202020204" pitchFamily="34" charset="0"/>
                        </a:rPr>
                        <a:t>in a prominent place where the relevant service concerned relates or is provided or both, as may be appropriate.</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597405465"/>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6</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86%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29878362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39227"/>
            <a:ext cx="7917000" cy="369332"/>
          </a:xfrm>
        </p:spPr>
        <p:txBody>
          <a:bodyPr/>
          <a:lstStyle/>
          <a:p>
            <a:r>
              <a:rPr lang="en-IE" dirty="0" smtClean="0"/>
              <a:t>Child Safeguarding Statement | </a:t>
            </a:r>
            <a:r>
              <a:rPr lang="en-IE" sz="1800" b="0" dirty="0" smtClean="0"/>
              <a:t>Furnished and made available </a:t>
            </a:r>
            <a:endParaRPr lang="en-IE" sz="1800" b="0" dirty="0"/>
          </a:p>
        </p:txBody>
      </p:sp>
      <p:sp>
        <p:nvSpPr>
          <p:cNvPr id="12" name="Rectangle 11"/>
          <p:cNvSpPr/>
          <p:nvPr/>
        </p:nvSpPr>
        <p:spPr>
          <a:xfrm>
            <a:off x="208902" y="2647950"/>
            <a:ext cx="6420498" cy="126188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400" b="1"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All staff were furnished with a copy of the service's Child Safeguarding Statement and copies were made available to parents, guardians, members of the public and </a:t>
            </a:r>
            <a:r>
              <a:rPr kumimoji="0" lang="en-IE" sz="1200" b="0" i="0" u="none" strike="noStrike" kern="0" cap="none" spc="0" normalizeH="0" baseline="0" noProof="0" dirty="0" err="1" smtClean="0">
                <a:ln>
                  <a:noFill/>
                </a:ln>
                <a:solidFill>
                  <a:sysClr val="windowText" lastClr="000000"/>
                </a:solidFill>
                <a:effectLst/>
                <a:uLnTx/>
                <a:uFillTx/>
                <a:latin typeface="Arial" panose="020B0604020202020204" pitchFamily="34" charset="0"/>
                <a:cs typeface="Arial" panose="020B0604020202020204" pitchFamily="34" charset="0"/>
              </a:rPr>
              <a:t>Tusla</a:t>
            </a: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 on request. </a:t>
            </a:r>
            <a:r>
              <a:rPr kumimoji="0" lang="en-IE" sz="11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 </a:t>
            </a:r>
            <a:endParaRPr kumimoji="0" lang="en-IE" sz="11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200" b="0" i="0" u="none" strike="noStrike" kern="0" cap="none" spc="0" normalizeH="0" baseline="0" noProof="0" dirty="0" smtClean="0">
              <a:ln>
                <a:noFill/>
              </a:ln>
              <a:solidFill>
                <a:sysClr val="windowText" lastClr="000000"/>
              </a:solidFill>
              <a:effectLst/>
              <a:uLnTx/>
              <a:uFillTx/>
            </a:endParaRPr>
          </a:p>
        </p:txBody>
      </p:sp>
      <p:graphicFrame>
        <p:nvGraphicFramePr>
          <p:cNvPr id="16" name="Table 15"/>
          <p:cNvGraphicFramePr>
            <a:graphicFrameLocks noGrp="1"/>
          </p:cNvGraphicFramePr>
          <p:nvPr>
            <p:extLst>
              <p:ext uri="{D42A27DB-BD31-4B8C-83A1-F6EECF244321}">
                <p14:modId xmlns:p14="http://schemas.microsoft.com/office/powerpoint/2010/main" val="3382149434"/>
              </p:ext>
            </p:extLst>
          </p:nvPr>
        </p:nvGraphicFramePr>
        <p:xfrm>
          <a:off x="265404" y="971550"/>
          <a:ext cx="6287796" cy="1559560"/>
        </p:xfrm>
        <a:graphic>
          <a:graphicData uri="http://schemas.openxmlformats.org/drawingml/2006/table">
            <a:tbl>
              <a:tblPr firstRow="1" bandRow="1">
                <a:tableStyleId>{5C22544A-7EE6-4342-B048-85BDC9FD1C3A}</a:tableStyleId>
              </a:tblPr>
              <a:tblGrid>
                <a:gridCol w="62877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provider of a relevant service shall furnish a copy of the Child Safeguarding Statement to members of staff and, on request, to parents, guardians, members of the public and </a:t>
                      </a:r>
                      <a:r>
                        <a:rPr lang="en-IE" sz="1200" dirty="0" err="1" smtClean="0">
                          <a:latin typeface="Arial" panose="020B0604020202020204" pitchFamily="34" charset="0"/>
                          <a:cs typeface="Arial" panose="020B0604020202020204" pitchFamily="34" charset="0"/>
                        </a:rPr>
                        <a:t>Tusla</a:t>
                      </a:r>
                      <a:r>
                        <a:rPr lang="en-IE" sz="1200" dirty="0" smtClean="0">
                          <a:latin typeface="Arial" panose="020B0604020202020204" pitchFamily="34" charset="0"/>
                          <a:cs typeface="Arial" panose="020B0604020202020204" pitchFamily="34" charset="0"/>
                        </a:rPr>
                        <a:t> – Child and Family Agency.</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720082827"/>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7</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100%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31288360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39227"/>
            <a:ext cx="7917000" cy="369332"/>
          </a:xfrm>
        </p:spPr>
        <p:txBody>
          <a:bodyPr/>
          <a:lstStyle/>
          <a:p>
            <a:r>
              <a:rPr lang="en-IE" dirty="0" smtClean="0"/>
              <a:t>Child Safeguarding Statement | </a:t>
            </a:r>
            <a:r>
              <a:rPr lang="en-IE" sz="1800" b="0" dirty="0" smtClean="0"/>
              <a:t>Review </a:t>
            </a:r>
            <a:endParaRPr lang="en-IE" sz="1800" b="0" dirty="0"/>
          </a:p>
        </p:txBody>
      </p:sp>
      <p:sp>
        <p:nvSpPr>
          <p:cNvPr id="12" name="Rectangle 11"/>
          <p:cNvSpPr/>
          <p:nvPr/>
        </p:nvSpPr>
        <p:spPr>
          <a:xfrm>
            <a:off x="184741" y="2547372"/>
            <a:ext cx="6914502" cy="70788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400" b="1"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R="0" lvl="0" defTabSz="914400" eaLnBrk="1" fontAlgn="auto" latinLnBrk="0" hangingPunct="1">
              <a:lnSpc>
                <a:spcPct val="100000"/>
              </a:lnSpc>
              <a:spcBef>
                <a:spcPts val="0"/>
              </a:spcBef>
              <a:spcAft>
                <a:spcPts val="0"/>
              </a:spcAft>
              <a:buClrTx/>
              <a:buSzTx/>
              <a:tabLst/>
              <a:defRPr/>
            </a:pPr>
            <a:r>
              <a:rPr lang="en-IE" sz="1200" dirty="0" smtClean="0">
                <a:latin typeface="Arial" panose="020B0604020202020204" pitchFamily="34" charset="0"/>
                <a:cs typeface="Arial" panose="020B0604020202020204" pitchFamily="34" charset="0"/>
              </a:rPr>
              <a:t>The Child Safeguarding Statements on display were out of date. </a:t>
            </a:r>
            <a:endParaRPr kumimoji="0" lang="en-IE" sz="12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1314189370"/>
              </p:ext>
            </p:extLst>
          </p:nvPr>
        </p:nvGraphicFramePr>
        <p:xfrm>
          <a:off x="265404" y="971550"/>
          <a:ext cx="6135396" cy="1559560"/>
        </p:xfrm>
        <a:graphic>
          <a:graphicData uri="http://schemas.openxmlformats.org/drawingml/2006/table">
            <a:tbl>
              <a:tblPr firstRow="1" bandRow="1">
                <a:tableStyleId>{5C22544A-7EE6-4342-B048-85BDC9FD1C3A}</a:tableStyleId>
              </a:tblPr>
              <a:tblGrid>
                <a:gridCol w="61353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provider of a relevant service shall review a Child Safeguarding Statement at intervals of not more than 24 months or as soon</a:t>
                      </a:r>
                      <a:r>
                        <a:rPr lang="en-IE" sz="1200" baseline="0" dirty="0" smtClean="0">
                          <a:latin typeface="Arial" panose="020B0604020202020204" pitchFamily="34" charset="0"/>
                          <a:cs typeface="Arial" panose="020B0604020202020204" pitchFamily="34" charset="0"/>
                        </a:rPr>
                        <a:t> </a:t>
                      </a:r>
                      <a:r>
                        <a:rPr lang="en-IE" sz="1200" dirty="0" smtClean="0">
                          <a:latin typeface="Arial" panose="020B0604020202020204" pitchFamily="34" charset="0"/>
                          <a:cs typeface="Arial" panose="020B0604020202020204" pitchFamily="34" charset="0"/>
                        </a:rPr>
                        <a:t>as practicable after there has been a material change in any matter to which the statement refers.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971357609"/>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6</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86%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41781889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Child Protection </a:t>
            </a:r>
            <a:r>
              <a:rPr lang="en-IE" dirty="0"/>
              <a:t>&amp;</a:t>
            </a:r>
            <a:r>
              <a:rPr lang="en-IE" dirty="0" smtClean="0"/>
              <a:t> Welfare Policy | </a:t>
            </a:r>
            <a:r>
              <a:rPr lang="en-IE" sz="1800" b="0" dirty="0" smtClean="0"/>
              <a:t>Appendix 3 or equivalent </a:t>
            </a:r>
            <a:endParaRPr lang="en-IE" sz="1800" b="0" dirty="0"/>
          </a:p>
        </p:txBody>
      </p:sp>
      <p:sp>
        <p:nvSpPr>
          <p:cNvPr id="12" name="Rectangle 11"/>
          <p:cNvSpPr/>
          <p:nvPr/>
        </p:nvSpPr>
        <p:spPr>
          <a:xfrm>
            <a:off x="184741" y="2547372"/>
            <a:ext cx="6914502" cy="181588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400" b="1"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One service did not have</a:t>
            </a: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 a CPW Policy in place.</a:t>
            </a:r>
            <a:r>
              <a:rPr kumimoji="0" lang="en-IE" sz="1200" b="0" i="0" u="none" strike="noStrike" kern="0" cap="none" spc="0" normalizeH="0" noProof="0" dirty="0" smtClean="0">
                <a:ln>
                  <a:noFill/>
                </a:ln>
                <a:solidFill>
                  <a:sysClr val="windowText" lastClr="000000"/>
                </a:solidFill>
                <a:effectLst/>
                <a:uLnTx/>
                <a:uFillTx/>
                <a:latin typeface="Arial" panose="020B0604020202020204" pitchFamily="34" charset="0"/>
                <a:cs typeface="Arial" panose="020B0604020202020204" pitchFamily="34" charset="0"/>
              </a:rPr>
              <a:t> </a:t>
            </a:r>
            <a:endPar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E" sz="12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noProof="0" dirty="0" smtClean="0">
                <a:latin typeface="Arial" panose="020B0604020202020204" pitchFamily="34" charset="0"/>
                <a:cs typeface="Arial" panose="020B0604020202020204" pitchFamily="34" charset="0"/>
              </a:rPr>
              <a:t>Appendix 3 was being retained by line managers but not all staff had signed it. </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E" sz="1200" b="0" i="0" u="none" strike="noStrike" kern="0" cap="none" spc="0" normalizeH="0" baseline="0" dirty="0">
              <a:ln>
                <a:noFill/>
              </a:ln>
              <a:solidFill>
                <a:sysClr val="windowText" lastClr="000000"/>
              </a:solidFill>
              <a:effectLst/>
              <a:uLnTx/>
              <a:uFillTx/>
              <a:latin typeface="Arial" panose="020B0604020202020204" pitchFamily="34" charset="0"/>
              <a:cs typeface="Arial" panose="020B0604020202020204" pitchFamily="34" charset="0"/>
            </a:endParaRPr>
          </a:p>
          <a:p>
            <a:pPr>
              <a:defRPr/>
            </a:pPr>
            <a:r>
              <a:rPr lang="en-IE" sz="1200" dirty="0"/>
              <a:t>* </a:t>
            </a:r>
            <a:r>
              <a:rPr lang="en-IE" sz="1200" dirty="0">
                <a:solidFill>
                  <a:srgbClr val="FF0000"/>
                </a:solidFill>
              </a:rPr>
              <a:t>Please </a:t>
            </a:r>
            <a:r>
              <a:rPr lang="en-IE" sz="1200" dirty="0" smtClean="0">
                <a:solidFill>
                  <a:srgbClr val="FF0000"/>
                </a:solidFill>
              </a:rPr>
              <a:t>note </a:t>
            </a:r>
            <a:r>
              <a:rPr lang="en-IE" sz="1200" dirty="0">
                <a:solidFill>
                  <a:srgbClr val="FF0000"/>
                </a:solidFill>
              </a:rPr>
              <a:t>that findings for this requirement are based on signed declarations by </a:t>
            </a:r>
            <a:r>
              <a:rPr lang="en-IE" sz="1200" dirty="0" smtClean="0">
                <a:solidFill>
                  <a:srgbClr val="FF0000"/>
                </a:solidFill>
              </a:rPr>
              <a:t>the Service Managers only.</a:t>
            </a:r>
            <a:endParaRPr lang="en-IE" sz="800" dirty="0">
              <a:solidFill>
                <a:srgbClr val="FF0000"/>
              </a:solidFill>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E" sz="12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1261270173"/>
              </p:ext>
            </p:extLst>
          </p:nvPr>
        </p:nvGraphicFramePr>
        <p:xfrm>
          <a:off x="265404" y="971550"/>
          <a:ext cx="6287796" cy="1376680"/>
        </p:xfrm>
        <a:graphic>
          <a:graphicData uri="http://schemas.openxmlformats.org/drawingml/2006/table">
            <a:tbl>
              <a:tblPr firstRow="1" bandRow="1">
                <a:tableStyleId>{5C22544A-7EE6-4342-B048-85BDC9FD1C3A}</a:tableStyleId>
              </a:tblPr>
              <a:tblGrid>
                <a:gridCol w="62877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All</a:t>
                      </a:r>
                      <a:r>
                        <a:rPr lang="en-IE" sz="1200" baseline="0" dirty="0" smtClean="0">
                          <a:latin typeface="Arial" panose="020B0604020202020204" pitchFamily="34" charset="0"/>
                          <a:cs typeface="Arial" panose="020B0604020202020204" pitchFamily="34" charset="0"/>
                        </a:rPr>
                        <a:t> </a:t>
                      </a:r>
                      <a:r>
                        <a:rPr lang="en-IE" sz="1200" dirty="0" smtClean="0">
                          <a:latin typeface="Arial" panose="020B0604020202020204" pitchFamily="34" charset="0"/>
                          <a:cs typeface="Arial" panose="020B0604020202020204" pitchFamily="34" charset="0"/>
                        </a:rPr>
                        <a:t>staff must ensure that they have read and understand their responsibilities as set out in the</a:t>
                      </a:r>
                      <a:r>
                        <a:rPr lang="en-IE" sz="1200" baseline="0" dirty="0" smtClean="0">
                          <a:latin typeface="Arial" panose="020B0604020202020204" pitchFamily="34" charset="0"/>
                          <a:cs typeface="Arial" panose="020B0604020202020204" pitchFamily="34" charset="0"/>
                        </a:rPr>
                        <a:t> Service's</a:t>
                      </a:r>
                      <a:r>
                        <a:rPr lang="en-IE" sz="1200" dirty="0" smtClean="0">
                          <a:latin typeface="Arial" panose="020B0604020202020204" pitchFamily="34" charset="0"/>
                          <a:cs typeface="Arial" panose="020B0604020202020204" pitchFamily="34" charset="0"/>
                        </a:rPr>
                        <a:t> Child Protection and Welfare Policy.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4168612629"/>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5</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71%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29473468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Child Protection </a:t>
            </a:r>
            <a:r>
              <a:rPr lang="en-IE" dirty="0"/>
              <a:t>&amp;</a:t>
            </a:r>
            <a:r>
              <a:rPr lang="en-IE" dirty="0" smtClean="0"/>
              <a:t> Welfare Policy | </a:t>
            </a:r>
            <a:r>
              <a:rPr lang="en-IE" sz="1800" b="0" dirty="0" smtClean="0"/>
              <a:t>Funded &amp; Contracted*</a:t>
            </a:r>
            <a:endParaRPr lang="en-IE" sz="1800" b="0" dirty="0"/>
          </a:p>
        </p:txBody>
      </p:sp>
      <p:sp>
        <p:nvSpPr>
          <p:cNvPr id="12" name="Rectangle 11"/>
          <p:cNvSpPr/>
          <p:nvPr/>
        </p:nvSpPr>
        <p:spPr>
          <a:xfrm>
            <a:off x="184741" y="2547372"/>
            <a:ext cx="6444659" cy="126188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400" b="1"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a:latin typeface="Arial" panose="020B0604020202020204" pitchFamily="34" charset="0"/>
                <a:cs typeface="Arial" panose="020B0604020202020204" pitchFamily="34" charset="0"/>
              </a:rPr>
              <a:t>One </a:t>
            </a:r>
            <a:r>
              <a:rPr lang="en-IE" sz="1200" dirty="0" smtClean="0">
                <a:latin typeface="Arial" panose="020B0604020202020204" pitchFamily="34" charset="0"/>
                <a:cs typeface="Arial" panose="020B0604020202020204" pitchFamily="34" charset="0"/>
              </a:rPr>
              <a:t>hospital </a:t>
            </a:r>
            <a:r>
              <a:rPr lang="en-IE" sz="1200" dirty="0">
                <a:latin typeface="Arial" panose="020B0604020202020204" pitchFamily="34" charset="0"/>
                <a:cs typeface="Arial" panose="020B0604020202020204" pitchFamily="34" charset="0"/>
              </a:rPr>
              <a:t>did not have </a:t>
            </a:r>
            <a:r>
              <a:rPr lang="en-IE" sz="1200" dirty="0" smtClean="0">
                <a:latin typeface="Arial" panose="020B0604020202020204" pitchFamily="34" charset="0"/>
                <a:cs typeface="Arial" panose="020B0604020202020204" pitchFamily="34" charset="0"/>
              </a:rPr>
              <a:t>a CPW </a:t>
            </a:r>
            <a:r>
              <a:rPr lang="en-IE" sz="1200" dirty="0">
                <a:latin typeface="Arial" panose="020B0604020202020204" pitchFamily="34" charset="0"/>
                <a:cs typeface="Arial" panose="020B0604020202020204" pitchFamily="34" charset="0"/>
              </a:rPr>
              <a:t>Policy in place. </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The CPW </a:t>
            </a:r>
            <a:r>
              <a:rPr kumimoji="0" lang="en-IE" sz="12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Policy </a:t>
            </a:r>
            <a:r>
              <a:rPr lang="en-IE" sz="1200" dirty="0" smtClean="0">
                <a:latin typeface="Arial" panose="020B0604020202020204" pitchFamily="34" charset="0"/>
                <a:cs typeface="Arial" panose="020B0604020202020204" pitchFamily="34" charset="0"/>
              </a:rPr>
              <a:t>in place in the other hospital was consistent with the core components of the HSE CPW Policy</a:t>
            </a: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 </a:t>
            </a:r>
            <a:endParaRPr kumimoji="0" lang="en-IE" sz="12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3609531779"/>
              </p:ext>
            </p:extLst>
          </p:nvPr>
        </p:nvGraphicFramePr>
        <p:xfrm>
          <a:off x="265404" y="971550"/>
          <a:ext cx="6211596" cy="1193800"/>
        </p:xfrm>
        <a:graphic>
          <a:graphicData uri="http://schemas.openxmlformats.org/drawingml/2006/table">
            <a:tbl>
              <a:tblPr firstRow="1" bandRow="1">
                <a:tableStyleId>{5C22544A-7EE6-4342-B048-85BDC9FD1C3A}</a:tableStyleId>
              </a:tblPr>
              <a:tblGrid>
                <a:gridCol w="62115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HSE funded and contracted services should have a CPW Policy that is consistent with the core components of the HSE CPW Policy.</a:t>
                      </a: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10" name="TextBox 9"/>
          <p:cNvSpPr txBox="1"/>
          <p:nvPr/>
        </p:nvSpPr>
        <p:spPr>
          <a:xfrm>
            <a:off x="265404" y="4629150"/>
            <a:ext cx="8573796"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ysClr val="windowText" lastClr="000000"/>
                </a:solidFill>
                <a:effectLst/>
                <a:uLnTx/>
                <a:uFillTx/>
              </a:rPr>
              <a:t>* Two of the seven</a:t>
            </a:r>
            <a:r>
              <a:rPr kumimoji="0" lang="en-IE" sz="1000" b="0" i="0" u="none" strike="noStrike" kern="0" cap="none" spc="0" normalizeH="0" noProof="0" dirty="0" smtClean="0">
                <a:ln>
                  <a:noFill/>
                </a:ln>
                <a:solidFill>
                  <a:sysClr val="windowText" lastClr="000000"/>
                </a:solidFill>
                <a:effectLst/>
                <a:uLnTx/>
                <a:uFillTx/>
              </a:rPr>
              <a:t> hospitals</a:t>
            </a:r>
            <a:r>
              <a:rPr kumimoji="0" lang="en-IE" sz="1000" b="0" i="0" u="none" strike="noStrike" kern="0" cap="none" spc="0" normalizeH="0" baseline="0" noProof="0" dirty="0" smtClean="0">
                <a:ln>
                  <a:noFill/>
                </a:ln>
                <a:solidFill>
                  <a:sysClr val="windowText" lastClr="000000"/>
                </a:solidFill>
                <a:effectLst/>
                <a:uLnTx/>
                <a:uFillTx/>
              </a:rPr>
              <a:t> selected were HSE Funded Services.  </a:t>
            </a:r>
            <a:endParaRPr kumimoji="0" lang="en-IE" sz="700" b="0" i="0" u="none" strike="noStrike" kern="0" cap="none" spc="0" normalizeH="0" baseline="0" noProof="0" dirty="0" smtClean="0">
              <a:ln>
                <a:noFill/>
              </a:ln>
              <a:solidFill>
                <a:sysClr val="windowText" lastClr="000000"/>
              </a:solidFill>
              <a:effectLst/>
              <a:uLnTx/>
              <a:uFillTx/>
            </a:endParaRPr>
          </a:p>
        </p:txBody>
      </p:sp>
      <p:graphicFrame>
        <p:nvGraphicFramePr>
          <p:cNvPr id="13" name="Table 12"/>
          <p:cNvGraphicFramePr>
            <a:graphicFrameLocks noGrp="1"/>
          </p:cNvGraphicFramePr>
          <p:nvPr>
            <p:extLst>
              <p:ext uri="{D42A27DB-BD31-4B8C-83A1-F6EECF244321}">
                <p14:modId xmlns:p14="http://schemas.microsoft.com/office/powerpoint/2010/main" val="674376568"/>
              </p:ext>
            </p:extLst>
          </p:nvPr>
        </p:nvGraphicFramePr>
        <p:xfrm>
          <a:off x="6705600" y="1002756"/>
          <a:ext cx="2174488" cy="2123321"/>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N/A</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IE" sz="1100" b="0" i="0" u="none" strike="noStrike" dirty="0" smtClean="0">
                          <a:solidFill>
                            <a:srgbClr val="000000"/>
                          </a:solidFill>
                          <a:effectLst/>
                          <a:latin typeface="Arial" panose="020B0604020202020204" pitchFamily="34" charset="0"/>
                        </a:rPr>
                        <a:t>5</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86603628"/>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50%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5953539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Mandatory Training | </a:t>
            </a:r>
            <a:r>
              <a:rPr lang="en-IE" sz="1800" b="0" dirty="0" smtClean="0"/>
              <a:t>'An Introduction to Children First' - 3 yearly</a:t>
            </a:r>
            <a:endParaRPr lang="en-IE" sz="1800" b="0" dirty="0"/>
          </a:p>
        </p:txBody>
      </p:sp>
      <p:sp>
        <p:nvSpPr>
          <p:cNvPr id="12" name="Rectangle 11"/>
          <p:cNvSpPr/>
          <p:nvPr/>
        </p:nvSpPr>
        <p:spPr>
          <a:xfrm>
            <a:off x="184741" y="2547372"/>
            <a:ext cx="6914502" cy="218521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400" b="1"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Measures were not in place to</a:t>
            </a:r>
            <a:r>
              <a:rPr kumimoji="0" lang="en-IE" sz="1200" b="0" i="0" u="none" strike="noStrike" kern="0" cap="none" spc="0" normalizeH="0" noProof="0" dirty="0" smtClean="0">
                <a:ln>
                  <a:noFill/>
                </a:ln>
                <a:solidFill>
                  <a:sysClr val="windowText" lastClr="000000"/>
                </a:solidFill>
                <a:effectLst/>
                <a:uLnTx/>
                <a:uFillTx/>
                <a:latin typeface="Arial" panose="020B0604020202020204" pitchFamily="34" charset="0"/>
                <a:cs typeface="Arial" panose="020B0604020202020204" pitchFamily="34" charset="0"/>
              </a:rPr>
              <a:t> </a:t>
            </a: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evidence that all staff had completed the mandatory</a:t>
            </a:r>
            <a:r>
              <a:rPr kumimoji="0" lang="en-IE" sz="1200" b="0" i="0" u="none" strike="noStrike" kern="0" cap="none" spc="0" normalizeH="0" noProof="0" dirty="0" smtClean="0">
                <a:ln>
                  <a:noFill/>
                </a:ln>
                <a:solidFill>
                  <a:sysClr val="windowText" lastClr="000000"/>
                </a:solidFill>
                <a:effectLst/>
                <a:uLnTx/>
                <a:uFillTx/>
                <a:latin typeface="Arial" panose="020B0604020202020204" pitchFamily="34" charset="0"/>
                <a:cs typeface="Arial" panose="020B0604020202020204" pitchFamily="34" charset="0"/>
              </a:rPr>
              <a:t> Children First training programme 'An Introduction to Children First' in some hospitals.</a:t>
            </a:r>
            <a:endParaRPr lang="en-IE" sz="1200"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200" b="0" i="0" u="none" strike="noStrike" kern="0" cap="none" spc="0" normalizeH="0" noProof="0" dirty="0" smtClean="0">
                <a:ln>
                  <a:noFill/>
                </a:ln>
                <a:solidFill>
                  <a:sysClr val="windowText" lastClr="000000"/>
                </a:solidFill>
                <a:effectLst/>
                <a:uLnTx/>
                <a:uFillTx/>
                <a:latin typeface="Arial" panose="020B0604020202020204" pitchFamily="34" charset="0"/>
                <a:cs typeface="Arial" panose="020B0604020202020204" pitchFamily="34" charset="0"/>
              </a:rPr>
              <a:t>One service provided inconsistent </a:t>
            </a:r>
            <a:r>
              <a:rPr lang="en-IE" sz="1200" dirty="0" smtClean="0">
                <a:latin typeface="Arial" panose="020B0604020202020204" pitchFamily="34" charset="0"/>
                <a:cs typeface="Arial" panose="020B0604020202020204" pitchFamily="34" charset="0"/>
              </a:rPr>
              <a:t>information and there was no procedure in place to ensure that refresher training was completed. </a:t>
            </a:r>
            <a:r>
              <a:rPr kumimoji="0" lang="en-IE" sz="1200" b="0" i="0" u="none" strike="noStrike" kern="0" cap="none" spc="0" normalizeH="0" noProof="0" dirty="0" smtClean="0">
                <a:ln>
                  <a:noFill/>
                </a:ln>
                <a:solidFill>
                  <a:sysClr val="windowText" lastClr="000000"/>
                </a:solidFill>
                <a:effectLst/>
                <a:uLnTx/>
                <a:uFillTx/>
                <a:latin typeface="Arial" panose="020B0604020202020204" pitchFamily="34" charset="0"/>
                <a:cs typeface="Arial" panose="020B0604020202020204" pitchFamily="34" charset="0"/>
              </a:rPr>
              <a:t> </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baseline="0" dirty="0">
              <a:latin typeface="Arial" panose="020B0604020202020204" pitchFamily="34" charset="0"/>
              <a:cs typeface="Arial" panose="020B0604020202020204" pitchFamily="34" charset="0"/>
            </a:endParaRPr>
          </a:p>
          <a:p>
            <a:pPr>
              <a:defRPr/>
            </a:pPr>
            <a:r>
              <a:rPr lang="en-IE" sz="1200" dirty="0"/>
              <a:t>* </a:t>
            </a:r>
            <a:r>
              <a:rPr lang="en-IE" sz="1200" dirty="0">
                <a:solidFill>
                  <a:srgbClr val="FF0000"/>
                </a:solidFill>
              </a:rPr>
              <a:t>Please note that findings for this requirement are based on signed declarations by the Service Managers only.</a:t>
            </a:r>
            <a:endParaRPr lang="en-IE" sz="800" dirty="0">
              <a:solidFill>
                <a:srgbClr val="FF0000"/>
              </a:solidFill>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E" sz="12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2253632947"/>
              </p:ext>
            </p:extLst>
          </p:nvPr>
        </p:nvGraphicFramePr>
        <p:xfrm>
          <a:off x="265404" y="971550"/>
          <a:ext cx="6287796" cy="1559560"/>
        </p:xfrm>
        <a:graphic>
          <a:graphicData uri="http://schemas.openxmlformats.org/drawingml/2006/table">
            <a:tbl>
              <a:tblPr firstRow="1" bandRow="1">
                <a:tableStyleId>{5C22544A-7EE6-4342-B048-85BDC9FD1C3A}</a:tableStyleId>
              </a:tblPr>
              <a:tblGrid>
                <a:gridCol w="62877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All HSE staff, volunteers, students, contracted staff and staff of HSE funded organisations are required to complete the mandatory HSE eLearning module ‘An Introduction to Children First’, as required (currently every 3 years).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988839952"/>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4</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3</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57%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23366712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Child Protection &amp; Welfare Records | </a:t>
            </a:r>
            <a:r>
              <a:rPr lang="en-IE" sz="1800" b="0" dirty="0" smtClean="0"/>
              <a:t>Record Management</a:t>
            </a:r>
            <a:endParaRPr lang="en-IE" sz="1800" b="0" dirty="0"/>
          </a:p>
        </p:txBody>
      </p:sp>
      <p:sp>
        <p:nvSpPr>
          <p:cNvPr id="12" name="Rectangle 11"/>
          <p:cNvSpPr/>
          <p:nvPr/>
        </p:nvSpPr>
        <p:spPr>
          <a:xfrm>
            <a:off x="265404" y="2377006"/>
            <a:ext cx="6516396" cy="240065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a:latin typeface="Arial" panose="020B0604020202020204" pitchFamily="34" charset="0"/>
              <a:cs typeface="Arial" panose="020B0604020202020204" pitchFamily="34" charset="0"/>
            </a:endParaRPr>
          </a:p>
          <a:p>
            <a:pPr marR="0" lvl="0" defTabSz="914400" eaLnBrk="1" fontAlgn="auto" latinLnBrk="0" hangingPunct="1">
              <a:lnSpc>
                <a:spcPct val="100000"/>
              </a:lnSpc>
              <a:spcBef>
                <a:spcPts val="0"/>
              </a:spcBef>
              <a:spcAft>
                <a:spcPts val="0"/>
              </a:spcAft>
              <a:buClrTx/>
              <a:buSzTx/>
              <a:tabLst/>
              <a:defRPr/>
            </a:pPr>
            <a:r>
              <a:rPr lang="en-IE" sz="1200" dirty="0" smtClean="0">
                <a:latin typeface="Arial" panose="020B0604020202020204" pitchFamily="34" charset="0"/>
                <a:cs typeface="Arial" panose="020B0604020202020204" pitchFamily="34" charset="0"/>
              </a:rPr>
              <a:t>Procedures were not in place to ensure that CPW records are stored appropriately and securely. Practices differed across hospital departments. In some instances CPW reports submitted to </a:t>
            </a:r>
            <a:r>
              <a:rPr lang="en-IE" sz="1200" dirty="0" err="1" smtClean="0">
                <a:latin typeface="Arial" panose="020B0604020202020204" pitchFamily="34" charset="0"/>
                <a:cs typeface="Arial" panose="020B0604020202020204" pitchFamily="34" charset="0"/>
              </a:rPr>
              <a:t>Tusla</a:t>
            </a:r>
            <a:r>
              <a:rPr lang="en-IE" sz="1200" dirty="0" smtClean="0">
                <a:latin typeface="Arial" panose="020B0604020202020204" pitchFamily="34" charset="0"/>
                <a:cs typeface="Arial" panose="020B0604020202020204" pitchFamily="34" charset="0"/>
              </a:rPr>
              <a:t> were not retained at all. </a:t>
            </a:r>
          </a:p>
          <a:p>
            <a:pPr marR="0" lvl="0" defTabSz="914400" eaLnBrk="1" fontAlgn="auto" latinLnBrk="0" hangingPunct="1">
              <a:lnSpc>
                <a:spcPct val="100000"/>
              </a:lnSpc>
              <a:spcBef>
                <a:spcPts val="0"/>
              </a:spcBef>
              <a:spcAft>
                <a:spcPts val="0"/>
              </a:spcAft>
              <a:buClrTx/>
              <a:buSzTx/>
              <a:tabLst/>
              <a:defRPr/>
            </a:pPr>
            <a:endParaRPr lang="en-IE" sz="1200" dirty="0">
              <a:latin typeface="Arial" panose="020B0604020202020204" pitchFamily="34" charset="0"/>
              <a:cs typeface="Arial" panose="020B0604020202020204" pitchFamily="34" charset="0"/>
            </a:endParaRPr>
          </a:p>
          <a:p>
            <a:pPr marR="0" lvl="0" defTabSz="914400" eaLnBrk="1" fontAlgn="auto" latinLnBrk="0" hangingPunct="1">
              <a:lnSpc>
                <a:spcPct val="100000"/>
              </a:lnSpc>
              <a:spcBef>
                <a:spcPts val="0"/>
              </a:spcBef>
              <a:spcAft>
                <a:spcPts val="0"/>
              </a:spcAft>
              <a:buClrTx/>
              <a:buSzTx/>
              <a:tabLst/>
              <a:defRPr/>
            </a:pPr>
            <a:r>
              <a:rPr lang="en-IE" sz="1200" dirty="0" smtClean="0">
                <a:latin typeface="Arial" panose="020B0604020202020204" pitchFamily="34" charset="0"/>
                <a:cs typeface="Arial" panose="020B0604020202020204" pitchFamily="34" charset="0"/>
              </a:rPr>
              <a:t>Access to records was also identified as an issue e.g. records stored in confidential Social Work notes are not accessible to staff out of hours.   </a:t>
            </a:r>
          </a:p>
          <a:p>
            <a:pPr marR="0" lvl="0" defTabSz="914400" eaLnBrk="1" fontAlgn="auto" latinLnBrk="0" hangingPunct="1">
              <a:lnSpc>
                <a:spcPct val="100000"/>
              </a:lnSpc>
              <a:spcBef>
                <a:spcPts val="0"/>
              </a:spcBef>
              <a:spcAft>
                <a:spcPts val="0"/>
              </a:spcAft>
              <a:buClrTx/>
              <a:buSzTx/>
              <a:tabLst/>
              <a:defRPr/>
            </a:pPr>
            <a:endParaRPr lang="en-IE" sz="1200" dirty="0">
              <a:latin typeface="Arial" panose="020B0604020202020204" pitchFamily="34" charset="0"/>
              <a:cs typeface="Arial" panose="020B0604020202020204" pitchFamily="34" charset="0"/>
            </a:endParaRPr>
          </a:p>
          <a:p>
            <a:pPr marR="0" lvl="0" defTabSz="914400" eaLnBrk="1" fontAlgn="auto" latinLnBrk="0" hangingPunct="1">
              <a:lnSpc>
                <a:spcPct val="100000"/>
              </a:lnSpc>
              <a:spcBef>
                <a:spcPts val="0"/>
              </a:spcBef>
              <a:spcAft>
                <a:spcPts val="0"/>
              </a:spcAft>
              <a:buClrTx/>
              <a:buSzTx/>
              <a:tabLst/>
              <a:defRPr/>
            </a:pPr>
            <a:r>
              <a:rPr lang="en-IE" sz="1200" dirty="0" smtClean="0">
                <a:latin typeface="Arial" panose="020B0604020202020204" pitchFamily="34" charset="0"/>
                <a:cs typeface="Arial" panose="020B0604020202020204" pitchFamily="34" charset="0"/>
              </a:rPr>
              <a:t>Measures were not in place to ensure that staff (on a 'need to know' basis) were made aware of previously reported CPW concerns in some hospitals.</a:t>
            </a:r>
          </a:p>
          <a:p>
            <a:pPr marR="0" lvl="0" defTabSz="914400" eaLnBrk="1" fontAlgn="auto" latinLnBrk="0" hangingPunct="1">
              <a:lnSpc>
                <a:spcPct val="100000"/>
              </a:lnSpc>
              <a:spcBef>
                <a:spcPts val="0"/>
              </a:spcBef>
              <a:spcAft>
                <a:spcPts val="0"/>
              </a:spcAft>
              <a:buClrTx/>
              <a:buSzTx/>
              <a:tabLst/>
              <a:defRPr/>
            </a:pPr>
            <a:r>
              <a:rPr lang="en-IE" sz="1400" dirty="0" smtClean="0">
                <a:latin typeface="Arial" panose="020B0604020202020204" pitchFamily="34" charset="0"/>
                <a:cs typeface="Arial" panose="020B0604020202020204" pitchFamily="34" charset="0"/>
              </a:rPr>
              <a:t>   </a:t>
            </a:r>
            <a:endParaRPr lang="en-IE" sz="1400" dirty="0">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874866778"/>
              </p:ext>
            </p:extLst>
          </p:nvPr>
        </p:nvGraphicFramePr>
        <p:xfrm>
          <a:off x="265404" y="971550"/>
          <a:ext cx="6287796" cy="1376680"/>
        </p:xfrm>
        <a:graphic>
          <a:graphicData uri="http://schemas.openxmlformats.org/drawingml/2006/table">
            <a:tbl>
              <a:tblPr firstRow="1" bandRow="1">
                <a:tableStyleId>{5C22544A-7EE6-4342-B048-85BDC9FD1C3A}</a:tableStyleId>
              </a:tblPr>
              <a:tblGrid>
                <a:gridCol w="62877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Child protection and welfare records must be appropriately filed and securely stored in a manner which upholds the</a:t>
                      </a:r>
                      <a:r>
                        <a:rPr lang="en-IE" sz="1200" baseline="0" dirty="0" smtClean="0">
                          <a:latin typeface="Arial" panose="020B0604020202020204" pitchFamily="34" charset="0"/>
                          <a:cs typeface="Arial" panose="020B0604020202020204" pitchFamily="34" charset="0"/>
                        </a:rPr>
                        <a:t> </a:t>
                      </a:r>
                      <a:r>
                        <a:rPr lang="en-IE" sz="1200" dirty="0" smtClean="0">
                          <a:latin typeface="Arial" panose="020B0604020202020204" pitchFamily="34" charset="0"/>
                          <a:cs typeface="Arial" panose="020B0604020202020204" pitchFamily="34" charset="0"/>
                        </a:rPr>
                        <a:t>confidential nature of the information.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185597501"/>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5</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14%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6306559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CP&amp;W Concerns | </a:t>
            </a:r>
            <a:r>
              <a:rPr lang="en-IE" sz="1800" b="0" dirty="0" smtClean="0"/>
              <a:t>Reporting Procedure</a:t>
            </a:r>
            <a:endParaRPr lang="en-IE" sz="1800" b="0" dirty="0"/>
          </a:p>
        </p:txBody>
      </p:sp>
      <p:sp>
        <p:nvSpPr>
          <p:cNvPr id="12" name="Rectangle 11"/>
          <p:cNvSpPr/>
          <p:nvPr/>
        </p:nvSpPr>
        <p:spPr>
          <a:xfrm>
            <a:off x="208902" y="2686852"/>
            <a:ext cx="6496698" cy="1077218"/>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R="0" lvl="0" defTabSz="914400" eaLnBrk="1" fontAlgn="auto" latinLnBrk="0" hangingPunct="1">
              <a:lnSpc>
                <a:spcPct val="100000"/>
              </a:lnSpc>
              <a:spcBef>
                <a:spcPts val="0"/>
              </a:spcBef>
              <a:spcAft>
                <a:spcPts val="0"/>
              </a:spcAft>
              <a:buClrTx/>
              <a:buSzTx/>
              <a:tabLst/>
              <a:defRPr/>
            </a:pPr>
            <a:r>
              <a:rPr lang="en-IE" sz="1200" dirty="0" smtClean="0">
                <a:latin typeface="Arial" panose="020B0604020202020204" pitchFamily="34" charset="0"/>
                <a:cs typeface="Arial" panose="020B0604020202020204" pitchFamily="34" charset="0"/>
              </a:rPr>
              <a:t>CPW </a:t>
            </a:r>
            <a:r>
              <a:rPr lang="en-IE" sz="1200" dirty="0">
                <a:latin typeface="Arial" panose="020B0604020202020204" pitchFamily="34" charset="0"/>
                <a:cs typeface="Arial" panose="020B0604020202020204" pitchFamily="34" charset="0"/>
              </a:rPr>
              <a:t>Reporting </a:t>
            </a:r>
            <a:r>
              <a:rPr lang="en-IE" sz="1200" dirty="0" smtClean="0">
                <a:latin typeface="Arial" panose="020B0604020202020204" pitchFamily="34" charset="0"/>
                <a:cs typeface="Arial" panose="020B0604020202020204" pitchFamily="34" charset="0"/>
              </a:rPr>
              <a:t>Procedures were in </a:t>
            </a:r>
            <a:r>
              <a:rPr lang="en-IE" sz="1200" dirty="0">
                <a:latin typeface="Arial" panose="020B0604020202020204" pitchFamily="34" charset="0"/>
                <a:cs typeface="Arial" panose="020B0604020202020204" pitchFamily="34" charset="0"/>
              </a:rPr>
              <a:t>place but </a:t>
            </a:r>
            <a:r>
              <a:rPr lang="en-IE" sz="1200" dirty="0" smtClean="0">
                <a:latin typeface="Arial" panose="020B0604020202020204" pitchFamily="34" charset="0"/>
                <a:cs typeface="Arial" panose="020B0604020202020204" pitchFamily="34" charset="0"/>
              </a:rPr>
              <a:t>there was evidence to suggest that they wer</a:t>
            </a:r>
            <a:r>
              <a:rPr lang="en-IE" sz="1200" dirty="0">
                <a:latin typeface="Arial" panose="020B0604020202020204" pitchFamily="34" charset="0"/>
                <a:cs typeface="Arial" panose="020B0604020202020204" pitchFamily="34" charset="0"/>
              </a:rPr>
              <a:t>e</a:t>
            </a:r>
            <a:r>
              <a:rPr lang="en-IE" sz="1200" dirty="0" smtClean="0">
                <a:latin typeface="Arial" panose="020B0604020202020204" pitchFamily="34" charset="0"/>
                <a:cs typeface="Arial" panose="020B0604020202020204" pitchFamily="34" charset="0"/>
              </a:rPr>
              <a:t> not fully implemented and being adhered to e.g. a part </a:t>
            </a:r>
            <a:r>
              <a:rPr lang="en-IE" sz="1200" dirty="0">
                <a:latin typeface="Arial" panose="020B0604020202020204" pitchFamily="34" charset="0"/>
                <a:cs typeface="Arial" panose="020B0604020202020204" pitchFamily="34" charset="0"/>
              </a:rPr>
              <a:t>of the HSE CPW Reporting Procedure is to retain records of concerns which includes any reports sent to </a:t>
            </a:r>
            <a:r>
              <a:rPr lang="en-IE" sz="1200" dirty="0" err="1">
                <a:latin typeface="Arial" panose="020B0604020202020204" pitchFamily="34" charset="0"/>
                <a:cs typeface="Arial" panose="020B0604020202020204" pitchFamily="34" charset="0"/>
              </a:rPr>
              <a:t>Tusla</a:t>
            </a:r>
            <a:r>
              <a:rPr lang="en-IE" sz="1200" dirty="0" smtClean="0">
                <a:latin typeface="Arial" panose="020B0604020202020204" pitchFamily="34" charset="0"/>
                <a:cs typeface="Arial" panose="020B0604020202020204" pitchFamily="34" charset="0"/>
              </a:rPr>
              <a:t>.</a:t>
            </a:r>
          </a:p>
        </p:txBody>
      </p:sp>
      <p:graphicFrame>
        <p:nvGraphicFramePr>
          <p:cNvPr id="16" name="Table 15"/>
          <p:cNvGraphicFramePr>
            <a:graphicFrameLocks noGrp="1"/>
          </p:cNvGraphicFramePr>
          <p:nvPr>
            <p:extLst>
              <p:ext uri="{D42A27DB-BD31-4B8C-83A1-F6EECF244321}">
                <p14:modId xmlns:p14="http://schemas.microsoft.com/office/powerpoint/2010/main" val="1386395439"/>
              </p:ext>
            </p:extLst>
          </p:nvPr>
        </p:nvGraphicFramePr>
        <p:xfrm>
          <a:off x="265404" y="971550"/>
          <a:ext cx="6211596" cy="1559560"/>
        </p:xfrm>
        <a:graphic>
          <a:graphicData uri="http://schemas.openxmlformats.org/drawingml/2006/table">
            <a:tbl>
              <a:tblPr firstRow="1" bandRow="1">
                <a:tableStyleId>{5C22544A-7EE6-4342-B048-85BDC9FD1C3A}</a:tableStyleId>
              </a:tblPr>
              <a:tblGrid>
                <a:gridCol w="62115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All organisations should have procedures in place for reporting child protection and welfare concerns. Procedures should be made available and followed by all staff members, students and volunteers.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626663838"/>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5</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2</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71%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35601607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Service Arrangements| </a:t>
            </a:r>
            <a:r>
              <a:rPr lang="en-IE" sz="1800" b="0" dirty="0" smtClean="0"/>
              <a:t>Funded &amp; Contracted*</a:t>
            </a:r>
            <a:endParaRPr lang="en-IE" sz="1800" b="0" dirty="0"/>
          </a:p>
        </p:txBody>
      </p:sp>
      <p:sp>
        <p:nvSpPr>
          <p:cNvPr id="12" name="Rectangle 11"/>
          <p:cNvSpPr/>
          <p:nvPr/>
        </p:nvSpPr>
        <p:spPr>
          <a:xfrm>
            <a:off x="184741" y="2547372"/>
            <a:ext cx="6914502" cy="70788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400" b="1"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R="0" lvl="0" defTabSz="914400" eaLnBrk="1" fontAlgn="auto" latinLnBrk="0" hangingPunct="1">
              <a:lnSpc>
                <a:spcPct val="100000"/>
              </a:lnSpc>
              <a:spcBef>
                <a:spcPts val="0"/>
              </a:spcBef>
              <a:spcAft>
                <a:spcPts val="0"/>
              </a:spcAft>
              <a:buClrTx/>
              <a:buSzTx/>
              <a:tabLst/>
              <a:defRPr/>
            </a:pPr>
            <a:r>
              <a:rPr kumimoji="0" lang="en-IE" sz="12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Self-assessment Checklists </a:t>
            </a: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were </a:t>
            </a:r>
            <a:r>
              <a:rPr kumimoji="0" lang="en-IE" sz="12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completed as required and </a:t>
            </a: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could </a:t>
            </a:r>
            <a:r>
              <a:rPr kumimoji="0" lang="en-IE" sz="12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be produced on request. </a:t>
            </a:r>
            <a:endPar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1642379777"/>
              </p:ext>
            </p:extLst>
          </p:nvPr>
        </p:nvGraphicFramePr>
        <p:xfrm>
          <a:off x="265404" y="971550"/>
          <a:ext cx="6363996" cy="1376680"/>
        </p:xfrm>
        <a:graphic>
          <a:graphicData uri="http://schemas.openxmlformats.org/drawingml/2006/table">
            <a:tbl>
              <a:tblPr firstRow="1" bandRow="1">
                <a:tableStyleId>{5C22544A-7EE6-4342-B048-85BDC9FD1C3A}</a:tableStyleId>
              </a:tblPr>
              <a:tblGrid>
                <a:gridCol w="63639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The ‘Implementation and Compliance Self-Audit Checklist for HSE and HSE Funded and Contracted Services’ must be completed annually by Funded Service providers and made available to the HSE on request. </a:t>
                      </a: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10" name="TextBox 9"/>
          <p:cNvSpPr txBox="1"/>
          <p:nvPr/>
        </p:nvSpPr>
        <p:spPr>
          <a:xfrm>
            <a:off x="265404" y="4629150"/>
            <a:ext cx="8573796"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ysClr val="windowText" lastClr="000000"/>
                </a:solidFill>
                <a:effectLst/>
                <a:uLnTx/>
                <a:uFillTx/>
              </a:rPr>
              <a:t>* Two of the seven </a:t>
            </a:r>
            <a:r>
              <a:rPr lang="en-IE" sz="1000" dirty="0" smtClean="0"/>
              <a:t>hospitals</a:t>
            </a:r>
            <a:r>
              <a:rPr kumimoji="0" lang="en-IE" sz="1000" b="0" i="0" u="none" strike="noStrike" kern="0" cap="none" spc="0" normalizeH="0" baseline="0" noProof="0" dirty="0" smtClean="0">
                <a:ln>
                  <a:noFill/>
                </a:ln>
                <a:solidFill>
                  <a:sysClr val="windowText" lastClr="000000"/>
                </a:solidFill>
                <a:effectLst/>
                <a:uLnTx/>
                <a:uFillTx/>
              </a:rPr>
              <a:t> selected were HSE Funded Services.  </a:t>
            </a:r>
            <a:endParaRPr kumimoji="0" lang="en-IE" sz="700" b="0" i="0" u="none" strike="noStrike" kern="0" cap="none" spc="0" normalizeH="0" baseline="0" noProof="0" dirty="0" smtClean="0">
              <a:ln>
                <a:noFill/>
              </a:ln>
              <a:solidFill>
                <a:sysClr val="windowText" lastClr="000000"/>
              </a:solidFill>
              <a:effectLst/>
              <a:uLnTx/>
              <a:uFillTx/>
            </a:endParaRPr>
          </a:p>
        </p:txBody>
      </p:sp>
      <p:graphicFrame>
        <p:nvGraphicFramePr>
          <p:cNvPr id="13" name="Table 12"/>
          <p:cNvGraphicFramePr>
            <a:graphicFrameLocks noGrp="1"/>
          </p:cNvGraphicFramePr>
          <p:nvPr>
            <p:extLst>
              <p:ext uri="{D42A27DB-BD31-4B8C-83A1-F6EECF244321}">
                <p14:modId xmlns:p14="http://schemas.microsoft.com/office/powerpoint/2010/main" val="1518442152"/>
              </p:ext>
            </p:extLst>
          </p:nvPr>
        </p:nvGraphicFramePr>
        <p:xfrm>
          <a:off x="6705600" y="1002756"/>
          <a:ext cx="2174488" cy="2123321"/>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2</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N/A</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IE" sz="1100" b="0" i="0" u="none" strike="noStrike" dirty="0" smtClean="0">
                          <a:solidFill>
                            <a:srgbClr val="000000"/>
                          </a:solidFill>
                          <a:effectLst/>
                          <a:latin typeface="Arial" panose="020B0604020202020204" pitchFamily="34" charset="0"/>
                        </a:rPr>
                        <a:t>5</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5017706"/>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100%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1637783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lang="en-IE" smtClean="0"/>
              <a:t>Hospitals</a:t>
            </a:r>
            <a:r>
              <a:rPr spc="-20" smtClean="0"/>
              <a:t> </a:t>
            </a:r>
            <a:r>
              <a:rPr dirty="0"/>
              <a:t>selected</a:t>
            </a:r>
            <a:r>
              <a:rPr spc="-30" dirty="0"/>
              <a:t> </a:t>
            </a:r>
            <a:r>
              <a:rPr dirty="0"/>
              <a:t>for</a:t>
            </a:r>
            <a:r>
              <a:rPr spc="-114" dirty="0"/>
              <a:t> </a:t>
            </a:r>
            <a:r>
              <a:rPr lang="en-IE" dirty="0" smtClean="0"/>
              <a:t>Compliance Check</a:t>
            </a:r>
            <a:endParaRPr spc="-20" dirty="0"/>
          </a:p>
        </p:txBody>
      </p:sp>
      <p:sp>
        <p:nvSpPr>
          <p:cNvPr id="3" name="object 3"/>
          <p:cNvSpPr/>
          <p:nvPr/>
        </p:nvSpPr>
        <p:spPr>
          <a:xfrm>
            <a:off x="283463" y="2410967"/>
            <a:ext cx="7545705" cy="1324610"/>
          </a:xfrm>
          <a:custGeom>
            <a:avLst/>
            <a:gdLst/>
            <a:ahLst/>
            <a:cxnLst/>
            <a:rect l="l" t="t" r="r" b="b"/>
            <a:pathLst>
              <a:path w="7545705" h="1324610">
                <a:moveTo>
                  <a:pt x="0" y="1324356"/>
                </a:moveTo>
                <a:lnTo>
                  <a:pt x="7545324" y="1324356"/>
                </a:lnTo>
                <a:lnTo>
                  <a:pt x="7545324" y="0"/>
                </a:lnTo>
                <a:lnTo>
                  <a:pt x="0" y="0"/>
                </a:lnTo>
                <a:lnTo>
                  <a:pt x="0" y="1324356"/>
                </a:lnTo>
                <a:close/>
              </a:path>
            </a:pathLst>
          </a:custGeom>
          <a:ln w="12192">
            <a:solidFill>
              <a:srgbClr val="FFFFFF"/>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6" name="Rectangle 5"/>
          <p:cNvSpPr/>
          <p:nvPr/>
        </p:nvSpPr>
        <p:spPr>
          <a:xfrm>
            <a:off x="457200" y="1200150"/>
            <a:ext cx="7772400" cy="3216265"/>
          </a:xfrm>
          <a:prstGeom prst="rect">
            <a:avLst/>
          </a:prstGeom>
        </p:spPr>
        <p:txBody>
          <a:bodyPr wrap="square">
            <a:spAutoFit/>
          </a:bodyPr>
          <a:lstStyle/>
          <a:p>
            <a:pPr marL="171450" marR="0" lvl="0" indent="-171450" algn="just" defTabSz="914400" eaLnBrk="1" fontAlgn="auto" latinLnBrk="0" hangingPunct="1">
              <a:lnSpc>
                <a:spcPct val="100000"/>
              </a:lnSpc>
              <a:spcBef>
                <a:spcPts val="0"/>
              </a:spcBef>
              <a:spcAft>
                <a:spcPts val="1800"/>
              </a:spcAft>
              <a:buClr>
                <a:srgbClr val="F79646">
                  <a:lumMod val="75000"/>
                </a:srgbClr>
              </a:buClr>
              <a:buSzTx/>
              <a:buFont typeface="Arial" panose="020B0604020202020204" pitchFamily="34" charset="0"/>
              <a:buChar char="•"/>
              <a:tabLst/>
              <a:defRPr/>
            </a:pPr>
            <a:r>
              <a:rPr kumimoji="0" lang="en-IE" sz="13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rPr>
              <a:t>The HSE Children First National Office, in consultation with the Acute Hospital Division Children First Reference Group, undertook seven Children First Compliance Assurance Checks as part of this pilot. </a:t>
            </a:r>
            <a:r>
              <a:rPr lang="en-IE" sz="1300" dirty="0" smtClean="0">
                <a:latin typeface="Arial" panose="020B0604020202020204" pitchFamily="34" charset="0"/>
                <a:ea typeface="Times New Roman" panose="02020603050405020304" pitchFamily="18" charset="0"/>
                <a:cs typeface="Times New Roman" panose="02020603050405020304" pitchFamily="18" charset="0"/>
              </a:rPr>
              <a:t>The </a:t>
            </a:r>
            <a:r>
              <a:rPr lang="en-IE" sz="1300" dirty="0">
                <a:latin typeface="Arial" panose="020B0604020202020204" pitchFamily="34" charset="0"/>
                <a:ea typeface="Times New Roman" panose="02020603050405020304" pitchFamily="18" charset="0"/>
                <a:cs typeface="Times New Roman" panose="02020603050405020304" pitchFamily="18" charset="0"/>
              </a:rPr>
              <a:t>pilot took place between September 2023 and </a:t>
            </a:r>
            <a:r>
              <a:rPr lang="en-IE" sz="1300" dirty="0" smtClean="0">
                <a:latin typeface="Arial" panose="020B0604020202020204" pitchFamily="34" charset="0"/>
                <a:ea typeface="Times New Roman" panose="02020603050405020304" pitchFamily="18" charset="0"/>
                <a:cs typeface="Times New Roman" panose="02020603050405020304" pitchFamily="18" charset="0"/>
              </a:rPr>
              <a:t>February </a:t>
            </a:r>
            <a:r>
              <a:rPr lang="en-IE" sz="1300" dirty="0">
                <a:latin typeface="Arial" panose="020B0604020202020204" pitchFamily="34" charset="0"/>
                <a:ea typeface="Times New Roman" panose="02020603050405020304" pitchFamily="18" charset="0"/>
                <a:cs typeface="Times New Roman" panose="02020603050405020304" pitchFamily="18" charset="0"/>
              </a:rPr>
              <a:t>2024. </a:t>
            </a:r>
          </a:p>
          <a:p>
            <a:pPr marL="171450" marR="0" lvl="0" indent="-171450" algn="just" defTabSz="914400" eaLnBrk="1" fontAlgn="auto" latinLnBrk="0" hangingPunct="1">
              <a:lnSpc>
                <a:spcPct val="100000"/>
              </a:lnSpc>
              <a:spcBef>
                <a:spcPts val="0"/>
              </a:spcBef>
              <a:spcAft>
                <a:spcPts val="1800"/>
              </a:spcAft>
              <a:buClr>
                <a:srgbClr val="F79646">
                  <a:lumMod val="75000"/>
                </a:srgbClr>
              </a:buClr>
              <a:buSzTx/>
              <a:buFont typeface="Arial" panose="020B0604020202020204" pitchFamily="34" charset="0"/>
              <a:buChar char="•"/>
              <a:tabLst/>
              <a:defRPr/>
            </a:pPr>
            <a:r>
              <a:rPr kumimoji="0" lang="en-IE" sz="13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rPr>
              <a:t>One hospital from each of the seven hospital groups was randomly selected by the Children First National Office; five were HSE hospitals and two were HSE Funded. </a:t>
            </a:r>
            <a:endParaRPr kumimoji="0" lang="en-IE" sz="1300" b="0" i="0" u="none" strike="noStrike" kern="0" cap="none" spc="0" normalizeH="0" baseline="0" noProof="0" dirty="0" smtClean="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171450" marR="0" lvl="0" indent="-171450" defTabSz="914400" eaLnBrk="1" fontAlgn="auto" latinLnBrk="0" hangingPunct="1">
              <a:lnSpc>
                <a:spcPct val="100000"/>
              </a:lnSpc>
              <a:spcBef>
                <a:spcPts val="0"/>
              </a:spcBef>
              <a:spcAft>
                <a:spcPts val="1800"/>
              </a:spcAft>
              <a:buClr>
                <a:srgbClr val="F79646">
                  <a:lumMod val="75000"/>
                </a:srgbClr>
              </a:buClr>
              <a:buSzTx/>
              <a:buFont typeface="Arial" panose="020B0604020202020204" pitchFamily="34" charset="0"/>
              <a:buChar char="•"/>
              <a:tabLst/>
              <a:defRPr/>
            </a:pPr>
            <a:r>
              <a:rPr kumimoji="0" lang="en-IE" sz="13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panose="02020603050405020304" pitchFamily="18" charset="0"/>
              </a:rPr>
              <a:t>Of the seven hospitals selected; two were Model 3 hospitals, three were Model 2 hospitals and the remaining two were specialist hospitals (one Maternity and the other a Children's hospital). </a:t>
            </a:r>
            <a:endParaRPr kumimoji="0" lang="en-IE" sz="1300" b="0" i="0" u="none" strike="noStrike" kern="0" cap="none" spc="0" normalizeH="0" baseline="0" noProof="0" dirty="0">
              <a:ln>
                <a:noFill/>
              </a:ln>
              <a:solidFill>
                <a:sysClr val="windowText" lastClr="000000"/>
              </a:solidFill>
              <a:effectLst/>
              <a:uLnTx/>
              <a:uFillTx/>
              <a:latin typeface="Arial" panose="020B0604020202020204" pitchFamily="34" charset="0"/>
            </a:endParaRPr>
          </a:p>
          <a:p>
            <a:pPr marL="171450" marR="0" lvl="0" indent="-171450" defTabSz="914400" eaLnBrk="1" fontAlgn="auto" latinLnBrk="0" hangingPunct="1">
              <a:lnSpc>
                <a:spcPct val="100000"/>
              </a:lnSpc>
              <a:spcBef>
                <a:spcPts val="0"/>
              </a:spcBef>
              <a:spcAft>
                <a:spcPts val="1800"/>
              </a:spcAft>
              <a:buClr>
                <a:srgbClr val="F79646">
                  <a:lumMod val="75000"/>
                </a:srgbClr>
              </a:buClr>
              <a:buSzTx/>
              <a:buFont typeface="Arial" panose="020B0604020202020204" pitchFamily="34" charset="0"/>
              <a:buChar char="•"/>
              <a:tabLst/>
              <a:defRPr/>
            </a:pPr>
            <a:r>
              <a:rPr kumimoji="0" lang="en-IE" sz="1300" b="0" i="0" u="none" strike="noStrike" kern="0" cap="none" spc="0" normalizeH="0" baseline="0" noProof="0" dirty="0" smtClean="0">
                <a:ln>
                  <a:noFill/>
                </a:ln>
                <a:solidFill>
                  <a:sysClr val="windowText" lastClr="000000"/>
                </a:solidFill>
                <a:effectLst/>
                <a:uLnTx/>
                <a:uFillTx/>
                <a:latin typeface="Arial" panose="020B0604020202020204" pitchFamily="34" charset="0"/>
              </a:rPr>
              <a:t>Hospital Managers were invited to attend an Information Session and all were provided with a copy of the </a:t>
            </a:r>
            <a:r>
              <a:rPr kumimoji="0" lang="en-IE" sz="1300" b="0" i="0" u="none" strike="noStrike" kern="0" cap="none" spc="0" normalizeH="0" baseline="0" noProof="0" dirty="0" smtClean="0">
                <a:ln>
                  <a:noFill/>
                </a:ln>
                <a:solidFill>
                  <a:sysClr val="windowText" lastClr="000000"/>
                </a:solidFill>
                <a:effectLst/>
                <a:uLnTx/>
                <a:uFillTx/>
                <a:latin typeface="Arial" panose="020B0604020202020204" pitchFamily="34" charset="0"/>
                <a:hlinkClick r:id="rId2"/>
              </a:rPr>
              <a:t>HSE Children First Compliance Assurance Framework </a:t>
            </a:r>
            <a:r>
              <a:rPr kumimoji="0" lang="en-IE" sz="1300" b="0" i="0" u="none" strike="noStrike" kern="0" cap="none" spc="0" normalizeH="0" baseline="0" noProof="0" dirty="0" smtClean="0">
                <a:ln>
                  <a:noFill/>
                </a:ln>
                <a:solidFill>
                  <a:sysClr val="windowText" lastClr="000000"/>
                </a:solidFill>
                <a:effectLst/>
                <a:uLnTx/>
                <a:uFillTx/>
                <a:latin typeface="Arial" panose="020B0604020202020204" pitchFamily="34" charset="0"/>
              </a:rPr>
              <a:t>from the outset. </a:t>
            </a:r>
            <a:endParaRPr kumimoji="0" lang="en-IE" sz="1300" b="0" i="0" u="none" strike="noStrike" kern="0" cap="none" spc="0" normalizeH="0" baseline="0" noProof="0" dirty="0">
              <a:ln>
                <a:noFill/>
              </a:ln>
              <a:solidFill>
                <a:sysClr val="windowText" lastClr="000000"/>
              </a:solidFill>
              <a:effectLst/>
              <a:uLnTx/>
              <a:uFillTx/>
              <a:latin typeface="Arial" panose="020B0604020202020204" pitchFamily="34" charset="0"/>
            </a:endParaRPr>
          </a:p>
          <a:p>
            <a:pPr marL="171450" marR="0" lvl="0" indent="-171450" defTabSz="914400" eaLnBrk="1" fontAlgn="auto" latinLnBrk="0" hangingPunct="1">
              <a:lnSpc>
                <a:spcPct val="100000"/>
              </a:lnSpc>
              <a:spcBef>
                <a:spcPts val="0"/>
              </a:spcBef>
              <a:spcAft>
                <a:spcPts val="1800"/>
              </a:spcAft>
              <a:buClr>
                <a:srgbClr val="F79646">
                  <a:lumMod val="75000"/>
                </a:srgbClr>
              </a:buClr>
              <a:buSzTx/>
              <a:buFont typeface="Arial" panose="020B0604020202020204" pitchFamily="34" charset="0"/>
              <a:buChar char="•"/>
              <a:tabLst/>
              <a:defRPr/>
            </a:pPr>
            <a:r>
              <a:rPr kumimoji="0" lang="en-IE" sz="1300" b="0" i="0" u="none" strike="noStrike" kern="0" cap="none" spc="0" normalizeH="0" baseline="0" noProof="0" dirty="0" smtClean="0">
                <a:ln>
                  <a:noFill/>
                </a:ln>
                <a:solidFill>
                  <a:sysClr val="windowText" lastClr="000000"/>
                </a:solidFill>
                <a:effectLst/>
                <a:uLnTx/>
                <a:uFillTx/>
                <a:latin typeface="Arial" panose="020B0604020202020204" pitchFamily="34" charset="0"/>
              </a:rPr>
              <a:t>Each hospital received an individual service report following the Check and an overarching Pilot Report was prepared and circulated. </a:t>
            </a:r>
            <a:endParaRPr kumimoji="0" lang="en-IE" sz="13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9577385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1986152" y="1978609"/>
            <a:ext cx="5171694" cy="1041952"/>
          </a:xfrm>
          <a:prstGeom prst="rect">
            <a:avLst/>
          </a:prstGeom>
        </p:spPr>
        <p:txBody>
          <a:bodyPr vert="horz" wrap="square" lIns="0" tIns="13335" rIns="0" bIns="0" rtlCol="0">
            <a:spAutoFit/>
          </a:bodyPr>
          <a:lstStyle/>
          <a:p>
            <a:pPr algn="ctr">
              <a:lnSpc>
                <a:spcPct val="100000"/>
              </a:lnSpc>
              <a:spcBef>
                <a:spcPts val="105"/>
              </a:spcBef>
            </a:pPr>
            <a:r>
              <a:rPr sz="3200" dirty="0"/>
              <a:t>Please</a:t>
            </a:r>
            <a:r>
              <a:rPr sz="3200" spc="-60" dirty="0"/>
              <a:t> </a:t>
            </a:r>
            <a:r>
              <a:rPr sz="3200" dirty="0"/>
              <a:t>direct</a:t>
            </a:r>
            <a:r>
              <a:rPr sz="3200" spc="-65" dirty="0"/>
              <a:t> </a:t>
            </a:r>
            <a:r>
              <a:rPr sz="3200" dirty="0"/>
              <a:t>queries</a:t>
            </a:r>
            <a:r>
              <a:rPr sz="3200" spc="-70" dirty="0"/>
              <a:t> </a:t>
            </a:r>
            <a:r>
              <a:rPr sz="3200" spc="-25" dirty="0"/>
              <a:t>to:</a:t>
            </a:r>
            <a:endParaRPr sz="3200" dirty="0"/>
          </a:p>
          <a:p>
            <a:pPr marR="5080" algn="ctr">
              <a:lnSpc>
                <a:spcPct val="100000"/>
              </a:lnSpc>
              <a:spcBef>
                <a:spcPts val="55"/>
              </a:spcBef>
            </a:pPr>
            <a:r>
              <a:rPr lang="en-IE" sz="1800" dirty="0" smtClean="0"/>
              <a:t>HSE Children First National Office</a:t>
            </a:r>
            <a:r>
              <a:rPr lang="en-IE" sz="1600" dirty="0" smtClean="0"/>
              <a:t/>
            </a:r>
            <a:br>
              <a:rPr lang="en-IE" sz="1600" dirty="0" smtClean="0"/>
            </a:br>
            <a:r>
              <a:rPr lang="en-IE" sz="1600" b="0" dirty="0" smtClean="0"/>
              <a:t>childrenfirst@hse.ie</a:t>
            </a:r>
            <a:endParaRPr sz="1600" b="0" dirty="0"/>
          </a:p>
        </p:txBody>
      </p:sp>
      <p:sp>
        <p:nvSpPr>
          <p:cNvPr id="3" name="object 3"/>
          <p:cNvSpPr txBox="1"/>
          <p:nvPr/>
        </p:nvSpPr>
        <p:spPr>
          <a:xfrm>
            <a:off x="1028699" y="3020561"/>
            <a:ext cx="7086600" cy="641201"/>
          </a:xfrm>
          <a:prstGeom prst="rect">
            <a:avLst/>
          </a:prstGeom>
        </p:spPr>
        <p:txBody>
          <a:bodyPr vert="horz" wrap="square" lIns="0" tIns="12700" rIns="0" bIns="0" rtlCol="0">
            <a:spAutoFit/>
          </a:bodyPr>
          <a:lstStyle/>
          <a:p>
            <a:pPr marL="12700" marR="0" lvl="0" indent="0" algn="ctr" defTabSz="914400" eaLnBrk="1" fontAlgn="auto" latinLnBrk="0" hangingPunct="1">
              <a:lnSpc>
                <a:spcPct val="100000"/>
              </a:lnSpc>
              <a:spcBef>
                <a:spcPts val="100"/>
              </a:spcBef>
              <a:spcAft>
                <a:spcPts val="0"/>
              </a:spcAft>
              <a:buClrTx/>
              <a:buSzTx/>
              <a:buFontTx/>
              <a:buNone/>
              <a:tabLst/>
              <a:defRPr/>
            </a:pPr>
            <a:endParaRPr kumimoji="0" lang="en-IE" sz="2000" b="1" i="0" u="none" strike="noStrike" kern="0" cap="none" spc="-10" normalizeH="0" baseline="0" noProof="0" dirty="0" smtClean="0">
              <a:ln>
                <a:noFill/>
              </a:ln>
              <a:solidFill>
                <a:srgbClr val="FFFFFF"/>
              </a:solidFill>
              <a:effectLst/>
              <a:uLnTx/>
              <a:uFillTx/>
              <a:latin typeface="Arial"/>
              <a:cs typeface="Arial"/>
            </a:endParaRPr>
          </a:p>
          <a:p>
            <a:pPr marL="12700" marR="0" lvl="0" indent="0" algn="ctr" defTabSz="914400" eaLnBrk="1" fontAlgn="auto" latinLnBrk="0" hangingPunct="1">
              <a:lnSpc>
                <a:spcPct val="100000"/>
              </a:lnSpc>
              <a:spcBef>
                <a:spcPts val="100"/>
              </a:spcBef>
              <a:spcAft>
                <a:spcPts val="0"/>
              </a:spcAft>
              <a:buClrTx/>
              <a:buSzTx/>
              <a:buFontTx/>
              <a:buNone/>
              <a:tabLst/>
              <a:defRPr/>
            </a:pPr>
            <a:r>
              <a:rPr kumimoji="0" sz="2000" b="1" i="0" u="none" strike="noStrike" kern="0" cap="none" spc="-10" normalizeH="0" baseline="0" noProof="0" dirty="0" err="1" smtClean="0">
                <a:ln>
                  <a:noFill/>
                </a:ln>
                <a:solidFill>
                  <a:srgbClr val="FFFFFF"/>
                </a:solidFill>
                <a:effectLst/>
                <a:uLnTx/>
                <a:uFillTx/>
                <a:latin typeface="Arial"/>
                <a:cs typeface="Arial"/>
              </a:rPr>
              <a:t>ww</a:t>
            </a:r>
            <a:r>
              <a:rPr kumimoji="0" lang="en-IE" sz="2000" b="1" i="0" u="none" strike="noStrike" kern="0" cap="none" spc="-10" normalizeH="0" baseline="0" noProof="0" dirty="0" smtClean="0">
                <a:ln>
                  <a:noFill/>
                </a:ln>
                <a:solidFill>
                  <a:srgbClr val="FFFFFF"/>
                </a:solidFill>
                <a:effectLst/>
                <a:uLnTx/>
                <a:uFillTx/>
                <a:latin typeface="Arial"/>
                <a:cs typeface="Arial"/>
              </a:rPr>
              <a:t>w</a:t>
            </a:r>
            <a:r>
              <a:rPr kumimoji="0" sz="2000" b="1" i="0" u="none" strike="noStrike" kern="0" cap="none" spc="-10" normalizeH="0" baseline="0" noProof="0" dirty="0" smtClean="0">
                <a:ln>
                  <a:noFill/>
                </a:ln>
                <a:solidFill>
                  <a:srgbClr val="FFFFFF"/>
                </a:solidFill>
                <a:effectLst/>
                <a:uLnTx/>
                <a:uFillTx/>
                <a:latin typeface="Arial"/>
                <a:cs typeface="Arial"/>
              </a:rPr>
              <a:t>.hse.ie/</a:t>
            </a:r>
            <a:r>
              <a:rPr kumimoji="0" sz="2000" b="1" i="0" u="none" strike="noStrike" kern="0" cap="none" spc="-10" normalizeH="0" baseline="0" noProof="0" dirty="0" err="1" smtClean="0">
                <a:ln>
                  <a:noFill/>
                </a:ln>
                <a:solidFill>
                  <a:srgbClr val="FFFFFF"/>
                </a:solidFill>
                <a:effectLst/>
                <a:uLnTx/>
                <a:uFillTx/>
                <a:latin typeface="Arial"/>
                <a:cs typeface="Arial"/>
              </a:rPr>
              <a:t>childrenfirst</a:t>
            </a:r>
            <a:endParaRPr kumimoji="0" sz="2000" b="0" i="0" u="none" strike="noStrike" kern="0" cap="none" spc="0" normalizeH="0" baseline="0" noProof="0" dirty="0">
              <a:ln>
                <a:noFill/>
              </a:ln>
              <a:solidFill>
                <a:sysClr val="windowText" lastClr="000000"/>
              </a:solidFill>
              <a:effectLst/>
              <a:uLnTx/>
              <a:uFillTx/>
              <a:latin typeface="Arial"/>
              <a:cs typeface="Arial"/>
            </a:endParaRPr>
          </a:p>
        </p:txBody>
      </p:sp>
    </p:spTree>
    <p:extLst>
      <p:ext uri="{BB962C8B-B14F-4D97-AF65-F5344CB8AC3E}">
        <p14:creationId xmlns:p14="http://schemas.microsoft.com/office/powerpoint/2010/main" val="39475847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smtClean="0"/>
              <a:t>Over</a:t>
            </a:r>
            <a:r>
              <a:rPr lang="en-IE" dirty="0" smtClean="0"/>
              <a:t>view of</a:t>
            </a:r>
            <a:r>
              <a:rPr spc="-55" dirty="0" smtClean="0"/>
              <a:t> </a:t>
            </a:r>
            <a:r>
              <a:rPr dirty="0" smtClean="0"/>
              <a:t>Findings</a:t>
            </a:r>
            <a:endParaRPr spc="-20" dirty="0"/>
          </a:p>
        </p:txBody>
      </p:sp>
      <p:graphicFrame>
        <p:nvGraphicFramePr>
          <p:cNvPr id="8" name="Table 7"/>
          <p:cNvGraphicFramePr>
            <a:graphicFrameLocks noGrp="1"/>
          </p:cNvGraphicFramePr>
          <p:nvPr>
            <p:extLst>
              <p:ext uri="{D42A27DB-BD31-4B8C-83A1-F6EECF244321}">
                <p14:modId xmlns:p14="http://schemas.microsoft.com/office/powerpoint/2010/main" val="1485797948"/>
              </p:ext>
            </p:extLst>
          </p:nvPr>
        </p:nvGraphicFramePr>
        <p:xfrm>
          <a:off x="456180" y="1374070"/>
          <a:ext cx="8383020" cy="2288121"/>
        </p:xfrm>
        <a:graphic>
          <a:graphicData uri="http://schemas.openxmlformats.org/drawingml/2006/table">
            <a:tbl>
              <a:tblPr/>
              <a:tblGrid>
                <a:gridCol w="698585">
                  <a:extLst>
                    <a:ext uri="{9D8B030D-6E8A-4147-A177-3AD203B41FA5}">
                      <a16:colId xmlns:a16="http://schemas.microsoft.com/office/drawing/2014/main" val="3623468344"/>
                    </a:ext>
                  </a:extLst>
                </a:gridCol>
                <a:gridCol w="698585">
                  <a:extLst>
                    <a:ext uri="{9D8B030D-6E8A-4147-A177-3AD203B41FA5}">
                      <a16:colId xmlns:a16="http://schemas.microsoft.com/office/drawing/2014/main" val="144058369"/>
                    </a:ext>
                  </a:extLst>
                </a:gridCol>
                <a:gridCol w="698585">
                  <a:extLst>
                    <a:ext uri="{9D8B030D-6E8A-4147-A177-3AD203B41FA5}">
                      <a16:colId xmlns:a16="http://schemas.microsoft.com/office/drawing/2014/main" val="1020255556"/>
                    </a:ext>
                  </a:extLst>
                </a:gridCol>
                <a:gridCol w="698585">
                  <a:extLst>
                    <a:ext uri="{9D8B030D-6E8A-4147-A177-3AD203B41FA5}">
                      <a16:colId xmlns:a16="http://schemas.microsoft.com/office/drawing/2014/main" val="3994791182"/>
                    </a:ext>
                  </a:extLst>
                </a:gridCol>
                <a:gridCol w="698585">
                  <a:extLst>
                    <a:ext uri="{9D8B030D-6E8A-4147-A177-3AD203B41FA5}">
                      <a16:colId xmlns:a16="http://schemas.microsoft.com/office/drawing/2014/main" val="2989437184"/>
                    </a:ext>
                  </a:extLst>
                </a:gridCol>
                <a:gridCol w="698585">
                  <a:extLst>
                    <a:ext uri="{9D8B030D-6E8A-4147-A177-3AD203B41FA5}">
                      <a16:colId xmlns:a16="http://schemas.microsoft.com/office/drawing/2014/main" val="2084175689"/>
                    </a:ext>
                  </a:extLst>
                </a:gridCol>
                <a:gridCol w="698585">
                  <a:extLst>
                    <a:ext uri="{9D8B030D-6E8A-4147-A177-3AD203B41FA5}">
                      <a16:colId xmlns:a16="http://schemas.microsoft.com/office/drawing/2014/main" val="759366163"/>
                    </a:ext>
                  </a:extLst>
                </a:gridCol>
                <a:gridCol w="698585">
                  <a:extLst>
                    <a:ext uri="{9D8B030D-6E8A-4147-A177-3AD203B41FA5}">
                      <a16:colId xmlns:a16="http://schemas.microsoft.com/office/drawing/2014/main" val="3812575299"/>
                    </a:ext>
                  </a:extLst>
                </a:gridCol>
                <a:gridCol w="698585">
                  <a:extLst>
                    <a:ext uri="{9D8B030D-6E8A-4147-A177-3AD203B41FA5}">
                      <a16:colId xmlns:a16="http://schemas.microsoft.com/office/drawing/2014/main" val="2981111274"/>
                    </a:ext>
                  </a:extLst>
                </a:gridCol>
                <a:gridCol w="698585">
                  <a:extLst>
                    <a:ext uri="{9D8B030D-6E8A-4147-A177-3AD203B41FA5}">
                      <a16:colId xmlns:a16="http://schemas.microsoft.com/office/drawing/2014/main" val="508048198"/>
                    </a:ext>
                  </a:extLst>
                </a:gridCol>
                <a:gridCol w="698585">
                  <a:extLst>
                    <a:ext uri="{9D8B030D-6E8A-4147-A177-3AD203B41FA5}">
                      <a16:colId xmlns:a16="http://schemas.microsoft.com/office/drawing/2014/main" val="4152630080"/>
                    </a:ext>
                  </a:extLst>
                </a:gridCol>
                <a:gridCol w="698585">
                  <a:extLst>
                    <a:ext uri="{9D8B030D-6E8A-4147-A177-3AD203B41FA5}">
                      <a16:colId xmlns:a16="http://schemas.microsoft.com/office/drawing/2014/main" val="556467607"/>
                    </a:ext>
                  </a:extLst>
                </a:gridCol>
              </a:tblGrid>
              <a:tr h="227938">
                <a:tc gridSpan="12">
                  <a:txBody>
                    <a:bodyPr/>
                    <a:lstStyle/>
                    <a:p>
                      <a:pPr algn="ctr" fontAlgn="t"/>
                      <a:r>
                        <a:rPr lang="en-IE" sz="1500" b="1" i="0" u="none" strike="noStrike" dirty="0" smtClean="0">
                          <a:solidFill>
                            <a:schemeClr val="tx1"/>
                          </a:solidFill>
                          <a:effectLst/>
                          <a:latin typeface="Arial" panose="020B0604020202020204" pitchFamily="34" charset="0"/>
                        </a:rPr>
                        <a:t>Areas</a:t>
                      </a:r>
                      <a:r>
                        <a:rPr lang="en-IE" sz="1500" b="1" i="0" u="none" strike="noStrike" baseline="0" dirty="0" smtClean="0">
                          <a:solidFill>
                            <a:schemeClr val="tx1"/>
                          </a:solidFill>
                          <a:effectLst/>
                          <a:latin typeface="Arial" panose="020B0604020202020204" pitchFamily="34" charset="0"/>
                        </a:rPr>
                        <a:t> of Compliance</a:t>
                      </a:r>
                      <a:endParaRPr lang="en-IE" sz="1500" b="1" i="0" u="none" strike="noStrike" dirty="0">
                        <a:solidFill>
                          <a:schemeClr val="tx1"/>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3918909954"/>
                  </a:ext>
                </a:extLst>
              </a:tr>
              <a:tr h="534063">
                <a:tc>
                  <a:txBody>
                    <a:bodyPr/>
                    <a:lstStyle/>
                    <a:p>
                      <a:pPr algn="ctr" fontAlgn="t"/>
                      <a:r>
                        <a:rPr lang="en-IE" sz="800" b="1" i="0" u="none" strike="noStrike" dirty="0">
                          <a:solidFill>
                            <a:srgbClr val="000000"/>
                          </a:solidFill>
                          <a:effectLst/>
                          <a:latin typeface="Arial" panose="020B0604020202020204" pitchFamily="34" charset="0"/>
                        </a:rPr>
                        <a:t>Sufficient Risk Assessment undertaken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in accordance with legislative requirements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in accordance with </a:t>
                      </a:r>
                      <a:r>
                        <a:rPr lang="en-IE" sz="800" b="1" i="0" u="none" strike="noStrike" dirty="0" err="1">
                          <a:solidFill>
                            <a:srgbClr val="000000"/>
                          </a:solidFill>
                          <a:effectLst/>
                          <a:latin typeface="Arial" panose="020B0604020202020204" pitchFamily="34" charset="0"/>
                        </a:rPr>
                        <a:t>Tusla</a:t>
                      </a:r>
                      <a:r>
                        <a:rPr lang="en-IE" sz="800" b="1" i="0" u="none" strike="noStrike" dirty="0">
                          <a:solidFill>
                            <a:srgbClr val="000000"/>
                          </a:solidFill>
                          <a:effectLst/>
                          <a:latin typeface="Arial" panose="020B0604020202020204" pitchFamily="34" charset="0"/>
                        </a:rPr>
                        <a:t> guidelines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Displayed appropriately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furnished to all staff</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reviewed within 24mths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CPW Policy </a:t>
                      </a:r>
                      <a:r>
                        <a:rPr lang="en-IE" sz="800" b="1" i="0" u="none" strike="noStrike" dirty="0" smtClean="0">
                          <a:solidFill>
                            <a:srgbClr val="000000"/>
                          </a:solidFill>
                          <a:effectLst/>
                          <a:latin typeface="Arial" panose="020B0604020202020204" pitchFamily="34" charset="0"/>
                        </a:rPr>
                        <a:t>read </a:t>
                      </a:r>
                      <a:r>
                        <a:rPr lang="en-IE" sz="800" b="1" i="0" u="none" strike="noStrike" dirty="0">
                          <a:solidFill>
                            <a:srgbClr val="000000"/>
                          </a:solidFill>
                          <a:effectLst/>
                          <a:latin typeface="Arial" panose="020B0604020202020204" pitchFamily="34" charset="0"/>
                        </a:rPr>
                        <a:t>by </a:t>
                      </a:r>
                      <a:r>
                        <a:rPr lang="en-IE" sz="800" b="1" i="0" u="none" strike="noStrike" dirty="0" smtClean="0">
                          <a:solidFill>
                            <a:srgbClr val="000000"/>
                          </a:solidFill>
                          <a:effectLst/>
                          <a:latin typeface="Arial" panose="020B0604020202020204" pitchFamily="34" charset="0"/>
                        </a:rPr>
                        <a:t>all staff</a:t>
                      </a:r>
                      <a:endParaRPr lang="en-IE" sz="8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Funded </a:t>
                      </a:r>
                      <a:r>
                        <a:rPr lang="en-IE" sz="800" b="1" i="0" u="none" strike="noStrike" dirty="0" smtClean="0">
                          <a:solidFill>
                            <a:srgbClr val="000000"/>
                          </a:solidFill>
                          <a:effectLst/>
                          <a:latin typeface="Arial" panose="020B0604020202020204" pitchFamily="34" charset="0"/>
                        </a:rPr>
                        <a:t>services </a:t>
                      </a:r>
                      <a:r>
                        <a:rPr lang="en-IE" sz="800" b="1" i="0" u="none" strike="noStrike" dirty="0">
                          <a:solidFill>
                            <a:srgbClr val="000000"/>
                          </a:solidFill>
                          <a:effectLst/>
                          <a:latin typeface="Arial" panose="020B0604020202020204" pitchFamily="34" charset="0"/>
                        </a:rPr>
                        <a:t>- CPW Policy Consistent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t"/>
                      <a:r>
                        <a:rPr lang="en-IE" sz="800" b="1" i="0" u="none" strike="noStrike" dirty="0" smtClean="0">
                          <a:solidFill>
                            <a:srgbClr val="000000"/>
                          </a:solidFill>
                          <a:effectLst/>
                          <a:latin typeface="Arial" panose="020B0604020202020204" pitchFamily="34" charset="0"/>
                        </a:rPr>
                        <a:t>eLearning </a:t>
                      </a:r>
                      <a:r>
                        <a:rPr lang="en-IE" sz="800" b="1" i="0" u="none" strike="noStrike" dirty="0">
                          <a:solidFill>
                            <a:srgbClr val="000000"/>
                          </a:solidFill>
                          <a:effectLst/>
                          <a:latin typeface="Arial" panose="020B0604020202020204" pitchFamily="34" charset="0"/>
                        </a:rPr>
                        <a:t>Completed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CPW Record </a:t>
                      </a:r>
                      <a:r>
                        <a:rPr lang="en-IE" sz="800" b="1" i="0" u="none" strike="noStrike" dirty="0" smtClean="0">
                          <a:solidFill>
                            <a:srgbClr val="000000"/>
                          </a:solidFill>
                          <a:effectLst/>
                          <a:latin typeface="Arial" panose="020B0604020202020204" pitchFamily="34" charset="0"/>
                        </a:rPr>
                        <a:t>Management</a:t>
                      </a:r>
                      <a:r>
                        <a:rPr lang="en-IE" sz="800" b="1" i="0" u="none" strike="noStrike" baseline="0" dirty="0" smtClean="0">
                          <a:solidFill>
                            <a:srgbClr val="000000"/>
                          </a:solidFill>
                          <a:effectLst/>
                          <a:latin typeface="Arial" panose="020B0604020202020204" pitchFamily="34" charset="0"/>
                        </a:rPr>
                        <a:t> </a:t>
                      </a:r>
                      <a:r>
                        <a:rPr lang="en-IE" sz="800" b="1" i="0" u="none" strike="noStrike" dirty="0" smtClean="0">
                          <a:solidFill>
                            <a:srgbClr val="000000"/>
                          </a:solidFill>
                          <a:effectLst/>
                          <a:latin typeface="Arial" panose="020B0604020202020204" pitchFamily="34" charset="0"/>
                        </a:rPr>
                        <a:t>Procedure</a:t>
                      </a:r>
                      <a:endParaRPr lang="en-IE" sz="8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CPW Reporting Procedures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Funded </a:t>
                      </a:r>
                      <a:r>
                        <a:rPr lang="en-IE" sz="800" b="1" i="0" u="none" strike="noStrike" dirty="0" smtClean="0">
                          <a:solidFill>
                            <a:srgbClr val="000000"/>
                          </a:solidFill>
                          <a:effectLst/>
                          <a:latin typeface="Arial" panose="020B0604020202020204" pitchFamily="34" charset="0"/>
                        </a:rPr>
                        <a:t>services-          </a:t>
                      </a:r>
                      <a:r>
                        <a:rPr lang="en-IE" sz="800" b="1" i="0" u="none" strike="noStrike" dirty="0">
                          <a:solidFill>
                            <a:srgbClr val="000000"/>
                          </a:solidFill>
                          <a:effectLst/>
                          <a:latin typeface="Arial" panose="020B0604020202020204" pitchFamily="34" charset="0"/>
                        </a:rPr>
                        <a:t>Self-audit checklist completed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057663061"/>
                  </a:ext>
                </a:extLst>
              </a:tr>
              <a:tr h="280107">
                <a:tc>
                  <a:txBody>
                    <a:bodyPr/>
                    <a:lstStyle/>
                    <a:p>
                      <a:pPr lvl="0" algn="ctr" fontAlgn="t"/>
                      <a:r>
                        <a:rPr lang="en-IE" sz="900" b="1" i="0" u="none" strike="noStrike" dirty="0" smtClean="0">
                          <a:solidFill>
                            <a:schemeClr val="tx1"/>
                          </a:solidFill>
                          <a:effectLst/>
                          <a:latin typeface="Arial" panose="020B0604020202020204" pitchFamily="34" charset="0"/>
                        </a:rPr>
                        <a:t>3</a:t>
                      </a:r>
                      <a:endParaRPr lang="en-IE" sz="900" b="1" i="0" u="none" strike="noStrike" dirty="0">
                        <a:solidFill>
                          <a:schemeClr val="tx1"/>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1" i="0" u="none" strike="noStrike" dirty="0" smtClean="0">
                          <a:solidFill>
                            <a:srgbClr val="000000"/>
                          </a:solidFill>
                          <a:effectLst/>
                          <a:latin typeface="Arial" panose="020B0604020202020204" pitchFamily="34" charset="0"/>
                        </a:rPr>
                        <a:t>3</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1" i="0" u="none" strike="noStrike" dirty="0" smtClean="0">
                          <a:solidFill>
                            <a:srgbClr val="000000"/>
                          </a:solidFill>
                          <a:effectLst/>
                          <a:latin typeface="Arial" panose="020B0604020202020204" pitchFamily="34" charset="0"/>
                        </a:rPr>
                        <a:t>2</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1" i="0" u="none" strike="noStrike" dirty="0" smtClean="0">
                          <a:solidFill>
                            <a:srgbClr val="000000"/>
                          </a:solidFill>
                          <a:effectLst/>
                          <a:latin typeface="Arial" panose="020B0604020202020204" pitchFamily="34" charset="0"/>
                        </a:rPr>
                        <a:t>6</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1" i="0" u="none" strike="noStrike" dirty="0" smtClean="0">
                          <a:solidFill>
                            <a:srgbClr val="000000"/>
                          </a:solidFill>
                          <a:effectLst/>
                          <a:latin typeface="Arial" panose="020B0604020202020204" pitchFamily="34" charset="0"/>
                        </a:rPr>
                        <a:t>7</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1" i="0" u="none" strike="noStrike" dirty="0" smtClean="0">
                          <a:solidFill>
                            <a:srgbClr val="000000"/>
                          </a:solidFill>
                          <a:effectLst/>
                          <a:latin typeface="Arial" panose="020B0604020202020204" pitchFamily="34" charset="0"/>
                        </a:rPr>
                        <a:t>6</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1" i="0" u="none" strike="noStrike" dirty="0" smtClean="0">
                          <a:solidFill>
                            <a:srgbClr val="000000"/>
                          </a:solidFill>
                          <a:effectLst/>
                          <a:latin typeface="Arial" panose="020B0604020202020204" pitchFamily="34" charset="0"/>
                        </a:rPr>
                        <a:t>5</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1" i="0" u="none" strike="noStrike" dirty="0" smtClean="0">
                          <a:solidFill>
                            <a:srgbClr val="000000"/>
                          </a:solidFill>
                          <a:effectLst/>
                          <a:latin typeface="Arial" panose="020B0604020202020204" pitchFamily="34" charset="0"/>
                        </a:rPr>
                        <a:t>1</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1" i="0" u="none" strike="noStrike" dirty="0" smtClean="0">
                          <a:solidFill>
                            <a:srgbClr val="000000"/>
                          </a:solidFill>
                          <a:effectLst/>
                          <a:latin typeface="Arial" panose="020B0604020202020204" pitchFamily="34" charset="0"/>
                        </a:rPr>
                        <a:t>4</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1" i="0" u="none" strike="noStrike" dirty="0" smtClean="0">
                          <a:solidFill>
                            <a:srgbClr val="000000"/>
                          </a:solidFill>
                          <a:effectLst/>
                          <a:latin typeface="Arial" panose="020B0604020202020204" pitchFamily="34" charset="0"/>
                        </a:rPr>
                        <a:t>1</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1" i="0" u="none" strike="noStrike" dirty="0" smtClean="0">
                          <a:solidFill>
                            <a:srgbClr val="000000"/>
                          </a:solidFill>
                          <a:effectLst/>
                          <a:latin typeface="Arial" panose="020B0604020202020204" pitchFamily="34" charset="0"/>
                        </a:rPr>
                        <a:t>5</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1" i="0" u="none" strike="noStrike" dirty="0" smtClean="0">
                          <a:solidFill>
                            <a:srgbClr val="000000"/>
                          </a:solidFill>
                          <a:effectLst/>
                          <a:latin typeface="Arial" panose="020B0604020202020204" pitchFamily="34" charset="0"/>
                        </a:rPr>
                        <a:t>2</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extLst>
                  <a:ext uri="{0D108BD9-81ED-4DB2-BD59-A6C34878D82A}">
                    <a16:rowId xmlns:a16="http://schemas.microsoft.com/office/drawing/2014/main" val="242445675"/>
                  </a:ext>
                </a:extLst>
              </a:tr>
              <a:tr h="280107">
                <a:tc>
                  <a:txBody>
                    <a:bodyPr/>
                    <a:lstStyle/>
                    <a:p>
                      <a:pPr lvl="0" algn="ctr" fontAlgn="t"/>
                      <a:r>
                        <a:rPr lang="en-IE" sz="900" b="1" i="0" u="none" strike="noStrike" dirty="0" smtClean="0">
                          <a:solidFill>
                            <a:schemeClr val="tx1"/>
                          </a:solidFill>
                          <a:effectLst/>
                          <a:latin typeface="Arial" panose="020B0604020202020204" pitchFamily="34" charset="0"/>
                        </a:rPr>
                        <a:t>4</a:t>
                      </a:r>
                      <a:endParaRPr lang="en-IE" sz="900" b="1" i="0" u="none" strike="noStrike" dirty="0">
                        <a:solidFill>
                          <a:schemeClr val="tx1"/>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1" i="0" u="none" strike="noStrike" dirty="0" smtClean="0">
                          <a:solidFill>
                            <a:srgbClr val="000000"/>
                          </a:solidFill>
                          <a:effectLst/>
                          <a:latin typeface="Arial" panose="020B0604020202020204" pitchFamily="34" charset="0"/>
                        </a:rPr>
                        <a:t>4</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1" i="0" u="none" strike="noStrike" dirty="0" smtClean="0">
                          <a:solidFill>
                            <a:srgbClr val="000000"/>
                          </a:solidFill>
                          <a:effectLst/>
                          <a:latin typeface="Arial" panose="020B0604020202020204" pitchFamily="34" charset="0"/>
                        </a:rPr>
                        <a:t>5</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1" i="0" u="none" strike="noStrike" dirty="0" smtClean="0">
                          <a:solidFill>
                            <a:srgbClr val="000000"/>
                          </a:solidFill>
                          <a:effectLst/>
                          <a:latin typeface="Arial" panose="020B0604020202020204" pitchFamily="34" charset="0"/>
                        </a:rPr>
                        <a:t>1</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1" i="0" u="none" strike="noStrike" dirty="0" smtClean="0">
                          <a:solidFill>
                            <a:srgbClr val="000000"/>
                          </a:solidFill>
                          <a:effectLst/>
                          <a:latin typeface="Arial" panose="020B0604020202020204" pitchFamily="34" charset="0"/>
                        </a:rPr>
                        <a:t>0</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1" i="0" u="none" strike="noStrike" dirty="0" smtClean="0">
                          <a:solidFill>
                            <a:srgbClr val="000000"/>
                          </a:solidFill>
                          <a:effectLst/>
                          <a:latin typeface="Arial" panose="020B0604020202020204" pitchFamily="34" charset="0"/>
                        </a:rPr>
                        <a:t>0</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1" i="0" u="none" strike="noStrike" dirty="0" smtClean="0">
                          <a:solidFill>
                            <a:srgbClr val="000000"/>
                          </a:solidFill>
                          <a:effectLst/>
                          <a:latin typeface="Arial" panose="020B0604020202020204" pitchFamily="34" charset="0"/>
                        </a:rPr>
                        <a:t>1</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1" i="0" u="none" strike="noStrike" dirty="0" smtClean="0">
                          <a:solidFill>
                            <a:srgbClr val="000000"/>
                          </a:solidFill>
                          <a:effectLst/>
                          <a:latin typeface="Arial" panose="020B0604020202020204" pitchFamily="34" charset="0"/>
                        </a:rPr>
                        <a:t>0</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1" i="0" u="none" strike="noStrike" dirty="0" smtClean="0">
                          <a:solidFill>
                            <a:srgbClr val="000000"/>
                          </a:solidFill>
                          <a:effectLst/>
                          <a:latin typeface="Arial" panose="020B0604020202020204" pitchFamily="34" charset="0"/>
                        </a:rPr>
                        <a:t>3</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1" i="0" u="none" strike="noStrike" dirty="0" smtClean="0">
                          <a:solidFill>
                            <a:srgbClr val="000000"/>
                          </a:solidFill>
                          <a:effectLst/>
                          <a:latin typeface="Arial" panose="020B0604020202020204" pitchFamily="34" charset="0"/>
                        </a:rPr>
                        <a:t>5</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1" i="0" u="none" strike="noStrike" dirty="0" smtClean="0">
                          <a:solidFill>
                            <a:srgbClr val="000000"/>
                          </a:solidFill>
                          <a:effectLst/>
                          <a:latin typeface="Arial" panose="020B0604020202020204" pitchFamily="34" charset="0"/>
                        </a:rPr>
                        <a:t>2</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1" i="0" u="none" strike="noStrike" dirty="0" smtClean="0">
                          <a:solidFill>
                            <a:srgbClr val="000000"/>
                          </a:solidFill>
                          <a:effectLst/>
                          <a:latin typeface="Arial" panose="020B0604020202020204" pitchFamily="34" charset="0"/>
                        </a:rPr>
                        <a:t>0</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312374588"/>
                  </a:ext>
                </a:extLst>
              </a:tr>
              <a:tr h="280107">
                <a:tc>
                  <a:txBody>
                    <a:bodyPr/>
                    <a:lstStyle/>
                    <a:p>
                      <a:pPr lvl="0" algn="ctr" fontAlgn="t"/>
                      <a:r>
                        <a:rPr lang="en-IE" sz="900" b="1" i="0" u="none" strike="noStrike" dirty="0" smtClean="0">
                          <a:solidFill>
                            <a:schemeClr val="tx1"/>
                          </a:solidFill>
                          <a:effectLst/>
                          <a:latin typeface="Arial" panose="020B0604020202020204" pitchFamily="34" charset="0"/>
                        </a:rPr>
                        <a:t>0</a:t>
                      </a:r>
                      <a:endParaRPr lang="en-IE" sz="900" b="1" i="0" u="none" strike="noStrike" dirty="0">
                        <a:solidFill>
                          <a:schemeClr val="tx1"/>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1" i="0" u="none" strike="noStrike" dirty="0" smtClean="0">
                          <a:solidFill>
                            <a:srgbClr val="000000"/>
                          </a:solidFill>
                          <a:effectLst/>
                          <a:latin typeface="Arial" panose="020B0604020202020204" pitchFamily="34" charset="0"/>
                        </a:rPr>
                        <a:t>0</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1" i="0" u="none" strike="noStrike" dirty="0" smtClean="0">
                          <a:solidFill>
                            <a:srgbClr val="000000"/>
                          </a:solidFill>
                          <a:effectLst/>
                          <a:latin typeface="Arial" panose="020B0604020202020204" pitchFamily="34" charset="0"/>
                        </a:rPr>
                        <a:t>0</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1" i="0" u="none" strike="noStrike" dirty="0" smtClean="0">
                          <a:solidFill>
                            <a:srgbClr val="000000"/>
                          </a:solidFill>
                          <a:effectLst/>
                          <a:latin typeface="Arial" panose="020B0604020202020204" pitchFamily="34" charset="0"/>
                        </a:rPr>
                        <a:t>0</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1" i="0" u="none" strike="noStrike" dirty="0" smtClean="0">
                          <a:solidFill>
                            <a:srgbClr val="000000"/>
                          </a:solidFill>
                          <a:effectLst/>
                          <a:latin typeface="Arial" panose="020B0604020202020204" pitchFamily="34" charset="0"/>
                        </a:rPr>
                        <a:t>0</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1" i="0" u="none" strike="noStrike" dirty="0" smtClean="0">
                          <a:solidFill>
                            <a:srgbClr val="000000"/>
                          </a:solidFill>
                          <a:effectLst/>
                          <a:latin typeface="Arial" panose="020B0604020202020204" pitchFamily="34" charset="0"/>
                        </a:rPr>
                        <a:t>1</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1" i="0" u="none" strike="noStrike" dirty="0" smtClean="0">
                          <a:solidFill>
                            <a:srgbClr val="000000"/>
                          </a:solidFill>
                          <a:effectLst/>
                          <a:latin typeface="Arial" panose="020B0604020202020204" pitchFamily="34" charset="0"/>
                        </a:rPr>
                        <a:t>1</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1" i="0" u="none" strike="noStrike" dirty="0" smtClean="0">
                          <a:solidFill>
                            <a:srgbClr val="000000"/>
                          </a:solidFill>
                          <a:effectLst/>
                          <a:latin typeface="Arial" panose="020B0604020202020204" pitchFamily="34" charset="0"/>
                        </a:rPr>
                        <a:t>1</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1" i="0" u="none" strike="noStrike" dirty="0" smtClean="0">
                          <a:solidFill>
                            <a:srgbClr val="000000"/>
                          </a:solidFill>
                          <a:effectLst/>
                          <a:latin typeface="Arial" panose="020B0604020202020204" pitchFamily="34" charset="0"/>
                        </a:rPr>
                        <a:t>0</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1" i="0" u="none" strike="noStrike" dirty="0" smtClean="0">
                          <a:solidFill>
                            <a:srgbClr val="000000"/>
                          </a:solidFill>
                          <a:effectLst/>
                          <a:latin typeface="Arial" panose="020B0604020202020204" pitchFamily="34" charset="0"/>
                        </a:rPr>
                        <a:t>1</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1" i="0" u="none" strike="noStrike" dirty="0" smtClean="0">
                          <a:solidFill>
                            <a:srgbClr val="000000"/>
                          </a:solidFill>
                          <a:effectLst/>
                          <a:latin typeface="Arial" panose="020B0604020202020204" pitchFamily="34" charset="0"/>
                        </a:rPr>
                        <a:t>0</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1" i="0" u="none" strike="noStrike" dirty="0" smtClean="0">
                          <a:solidFill>
                            <a:srgbClr val="000000"/>
                          </a:solidFill>
                          <a:effectLst/>
                          <a:latin typeface="Arial" panose="020B0604020202020204" pitchFamily="34" charset="0"/>
                        </a:rPr>
                        <a:t>0</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428101641"/>
                  </a:ext>
                </a:extLst>
              </a:tr>
              <a:tr h="431384">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43</a:t>
                      </a:r>
                      <a:r>
                        <a:rPr lang="en-IE" sz="800" b="1" i="0" u="none" strike="noStrike" dirty="0" smtClean="0">
                          <a:solidFill>
                            <a:schemeClr val="tx1"/>
                          </a:solidFill>
                          <a:effectLst/>
                          <a:latin typeface="Arial" panose="020B0604020202020204" pitchFamily="34" charset="0"/>
                        </a:rPr>
                        <a:t>% </a:t>
                      </a:r>
                    </a:p>
                    <a:p>
                      <a:pPr algn="ctr" fontAlgn="t"/>
                      <a:r>
                        <a:rPr lang="en-IE" sz="800" b="1" i="0" u="none" strike="noStrike" dirty="0" smtClean="0">
                          <a:solidFill>
                            <a:schemeClr val="tx1"/>
                          </a:solidFill>
                          <a:effectLst/>
                          <a:latin typeface="Arial" panose="020B0604020202020204" pitchFamily="34" charset="0"/>
                        </a:rPr>
                        <a:t>Evidence</a:t>
                      </a:r>
                      <a:r>
                        <a:rPr lang="en-IE" sz="800" b="1" i="0" u="none" strike="noStrike" baseline="0" dirty="0" smtClean="0">
                          <a:solidFill>
                            <a:schemeClr val="tx1"/>
                          </a:solidFill>
                          <a:effectLst/>
                          <a:latin typeface="Arial" panose="020B0604020202020204" pitchFamily="34" charset="0"/>
                        </a:rPr>
                        <a:t> full compliance</a:t>
                      </a:r>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43%  </a:t>
                      </a:r>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Evidence full compliance</a:t>
                      </a:r>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29</a:t>
                      </a:r>
                      <a:r>
                        <a:rPr lang="en-IE" sz="800" b="1" i="0" u="none" strike="noStrike" dirty="0" smtClean="0">
                          <a:solidFill>
                            <a:schemeClr val="tx1"/>
                          </a:solidFill>
                          <a:effectLst/>
                          <a:latin typeface="Arial" panose="020B0604020202020204" pitchFamily="34" charset="0"/>
                        </a:rPr>
                        <a:t>%</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86</a:t>
                      </a:r>
                      <a:r>
                        <a:rPr lang="en-IE" sz="800" b="1" i="0" u="none" strike="noStrike" dirty="0" smtClean="0">
                          <a:solidFill>
                            <a:schemeClr val="tx1"/>
                          </a:solidFill>
                          <a:effectLst/>
                          <a:latin typeface="Arial" panose="020B0604020202020204" pitchFamily="34" charset="0"/>
                        </a:rPr>
                        <a:t>%</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100</a:t>
                      </a:r>
                      <a:r>
                        <a:rPr lang="en-IE" sz="800" b="1" i="0" u="none" strike="noStrike" dirty="0" smtClean="0">
                          <a:solidFill>
                            <a:schemeClr val="tx1"/>
                          </a:solidFill>
                          <a:effectLst/>
                          <a:latin typeface="Arial" panose="020B0604020202020204" pitchFamily="34" charset="0"/>
                        </a:rPr>
                        <a:t>%</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86</a:t>
                      </a:r>
                      <a:r>
                        <a:rPr lang="en-IE" sz="800" b="1" i="0" u="none" strike="noStrike" dirty="0" smtClean="0">
                          <a:solidFill>
                            <a:schemeClr val="tx1"/>
                          </a:solidFill>
                          <a:effectLst/>
                          <a:latin typeface="Arial" panose="020B0604020202020204" pitchFamily="34" charset="0"/>
                        </a:rPr>
                        <a:t>%</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71</a:t>
                      </a:r>
                      <a:r>
                        <a:rPr lang="en-IE" sz="800" b="1" i="0" u="none" strike="noStrike" dirty="0" smtClean="0">
                          <a:solidFill>
                            <a:schemeClr val="tx1"/>
                          </a:solidFill>
                          <a:effectLst/>
                          <a:latin typeface="Arial" panose="020B0604020202020204" pitchFamily="34" charset="0"/>
                        </a:rPr>
                        <a:t>%</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*50</a:t>
                      </a:r>
                      <a:r>
                        <a:rPr lang="en-IE" sz="800" b="1" i="0" u="none" strike="noStrike" dirty="0" smtClean="0">
                          <a:solidFill>
                            <a:schemeClr val="tx1"/>
                          </a:solidFill>
                          <a:effectLst/>
                          <a:latin typeface="Arial" panose="020B0604020202020204" pitchFamily="34" charset="0"/>
                        </a:rPr>
                        <a:t>%</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57</a:t>
                      </a:r>
                      <a:r>
                        <a:rPr lang="en-IE" sz="800" b="1" i="0" u="none" strike="noStrike" dirty="0" smtClean="0">
                          <a:solidFill>
                            <a:schemeClr val="tx1"/>
                          </a:solidFill>
                          <a:effectLst/>
                          <a:latin typeface="Arial" panose="020B0604020202020204" pitchFamily="34" charset="0"/>
                        </a:rPr>
                        <a:t>%</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14</a:t>
                      </a:r>
                      <a:r>
                        <a:rPr lang="en-IE" sz="800" b="1" i="0" u="none" strike="noStrike" dirty="0" smtClean="0">
                          <a:solidFill>
                            <a:schemeClr val="tx1"/>
                          </a:solidFill>
                          <a:effectLst/>
                          <a:latin typeface="Arial" panose="020B0604020202020204" pitchFamily="34" charset="0"/>
                        </a:rPr>
                        <a:t>%</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 Evidence full compliance</a:t>
                      </a:r>
                    </a:p>
                    <a:p>
                      <a:pPr algn="ctr" fontAlgn="t"/>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71</a:t>
                      </a:r>
                      <a:r>
                        <a:rPr lang="en-IE" sz="800" b="1" i="0" u="none" strike="noStrike" dirty="0" smtClean="0">
                          <a:solidFill>
                            <a:schemeClr val="tx1"/>
                          </a:solidFill>
                          <a:effectLst/>
                          <a:latin typeface="Arial" panose="020B0604020202020204" pitchFamily="34" charset="0"/>
                        </a:rPr>
                        <a:t>%</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*100</a:t>
                      </a:r>
                      <a:r>
                        <a:rPr lang="en-IE" sz="800" b="1" i="0" u="none" strike="noStrike" dirty="0" smtClean="0">
                          <a:solidFill>
                            <a:schemeClr val="tx1"/>
                          </a:solidFill>
                          <a:effectLst/>
                          <a:latin typeface="Arial" panose="020B0604020202020204" pitchFamily="34" charset="0"/>
                        </a:rPr>
                        <a:t>%</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633579444"/>
                  </a:ext>
                </a:extLst>
              </a:tr>
            </a:tbl>
          </a:graphicData>
        </a:graphic>
      </p:graphicFrame>
      <p:sp>
        <p:nvSpPr>
          <p:cNvPr id="9" name="TextBox 8"/>
          <p:cNvSpPr txBox="1"/>
          <p:nvPr/>
        </p:nvSpPr>
        <p:spPr>
          <a:xfrm>
            <a:off x="456180" y="3900565"/>
            <a:ext cx="7924800" cy="261610"/>
          </a:xfrm>
          <a:prstGeom prst="rect">
            <a:avLst/>
          </a:prstGeom>
          <a:noFill/>
        </p:spPr>
        <p:txBody>
          <a:bodyPr wrap="square" rtlCol="0">
            <a:spAutoFit/>
          </a:bodyPr>
          <a:lstStyle/>
          <a:p>
            <a:r>
              <a:rPr lang="en-IE" sz="1100" dirty="0" smtClean="0"/>
              <a:t>*Five HSE hospitals and two HSE funded hospitals participated in this Pilot.  </a:t>
            </a:r>
            <a:endParaRPr lang="en-IE" sz="1100" dirty="0"/>
          </a:p>
        </p:txBody>
      </p:sp>
      <p:sp>
        <p:nvSpPr>
          <p:cNvPr id="6" name="TextBox 5"/>
          <p:cNvSpPr txBox="1"/>
          <p:nvPr/>
        </p:nvSpPr>
        <p:spPr>
          <a:xfrm>
            <a:off x="457195" y="4400550"/>
            <a:ext cx="8382005" cy="261610"/>
          </a:xfrm>
          <a:prstGeom prst="rect">
            <a:avLst/>
          </a:prstGeom>
          <a:noFill/>
        </p:spPr>
        <p:txBody>
          <a:bodyPr wrap="square" rtlCol="0">
            <a:spAutoFit/>
          </a:bodyPr>
          <a:lstStyle/>
          <a:p>
            <a:r>
              <a:rPr lang="en-IE" sz="1100" dirty="0" smtClean="0"/>
              <a:t>Evidence of compliance	              Evidence of partial </a:t>
            </a:r>
            <a:r>
              <a:rPr lang="en-IE" sz="1100" dirty="0"/>
              <a:t>c</a:t>
            </a:r>
            <a:r>
              <a:rPr lang="en-IE" sz="1100" dirty="0" smtClean="0"/>
              <a:t>ompliance 	               No evidence of compliance</a:t>
            </a:r>
            <a:endParaRPr lang="en-IE" sz="1100" dirty="0"/>
          </a:p>
        </p:txBody>
      </p:sp>
      <p:sp>
        <p:nvSpPr>
          <p:cNvPr id="7" name="Rectangle 6"/>
          <p:cNvSpPr/>
          <p:nvPr/>
        </p:nvSpPr>
        <p:spPr>
          <a:xfrm>
            <a:off x="2150945" y="4487513"/>
            <a:ext cx="533400" cy="120473"/>
          </a:xfrm>
          <a:prstGeom prst="rect">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a:off x="4911495" y="4487513"/>
            <a:ext cx="533400" cy="120473"/>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7467600" y="4471118"/>
            <a:ext cx="533400" cy="12047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754389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lang="en-IE" dirty="0" smtClean="0"/>
              <a:t>Summary </a:t>
            </a:r>
            <a:r>
              <a:rPr lang="en-IE" dirty="0"/>
              <a:t>Findings (continued) </a:t>
            </a:r>
            <a:endParaRPr spc="-20" dirty="0"/>
          </a:p>
        </p:txBody>
      </p:sp>
      <p:graphicFrame>
        <p:nvGraphicFramePr>
          <p:cNvPr id="3" name="Table 2"/>
          <p:cNvGraphicFramePr>
            <a:graphicFrameLocks noGrp="1"/>
          </p:cNvGraphicFramePr>
          <p:nvPr>
            <p:extLst>
              <p:ext uri="{D42A27DB-BD31-4B8C-83A1-F6EECF244321}">
                <p14:modId xmlns:p14="http://schemas.microsoft.com/office/powerpoint/2010/main" val="1699478550"/>
              </p:ext>
            </p:extLst>
          </p:nvPr>
        </p:nvGraphicFramePr>
        <p:xfrm>
          <a:off x="228600" y="971550"/>
          <a:ext cx="8610600" cy="5015665"/>
        </p:xfrm>
        <a:graphic>
          <a:graphicData uri="http://schemas.openxmlformats.org/drawingml/2006/table">
            <a:tbl>
              <a:tblPr firstRow="1" bandRow="1">
                <a:tableStyleId>{5C22544A-7EE6-4342-B048-85BDC9FD1C3A}</a:tableStyleId>
              </a:tblPr>
              <a:tblGrid>
                <a:gridCol w="8610600">
                  <a:extLst>
                    <a:ext uri="{9D8B030D-6E8A-4147-A177-3AD203B41FA5}">
                      <a16:colId xmlns:a16="http://schemas.microsoft.com/office/drawing/2014/main" val="361165049"/>
                    </a:ext>
                  </a:extLst>
                </a:gridCol>
              </a:tblGrid>
              <a:tr h="3057724">
                <a:tc>
                  <a:txBody>
                    <a:bodyPr/>
                    <a:lstStyle/>
                    <a:p>
                      <a:pPr marL="0" indent="0">
                        <a:spcAft>
                          <a:spcPts val="600"/>
                        </a:spcAft>
                        <a:buClr>
                          <a:srgbClr val="006152"/>
                        </a:buClr>
                        <a:buFont typeface="Arial" panose="020B0604020202020204" pitchFamily="34" charset="0"/>
                        <a:buNone/>
                      </a:pPr>
                      <a:r>
                        <a:rPr lang="en-IE" sz="1300" b="0" strike="noStrike" baseline="0" dirty="0" smtClean="0">
                          <a:solidFill>
                            <a:schemeClr val="tx1"/>
                          </a:solidFill>
                          <a:latin typeface="Arial" panose="020B0604020202020204" pitchFamily="34" charset="0"/>
                          <a:cs typeface="Arial" panose="020B0604020202020204" pitchFamily="34" charset="0"/>
                        </a:rPr>
                        <a:t>Significant levels of compliance were noted in most hospitals with the majority of requirements reported on. Notably low levels of compliance were identified in two areas: (</a:t>
                      </a:r>
                      <a:r>
                        <a:rPr lang="en-IE" sz="1300" b="0" strike="noStrike" baseline="0" dirty="0" err="1" smtClean="0">
                          <a:solidFill>
                            <a:schemeClr val="tx1"/>
                          </a:solidFill>
                          <a:latin typeface="Arial" panose="020B0604020202020204" pitchFamily="34" charset="0"/>
                          <a:cs typeface="Arial" panose="020B0604020202020204" pitchFamily="34" charset="0"/>
                        </a:rPr>
                        <a:t>i</a:t>
                      </a:r>
                      <a:r>
                        <a:rPr lang="en-IE" sz="1300" b="0" strike="noStrike" baseline="0" dirty="0" smtClean="0">
                          <a:solidFill>
                            <a:schemeClr val="tx1"/>
                          </a:solidFill>
                          <a:latin typeface="Arial" panose="020B0604020202020204" pitchFamily="34" charset="0"/>
                          <a:cs typeface="Arial" panose="020B0604020202020204" pitchFamily="34" charset="0"/>
                        </a:rPr>
                        <a:t>) the development of Child Safeguarding Statements in line with guidance issued by </a:t>
                      </a:r>
                      <a:r>
                        <a:rPr lang="en-IE" sz="1300" b="0" strike="noStrike" baseline="0" dirty="0" err="1" smtClean="0">
                          <a:solidFill>
                            <a:schemeClr val="tx1"/>
                          </a:solidFill>
                          <a:latin typeface="Arial" panose="020B0604020202020204" pitchFamily="34" charset="0"/>
                          <a:cs typeface="Arial" panose="020B0604020202020204" pitchFamily="34" charset="0"/>
                        </a:rPr>
                        <a:t>Tusla</a:t>
                      </a:r>
                      <a:r>
                        <a:rPr lang="en-IE" sz="1300" b="0" strike="noStrike" baseline="0" dirty="0" smtClean="0">
                          <a:solidFill>
                            <a:schemeClr val="tx1"/>
                          </a:solidFill>
                          <a:latin typeface="Arial" panose="020B0604020202020204" pitchFamily="34" charset="0"/>
                          <a:cs typeface="Arial" panose="020B0604020202020204" pitchFamily="34" charset="0"/>
                        </a:rPr>
                        <a:t> [legislative requirement] (ii) management of Child Protection and Welfare Records [HSE Policy requirement].</a:t>
                      </a:r>
                      <a:endParaRPr lang="en-IE" sz="1300" b="0" baseline="0" dirty="0" smtClean="0">
                        <a:solidFill>
                          <a:schemeClr val="tx1"/>
                        </a:solidFill>
                        <a:latin typeface="Arial" panose="020B0604020202020204" pitchFamily="34" charset="0"/>
                        <a:cs typeface="Arial" panose="020B0604020202020204" pitchFamily="34" charset="0"/>
                      </a:endParaRPr>
                    </a:p>
                    <a:p>
                      <a:pPr marL="0" indent="0">
                        <a:buClr>
                          <a:srgbClr val="006152"/>
                        </a:buClr>
                        <a:buFont typeface="Arial" panose="020B0604020202020204" pitchFamily="34" charset="0"/>
                        <a:buNone/>
                      </a:pPr>
                      <a:endParaRPr lang="en-IE" sz="600" b="0" baseline="0" dirty="0" smtClean="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IE" sz="1300" b="1" baseline="0" dirty="0" smtClean="0">
                          <a:solidFill>
                            <a:schemeClr val="tx1"/>
                          </a:solidFill>
                          <a:latin typeface="Arial" panose="020B0604020202020204" pitchFamily="34" charset="0"/>
                          <a:cs typeface="Arial" panose="020B0604020202020204" pitchFamily="34" charset="0"/>
                        </a:rPr>
                        <a:t>Reasons for findings of 'no' or 'partial' evidence of compliance:</a:t>
                      </a:r>
                    </a:p>
                    <a:p>
                      <a:pPr marL="0" indent="0">
                        <a:buFont typeface="Arial" panose="020B0604020202020204" pitchFamily="34" charset="0"/>
                        <a:buNone/>
                      </a:pPr>
                      <a:endParaRPr lang="en-IE" sz="800" b="0" baseline="0" dirty="0" smtClean="0">
                        <a:solidFill>
                          <a:schemeClr val="tx1"/>
                        </a:solidFill>
                        <a:latin typeface="Arial" panose="020B0604020202020204" pitchFamily="34" charset="0"/>
                        <a:cs typeface="Arial" panose="020B0604020202020204" pitchFamily="34" charset="0"/>
                      </a:endParaRPr>
                    </a:p>
                    <a:p>
                      <a:pPr marL="342900" indent="-342900">
                        <a:lnSpc>
                          <a:spcPct val="100000"/>
                        </a:lnSpc>
                        <a:spcAft>
                          <a:spcPts val="600"/>
                        </a:spcAft>
                        <a:buClr>
                          <a:srgbClr val="006152"/>
                        </a:buClr>
                        <a:buSzPct val="100000"/>
                        <a:buFont typeface="+mj-lt"/>
                        <a:buAutoNum type="arabicPeriod"/>
                      </a:pPr>
                      <a:r>
                        <a:rPr lang="en-IE" sz="1300" b="0" baseline="0" dirty="0" smtClean="0">
                          <a:solidFill>
                            <a:schemeClr val="tx1"/>
                          </a:solidFill>
                          <a:latin typeface="Arial" panose="020B0604020202020204" pitchFamily="34" charset="0"/>
                          <a:cs typeface="Arial" panose="020B0604020202020204" pitchFamily="34" charset="0"/>
                        </a:rPr>
                        <a:t>Child Safeguarding risks were not considered by </a:t>
                      </a:r>
                      <a:r>
                        <a:rPr lang="en-IE" sz="1300" b="1" u="sng" baseline="0" dirty="0" smtClean="0">
                          <a:solidFill>
                            <a:schemeClr val="tx1"/>
                          </a:solidFill>
                          <a:latin typeface="Arial" panose="020B0604020202020204" pitchFamily="34" charset="0"/>
                          <a:cs typeface="Arial" panose="020B0604020202020204" pitchFamily="34" charset="0"/>
                        </a:rPr>
                        <a:t>all</a:t>
                      </a:r>
                      <a:r>
                        <a:rPr lang="en-IE" sz="1300" b="0" baseline="0" dirty="0" smtClean="0">
                          <a:solidFill>
                            <a:schemeClr val="tx1"/>
                          </a:solidFill>
                          <a:latin typeface="Arial" panose="020B0604020202020204" pitchFamily="34" charset="0"/>
                          <a:cs typeface="Arial" panose="020B0604020202020204" pitchFamily="34" charset="0"/>
                        </a:rPr>
                        <a:t> hospital departments</a:t>
                      </a:r>
                    </a:p>
                    <a:p>
                      <a:pPr marL="342900" indent="-342900">
                        <a:lnSpc>
                          <a:spcPct val="100000"/>
                        </a:lnSpc>
                        <a:spcAft>
                          <a:spcPts val="600"/>
                        </a:spcAft>
                        <a:buClr>
                          <a:srgbClr val="006152"/>
                        </a:buClr>
                        <a:buSzPct val="100000"/>
                        <a:buFont typeface="+mj-lt"/>
                        <a:buAutoNum type="arabicPeriod"/>
                      </a:pPr>
                      <a:r>
                        <a:rPr lang="en-IE" sz="1300" b="0" baseline="0" dirty="0" smtClean="0">
                          <a:solidFill>
                            <a:schemeClr val="tx1"/>
                          </a:solidFill>
                          <a:latin typeface="Arial" panose="020B0604020202020204" pitchFamily="34" charset="0"/>
                          <a:cs typeface="Arial" panose="020B0604020202020204" pitchFamily="34" charset="0"/>
                        </a:rPr>
                        <a:t>Hospitals could not evidence in their risk assessments that they had considered:</a:t>
                      </a:r>
                    </a:p>
                    <a:p>
                      <a:pPr marL="712788" indent="-342900">
                        <a:lnSpc>
                          <a:spcPct val="100000"/>
                        </a:lnSpc>
                        <a:spcAft>
                          <a:spcPts val="0"/>
                        </a:spcAft>
                        <a:buClr>
                          <a:srgbClr val="006152"/>
                        </a:buClr>
                        <a:buSzPct val="100000"/>
                        <a:buFont typeface="Arial" panose="020B0604020202020204" pitchFamily="34" charset="0"/>
                        <a:buChar char="•"/>
                      </a:pPr>
                      <a:r>
                        <a:rPr lang="en-IE" sz="1300" b="0" baseline="0" dirty="0" smtClean="0">
                          <a:solidFill>
                            <a:schemeClr val="tx1"/>
                          </a:solidFill>
                          <a:latin typeface="Arial" panose="020B0604020202020204" pitchFamily="34" charset="0"/>
                          <a:cs typeface="Arial" panose="020B0604020202020204" pitchFamily="34" charset="0"/>
                        </a:rPr>
                        <a:t>Risk of harm through access to ICT (e.g. social media or web access, electronic contact, etc.) </a:t>
                      </a:r>
                    </a:p>
                    <a:p>
                      <a:pPr marL="712788" indent="-342900">
                        <a:lnSpc>
                          <a:spcPct val="100000"/>
                        </a:lnSpc>
                        <a:spcAft>
                          <a:spcPts val="0"/>
                        </a:spcAft>
                        <a:buClr>
                          <a:srgbClr val="006152"/>
                        </a:buClr>
                        <a:buSzPct val="100000"/>
                        <a:buFont typeface="Arial" panose="020B0604020202020204" pitchFamily="34" charset="0"/>
                        <a:buChar char="•"/>
                      </a:pPr>
                      <a:r>
                        <a:rPr lang="en-IE" sz="1300" b="0" baseline="0" dirty="0" smtClean="0">
                          <a:solidFill>
                            <a:schemeClr val="tx1"/>
                          </a:solidFill>
                          <a:latin typeface="Arial" panose="020B0604020202020204" pitchFamily="34" charset="0"/>
                          <a:cs typeface="Arial" panose="020B0604020202020204" pitchFamily="34" charset="0"/>
                        </a:rPr>
                        <a:t>Risk of harm to a child from the use/misuse of digital images.</a:t>
                      </a:r>
                    </a:p>
                    <a:p>
                      <a:pPr marL="712788" indent="-342900">
                        <a:lnSpc>
                          <a:spcPct val="100000"/>
                        </a:lnSpc>
                        <a:spcAft>
                          <a:spcPts val="0"/>
                        </a:spcAft>
                        <a:buClr>
                          <a:srgbClr val="006152"/>
                        </a:buClr>
                        <a:buSzPct val="100000"/>
                        <a:buFont typeface="Arial" panose="020B0604020202020204" pitchFamily="34" charset="0"/>
                        <a:buChar char="•"/>
                      </a:pPr>
                      <a:r>
                        <a:rPr lang="en-IE" sz="1300" b="0" baseline="0" dirty="0" smtClean="0">
                          <a:solidFill>
                            <a:schemeClr val="tx1"/>
                          </a:solidFill>
                          <a:latin typeface="Arial" panose="020B0604020202020204" pitchFamily="34" charset="0"/>
                          <a:cs typeface="Arial" panose="020B0604020202020204" pitchFamily="34" charset="0"/>
                        </a:rPr>
                        <a:t>Risk of harm to a child by another child.</a:t>
                      </a:r>
                    </a:p>
                    <a:p>
                      <a:pPr marL="342900" marR="0" lvl="0" indent="-342900" defTabSz="914400" eaLnBrk="1" fontAlgn="auto" latinLnBrk="0" hangingPunct="1">
                        <a:lnSpc>
                          <a:spcPct val="100000"/>
                        </a:lnSpc>
                        <a:spcBef>
                          <a:spcPts val="0"/>
                        </a:spcBef>
                        <a:spcAft>
                          <a:spcPts val="0"/>
                        </a:spcAft>
                        <a:buClr>
                          <a:srgbClr val="006152"/>
                        </a:buClr>
                        <a:buSzPct val="100000"/>
                        <a:buFont typeface="+mj-lt"/>
                        <a:buAutoNum type="arabicPeriod"/>
                        <a:tabLst/>
                        <a:defRPr/>
                      </a:pPr>
                      <a:endParaRPr lang="en-IE" sz="1300" b="0" baseline="0" dirty="0" smtClean="0">
                        <a:solidFill>
                          <a:schemeClr val="tx1"/>
                        </a:solidFill>
                        <a:latin typeface="Arial" panose="020B0604020202020204" pitchFamily="34" charset="0"/>
                        <a:cs typeface="Arial" panose="020B0604020202020204" pitchFamily="34" charset="0"/>
                      </a:endParaRPr>
                    </a:p>
                    <a:p>
                      <a:pPr marL="342900" marR="0" lvl="0" indent="-342900" defTabSz="914400" eaLnBrk="1" fontAlgn="auto" latinLnBrk="0" hangingPunct="1">
                        <a:lnSpc>
                          <a:spcPct val="100000"/>
                        </a:lnSpc>
                        <a:spcBef>
                          <a:spcPts val="0"/>
                        </a:spcBef>
                        <a:spcAft>
                          <a:spcPts val="0"/>
                        </a:spcAft>
                        <a:buClr>
                          <a:srgbClr val="006152"/>
                        </a:buClr>
                        <a:buSzPct val="100000"/>
                        <a:buFont typeface="+mj-lt"/>
                        <a:buAutoNum type="arabicPeriod" startAt="3"/>
                        <a:tabLst/>
                        <a:defRPr/>
                      </a:pPr>
                      <a:r>
                        <a:rPr lang="en-IE" sz="1300" b="0" baseline="0" dirty="0" smtClean="0">
                          <a:solidFill>
                            <a:schemeClr val="tx1"/>
                          </a:solidFill>
                          <a:latin typeface="Arial" panose="020B0604020202020204" pitchFamily="34" charset="0"/>
                          <a:cs typeface="Arial" panose="020B0604020202020204" pitchFamily="34" charset="0"/>
                        </a:rPr>
                        <a:t>Child Safeguarding Statements were not (</a:t>
                      </a:r>
                      <a:r>
                        <a:rPr lang="en-IE" sz="1300" b="0" baseline="0" dirty="0" err="1" smtClean="0">
                          <a:solidFill>
                            <a:schemeClr val="tx1"/>
                          </a:solidFill>
                          <a:latin typeface="Arial" panose="020B0604020202020204" pitchFamily="34" charset="0"/>
                          <a:cs typeface="Arial" panose="020B0604020202020204" pitchFamily="34" charset="0"/>
                        </a:rPr>
                        <a:t>i</a:t>
                      </a:r>
                      <a:r>
                        <a:rPr lang="en-IE" sz="1300" b="0" baseline="0" dirty="0" smtClean="0">
                          <a:solidFill>
                            <a:schemeClr val="tx1"/>
                          </a:solidFill>
                          <a:latin typeface="Arial" panose="020B0604020202020204" pitchFamily="34" charset="0"/>
                          <a:cs typeface="Arial" panose="020B0604020202020204" pitchFamily="34" charset="0"/>
                        </a:rPr>
                        <a:t>) </a:t>
                      </a:r>
                      <a:r>
                        <a:rPr lang="en-IE" sz="1300" b="0" u="none" baseline="0" dirty="0" smtClean="0">
                          <a:solidFill>
                            <a:schemeClr val="tx1"/>
                          </a:solidFill>
                          <a:latin typeface="Arial" panose="020B0604020202020204" pitchFamily="34" charset="0"/>
                          <a:cs typeface="Arial" panose="020B0604020202020204" pitchFamily="34" charset="0"/>
                        </a:rPr>
                        <a:t>developed</a:t>
                      </a:r>
                      <a:r>
                        <a:rPr lang="en-IE" sz="1300" b="0" baseline="0" dirty="0" smtClean="0">
                          <a:solidFill>
                            <a:schemeClr val="tx1"/>
                          </a:solidFill>
                          <a:latin typeface="Arial" panose="020B0604020202020204" pitchFamily="34" charset="0"/>
                          <a:cs typeface="Arial" panose="020B0604020202020204" pitchFamily="34" charset="0"/>
                        </a:rPr>
                        <a:t> in line with legislative requirements (ii) developed in line with </a:t>
                      </a:r>
                      <a:r>
                        <a:rPr lang="en-IE" sz="1300" b="0" baseline="0" dirty="0" err="1" smtClean="0">
                          <a:solidFill>
                            <a:schemeClr val="tx1"/>
                          </a:solidFill>
                          <a:latin typeface="Arial" panose="020B0604020202020204" pitchFamily="34" charset="0"/>
                          <a:cs typeface="Arial" panose="020B0604020202020204" pitchFamily="34" charset="0"/>
                        </a:rPr>
                        <a:t>Tusla</a:t>
                      </a:r>
                      <a:r>
                        <a:rPr lang="en-IE" sz="1300" b="0" baseline="0" dirty="0" smtClean="0">
                          <a:solidFill>
                            <a:schemeClr val="tx1"/>
                          </a:solidFill>
                          <a:latin typeface="Arial" panose="020B0604020202020204" pitchFamily="34" charset="0"/>
                          <a:cs typeface="Arial" panose="020B0604020202020204" pitchFamily="34" charset="0"/>
                        </a:rPr>
                        <a:t> guidance (iii) displayed and </a:t>
                      </a:r>
                      <a:r>
                        <a:rPr lang="en-IE" sz="1300" b="0" i="0" u="none" baseline="0" dirty="0" smtClean="0">
                          <a:solidFill>
                            <a:schemeClr val="tx1"/>
                          </a:solidFill>
                          <a:latin typeface="Arial" panose="020B0604020202020204" pitchFamily="34" charset="0"/>
                          <a:cs typeface="Arial" panose="020B0604020202020204" pitchFamily="34" charset="0"/>
                        </a:rPr>
                        <a:t>reviewed </a:t>
                      </a:r>
                      <a:r>
                        <a:rPr lang="en-IE" sz="1300" b="0" baseline="0" dirty="0" smtClean="0">
                          <a:solidFill>
                            <a:schemeClr val="tx1"/>
                          </a:solidFill>
                          <a:latin typeface="Arial" panose="020B0604020202020204" pitchFamily="34" charset="0"/>
                          <a:cs typeface="Arial" panose="020B0604020202020204" pitchFamily="34" charset="0"/>
                        </a:rPr>
                        <a:t>in line with legislative requirements. </a:t>
                      </a:r>
                    </a:p>
                    <a:p>
                      <a:pPr marL="342900" marR="0" lvl="0" indent="-342900" defTabSz="914400" eaLnBrk="1" fontAlgn="auto" latinLnBrk="0" hangingPunct="1">
                        <a:lnSpc>
                          <a:spcPct val="100000"/>
                        </a:lnSpc>
                        <a:spcBef>
                          <a:spcPts val="0"/>
                        </a:spcBef>
                        <a:spcAft>
                          <a:spcPts val="0"/>
                        </a:spcAft>
                        <a:buClr>
                          <a:srgbClr val="006152"/>
                        </a:buClr>
                        <a:buSzPct val="100000"/>
                        <a:buFont typeface="+mj-lt"/>
                        <a:buAutoNum type="arabicPeriod" startAt="3"/>
                        <a:tabLst/>
                        <a:defRPr/>
                      </a:pPr>
                      <a:endParaRPr lang="en-IE" sz="1300" b="0" baseline="0" dirty="0" smtClean="0">
                        <a:solidFill>
                          <a:schemeClr val="tx1"/>
                        </a:solidFill>
                        <a:latin typeface="Arial" panose="020B0604020202020204" pitchFamily="34" charset="0"/>
                        <a:cs typeface="Arial" panose="020B0604020202020204" pitchFamily="34" charset="0"/>
                      </a:endParaRPr>
                    </a:p>
                    <a:p>
                      <a:pPr marL="357188" marR="0" lvl="0" indent="-342900" defTabSz="914400" eaLnBrk="1" fontAlgn="auto" latinLnBrk="0" hangingPunct="1">
                        <a:lnSpc>
                          <a:spcPct val="100000"/>
                        </a:lnSpc>
                        <a:spcBef>
                          <a:spcPts val="0"/>
                        </a:spcBef>
                        <a:spcAft>
                          <a:spcPts val="600"/>
                        </a:spcAft>
                        <a:buClr>
                          <a:srgbClr val="006152"/>
                        </a:buClr>
                        <a:buSzPct val="100000"/>
                        <a:buFont typeface="+mj-lt"/>
                        <a:buAutoNum type="arabicPeriod" startAt="3"/>
                        <a:tabLst/>
                        <a:defRPr/>
                      </a:pPr>
                      <a:r>
                        <a:rPr lang="en-IE" sz="1300" b="0" baseline="0" dirty="0" smtClean="0">
                          <a:solidFill>
                            <a:schemeClr val="tx1"/>
                          </a:solidFill>
                          <a:latin typeface="Arial" panose="020B0604020202020204" pitchFamily="34" charset="0"/>
                          <a:cs typeface="Arial" panose="020B0604020202020204" pitchFamily="34" charset="0"/>
                        </a:rPr>
                        <a:t>Procedures were not in place to ensure that Child Protection and Welfare records are stored appropriately and securely; measures were not always in place to ensure that staff were aware of CP&amp;W records and could access them on a need to know basis.   </a:t>
                      </a:r>
                      <a:endParaRPr lang="en-IE" sz="13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632709619"/>
                  </a:ext>
                </a:extLst>
              </a:tr>
              <a:tr h="1114225">
                <a:tc>
                  <a:txBody>
                    <a:bodyPr/>
                    <a:lstStyle/>
                    <a:p>
                      <a:endParaRPr lang="en-IE" sz="12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906514490"/>
                  </a:ext>
                </a:extLst>
              </a:tr>
            </a:tbl>
          </a:graphicData>
        </a:graphic>
      </p:graphicFrame>
    </p:spTree>
    <p:extLst>
      <p:ext uri="{BB962C8B-B14F-4D97-AF65-F5344CB8AC3E}">
        <p14:creationId xmlns:p14="http://schemas.microsoft.com/office/powerpoint/2010/main" val="4009055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lang="en-IE" dirty="0" smtClean="0"/>
              <a:t>Learning</a:t>
            </a:r>
            <a:endParaRPr spc="-20" dirty="0">
              <a:solidFill>
                <a:srgbClr val="FF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41362404"/>
              </p:ext>
            </p:extLst>
          </p:nvPr>
        </p:nvGraphicFramePr>
        <p:xfrm>
          <a:off x="381000" y="1200150"/>
          <a:ext cx="8077200" cy="6979919"/>
        </p:xfrm>
        <a:graphic>
          <a:graphicData uri="http://schemas.openxmlformats.org/drawingml/2006/table">
            <a:tbl>
              <a:tblPr firstRow="1" bandRow="1">
                <a:tableStyleId>{5C22544A-7EE6-4342-B048-85BDC9FD1C3A}</a:tableStyleId>
              </a:tblPr>
              <a:tblGrid>
                <a:gridCol w="8077200">
                  <a:extLst>
                    <a:ext uri="{9D8B030D-6E8A-4147-A177-3AD203B41FA5}">
                      <a16:colId xmlns:a16="http://schemas.microsoft.com/office/drawing/2014/main" val="361165049"/>
                    </a:ext>
                  </a:extLst>
                </a:gridCol>
              </a:tblGrid>
              <a:tr h="2133600">
                <a:tc>
                  <a:txBody>
                    <a:bodyPr/>
                    <a:lstStyle/>
                    <a:p>
                      <a:pPr marL="285750" marR="0" lvl="0" indent="-285750" defTabSz="914400" eaLnBrk="1" fontAlgn="auto" latinLnBrk="0" hangingPunct="1">
                        <a:lnSpc>
                          <a:spcPct val="100000"/>
                        </a:lnSpc>
                        <a:spcBef>
                          <a:spcPts val="0"/>
                        </a:spcBef>
                        <a:spcAft>
                          <a:spcPts val="600"/>
                        </a:spcAft>
                        <a:buClr>
                          <a:srgbClr val="006152"/>
                        </a:buClr>
                        <a:buSzTx/>
                        <a:buFont typeface="Arial" panose="020B0604020202020204" pitchFamily="34" charset="0"/>
                        <a:buChar char="►"/>
                        <a:tabLst/>
                        <a:defRPr/>
                      </a:pPr>
                      <a:r>
                        <a:rPr kumimoji="0" lang="en-IE" sz="1300" b="1" i="0" u="sng"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ANY</a:t>
                      </a:r>
                      <a:r>
                        <a:rPr kumimoji="0" lang="en-IE" sz="13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potential for harm to a child while availing of the service must be considered in a Child Safeguarding Risk Assessment; it is important to consider who the service user is; the vulnerability of children attending the service, and </a:t>
                      </a:r>
                      <a:r>
                        <a:rPr kumimoji="0" lang="en-IE" sz="1300" b="0" i="0" u="sng"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all</a:t>
                      </a:r>
                      <a:r>
                        <a:rPr kumimoji="0" lang="en-IE" sz="13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activities provided as part of the service: </a:t>
                      </a:r>
                    </a:p>
                    <a:p>
                      <a:pPr marL="0" marR="0" lvl="0" indent="0" defTabSz="914400" eaLnBrk="1" fontAlgn="auto" latinLnBrk="0" hangingPunct="1">
                        <a:lnSpc>
                          <a:spcPct val="100000"/>
                        </a:lnSpc>
                        <a:spcBef>
                          <a:spcPts val="0"/>
                        </a:spcBef>
                        <a:spcAft>
                          <a:spcPts val="600"/>
                        </a:spcAft>
                        <a:buClr>
                          <a:srgbClr val="006152"/>
                        </a:buClr>
                        <a:buSzTx/>
                        <a:buFont typeface="Arial" panose="020B0604020202020204" pitchFamily="34" charset="0"/>
                        <a:buNone/>
                        <a:tabLst/>
                        <a:defRPr/>
                      </a:pPr>
                      <a:endParaRPr kumimoji="0" lang="en-IE" sz="13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719138" marR="0" lvl="0" indent="-90488" defTabSz="914400" eaLnBrk="1" fontAlgn="auto" latinLnBrk="0" hangingPunct="1">
                        <a:lnSpc>
                          <a:spcPct val="100000"/>
                        </a:lnSpc>
                        <a:spcBef>
                          <a:spcPts val="0"/>
                        </a:spcBef>
                        <a:spcAft>
                          <a:spcPts val="600"/>
                        </a:spcAft>
                        <a:buClr>
                          <a:srgbClr val="006152"/>
                        </a:buClr>
                        <a:buSzTx/>
                        <a:buFont typeface="Arial" panose="020B0604020202020204" pitchFamily="34" charset="0"/>
                        <a:buNone/>
                        <a:tabLst>
                          <a:tab pos="7086600" algn="l"/>
                        </a:tabLst>
                        <a:defRPr/>
                      </a:pPr>
                      <a:r>
                        <a:rPr kumimoji="0" lang="en-IE" sz="13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p>
                    <a:p>
                      <a:pPr marL="719138" marR="0" lvl="0" indent="-90488" defTabSz="914400" eaLnBrk="1" fontAlgn="auto" latinLnBrk="0" hangingPunct="1">
                        <a:lnSpc>
                          <a:spcPct val="100000"/>
                        </a:lnSpc>
                        <a:spcBef>
                          <a:spcPts val="0"/>
                        </a:spcBef>
                        <a:spcAft>
                          <a:spcPts val="600"/>
                        </a:spcAft>
                        <a:buClr>
                          <a:srgbClr val="006152"/>
                        </a:buClr>
                        <a:buSzTx/>
                        <a:buFont typeface="Arial" panose="020B0604020202020204" pitchFamily="34" charset="0"/>
                        <a:buNone/>
                        <a:tabLst>
                          <a:tab pos="7086600" algn="l"/>
                        </a:tabLst>
                        <a:defRPr/>
                      </a:pPr>
                      <a:endParaRPr lang="en-IE" sz="1300" b="0" u="none" dirty="0" smtClean="0">
                        <a:solidFill>
                          <a:schemeClr val="tx1"/>
                        </a:solidFill>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
                          <a:srgbClr val="006152"/>
                        </a:buClr>
                        <a:buSzTx/>
                        <a:buFont typeface="Arial" panose="020B0604020202020204" pitchFamily="34" charset="0"/>
                        <a:buChar char="►"/>
                        <a:tabLst/>
                        <a:defRPr/>
                      </a:pPr>
                      <a:r>
                        <a:rPr kumimoji="0" lang="en-IE" sz="13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Child Safeguarding Statements must be developed in line with any guidance issued by </a:t>
                      </a:r>
                      <a:r>
                        <a:rPr kumimoji="0" lang="en-IE" sz="1300" b="0" i="0" u="none" strike="noStrike" kern="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Tusla</a:t>
                      </a:r>
                      <a:r>
                        <a:rPr kumimoji="0" lang="en-IE" sz="13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In addition to </a:t>
                      </a:r>
                      <a:r>
                        <a:rPr kumimoji="0" lang="en-IE" sz="1300" b="0" i="0" u="none" strike="noStrike" kern="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following </a:t>
                      </a:r>
                      <a:r>
                        <a:rPr kumimoji="0" lang="en-IE" sz="13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HSE Guidance on Developing Child Safeguarding Statements it is also advisable to refer to the Outcome Review Form used by the </a:t>
                      </a:r>
                      <a:r>
                        <a:rPr kumimoji="0" lang="en-IE" sz="1300" b="0" i="0" u="none" strike="noStrike" kern="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Tusla</a:t>
                      </a:r>
                      <a:r>
                        <a:rPr kumimoji="0" lang="en-IE" sz="13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Child Safeguarding Statement Compliance Unit. The form can be found on the </a:t>
                      </a:r>
                      <a:r>
                        <a:rPr kumimoji="0" lang="en-IE" sz="1300" b="0" i="0" u="none" strike="noStrike" kern="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Tusla</a:t>
                      </a:r>
                      <a:r>
                        <a:rPr kumimoji="0" lang="en-IE" sz="13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website </a:t>
                      </a:r>
                      <a:r>
                        <a:rPr kumimoji="0" lang="en-IE" sz="13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hlinkClick r:id="rId2"/>
                        </a:rPr>
                        <a:t>www.tusla.ie</a:t>
                      </a:r>
                      <a:r>
                        <a:rPr kumimoji="0" lang="en-IE" sz="13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endParaRPr kumimoji="0" lang="en-IE" sz="1300" b="0" i="0" u="none" strike="noStrike" kern="0" cap="none" spc="0" normalizeH="0" baseline="0" noProof="0" dirty="0" smtClean="0">
                        <a:ln>
                          <a:noFill/>
                        </a:ln>
                        <a:solidFill>
                          <a:srgbClr val="FF0000"/>
                        </a:solidFill>
                        <a:effectLst/>
                        <a:uLnTx/>
                        <a:uFillTx/>
                        <a:latin typeface="Arial" panose="020B0604020202020204" pitchFamily="34" charset="0"/>
                        <a:ea typeface="+mn-ea"/>
                        <a:cs typeface="Arial" panose="020B0604020202020204" pitchFamily="34" charset="0"/>
                      </a:endParaRPr>
                    </a:p>
                    <a:p>
                      <a:pPr marL="285750" indent="-285750">
                        <a:spcAft>
                          <a:spcPts val="600"/>
                        </a:spcAft>
                        <a:buClr>
                          <a:srgbClr val="006152"/>
                        </a:buClr>
                        <a:buFont typeface="Arial" panose="020B0604020202020204" pitchFamily="34" charset="0"/>
                        <a:buChar char="►"/>
                      </a:pPr>
                      <a:endParaRPr lang="en-IE" sz="1300" b="0" u="none" dirty="0" smtClean="0">
                        <a:solidFill>
                          <a:schemeClr val="tx1"/>
                        </a:solidFill>
                        <a:latin typeface="Arial" panose="020B0604020202020204" pitchFamily="34" charset="0"/>
                        <a:cs typeface="Arial" panose="020B0604020202020204" pitchFamily="34" charset="0"/>
                      </a:endParaRPr>
                    </a:p>
                    <a:p>
                      <a:pPr marL="285750" indent="-285750">
                        <a:spcAft>
                          <a:spcPts val="600"/>
                        </a:spcAft>
                        <a:buClr>
                          <a:srgbClr val="006152"/>
                        </a:buClr>
                        <a:buFont typeface="Arial" panose="020B0604020202020204" pitchFamily="34" charset="0"/>
                        <a:buChar char="►"/>
                      </a:pPr>
                      <a:r>
                        <a:rPr lang="en-IE" sz="1300" b="0" baseline="0" dirty="0" smtClean="0">
                          <a:solidFill>
                            <a:schemeClr val="tx1"/>
                          </a:solidFill>
                          <a:latin typeface="Arial" panose="020B0604020202020204" pitchFamily="34" charset="0"/>
                          <a:cs typeface="Arial" panose="020B0604020202020204" pitchFamily="34" charset="0"/>
                        </a:rPr>
                        <a:t>The most up to date version of the HSE Child Safeguarding Statement template should always be used; available for download at </a:t>
                      </a:r>
                      <a:r>
                        <a:rPr lang="en-IE" sz="1300" b="0" baseline="0" dirty="0" smtClean="0">
                          <a:solidFill>
                            <a:schemeClr val="tx1"/>
                          </a:solidFill>
                          <a:latin typeface="Arial" panose="020B0604020202020204" pitchFamily="34" charset="0"/>
                          <a:cs typeface="Arial" panose="020B0604020202020204" pitchFamily="34" charset="0"/>
                          <a:hlinkClick r:id="rId3"/>
                        </a:rPr>
                        <a:t>www.hse.ie/childrenfirst</a:t>
                      </a:r>
                      <a:r>
                        <a:rPr lang="en-IE" sz="1300" b="0" baseline="0" dirty="0" smtClean="0">
                          <a:solidFill>
                            <a:schemeClr val="tx1"/>
                          </a:solidFill>
                          <a:latin typeface="Arial" panose="020B0604020202020204" pitchFamily="34" charset="0"/>
                          <a:cs typeface="Arial" panose="020B0604020202020204" pitchFamily="34" charset="0"/>
                        </a:rPr>
                        <a:t>. Please note that it should always be printed in A3.   </a:t>
                      </a:r>
                    </a:p>
                    <a:p>
                      <a:pPr marL="285750" indent="-285750">
                        <a:spcAft>
                          <a:spcPts val="600"/>
                        </a:spcAft>
                        <a:buClr>
                          <a:srgbClr val="006152"/>
                        </a:buClr>
                        <a:buFont typeface="Arial" panose="020B0604020202020204" pitchFamily="34" charset="0"/>
                        <a:buChar char="►"/>
                      </a:pPr>
                      <a:endParaRPr lang="en-IE" sz="1400" b="0" baseline="0" dirty="0" smtClean="0">
                        <a:solidFill>
                          <a:schemeClr val="tx1"/>
                        </a:solidFill>
                        <a:latin typeface="Arial" panose="020B0604020202020204" pitchFamily="34" charset="0"/>
                        <a:cs typeface="Arial" panose="020B0604020202020204" pitchFamily="34" charset="0"/>
                      </a:endParaRPr>
                    </a:p>
                    <a:p>
                      <a:pPr marL="285750" indent="-285750">
                        <a:spcAft>
                          <a:spcPts val="600"/>
                        </a:spcAft>
                        <a:buClr>
                          <a:srgbClr val="006152"/>
                        </a:buClr>
                        <a:buFont typeface="Arial" panose="020B0604020202020204" pitchFamily="34" charset="0"/>
                        <a:buChar char="►"/>
                      </a:pPr>
                      <a:endParaRPr lang="en-IE" sz="1400" b="0" baseline="0" dirty="0" smtClean="0">
                        <a:solidFill>
                          <a:schemeClr val="tx1"/>
                        </a:solidFill>
                        <a:latin typeface="Arial" panose="020B0604020202020204" pitchFamily="34" charset="0"/>
                        <a:cs typeface="Arial" panose="020B0604020202020204" pitchFamily="34" charset="0"/>
                      </a:endParaRPr>
                    </a:p>
                    <a:p>
                      <a:pPr marL="285750" indent="-285750">
                        <a:spcAft>
                          <a:spcPts val="600"/>
                        </a:spcAft>
                        <a:buClr>
                          <a:srgbClr val="006152"/>
                        </a:buClr>
                        <a:buFont typeface="Arial" panose="020B0604020202020204" pitchFamily="34" charset="0"/>
                        <a:buChar char="►"/>
                      </a:pPr>
                      <a:endParaRPr lang="en-IE" sz="1400" b="0" baseline="0" dirty="0" smtClean="0">
                        <a:solidFill>
                          <a:schemeClr val="tx1"/>
                        </a:solidFill>
                        <a:latin typeface="Arial" panose="020B0604020202020204" pitchFamily="34" charset="0"/>
                        <a:cs typeface="Arial" panose="020B0604020202020204" pitchFamily="34" charset="0"/>
                      </a:endParaRPr>
                    </a:p>
                    <a:p>
                      <a:pPr marL="285750" indent="-285750">
                        <a:spcAft>
                          <a:spcPts val="600"/>
                        </a:spcAft>
                        <a:buClr>
                          <a:srgbClr val="006152"/>
                        </a:buClr>
                        <a:buFont typeface="Arial" panose="020B0604020202020204" pitchFamily="34" charset="0"/>
                        <a:buChar char="►"/>
                      </a:pPr>
                      <a:endParaRPr lang="en-IE" sz="1400" b="0" baseline="0" dirty="0" smtClean="0">
                        <a:solidFill>
                          <a:schemeClr val="tx1"/>
                        </a:solidFill>
                        <a:latin typeface="Arial" panose="020B0604020202020204" pitchFamily="34" charset="0"/>
                        <a:cs typeface="Arial" panose="020B0604020202020204" pitchFamily="34" charset="0"/>
                      </a:endParaRPr>
                    </a:p>
                    <a:p>
                      <a:endParaRPr lang="en-IE" sz="12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632709619"/>
                  </a:ext>
                </a:extLst>
              </a:tr>
              <a:tr h="2514599">
                <a:tc>
                  <a:txBody>
                    <a:bodyPr/>
                    <a:lstStyle/>
                    <a:p>
                      <a:endParaRPr lang="en-IE" sz="12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906514490"/>
                  </a:ext>
                </a:extLst>
              </a:tr>
            </a:tbl>
          </a:graphicData>
        </a:graphic>
      </p:graphicFrame>
      <p:sp>
        <p:nvSpPr>
          <p:cNvPr id="4" name="TextBox 3"/>
          <p:cNvSpPr txBox="1"/>
          <p:nvPr/>
        </p:nvSpPr>
        <p:spPr>
          <a:xfrm>
            <a:off x="1295400" y="1885950"/>
            <a:ext cx="6553200" cy="692497"/>
          </a:xfrm>
          <a:prstGeom prst="rect">
            <a:avLst/>
          </a:prstGeom>
          <a:noFill/>
        </p:spPr>
        <p:txBody>
          <a:bodyPr wrap="square" rtlCol="0">
            <a:spAutoFit/>
          </a:bodyPr>
          <a:lstStyle/>
          <a:p>
            <a:pPr marR="0" lvl="0" defTabSz="914400" eaLnBrk="1" fontAlgn="auto" latinLnBrk="0" hangingPunct="1">
              <a:lnSpc>
                <a:spcPct val="100000"/>
              </a:lnSpc>
              <a:spcBef>
                <a:spcPts val="0"/>
              </a:spcBef>
              <a:spcAft>
                <a:spcPts val="600"/>
              </a:spcAft>
              <a:buClr>
                <a:srgbClr val="006152"/>
              </a:buClr>
              <a:buSzTx/>
              <a:buFont typeface="Arial" panose="020B0604020202020204" pitchFamily="34" charset="0"/>
              <a:buNone/>
              <a:tabLst>
                <a:tab pos="7086600" algn="l"/>
              </a:tabLst>
              <a:defRPr/>
            </a:pPr>
            <a:r>
              <a:rPr lang="en-IE" sz="1300" dirty="0" smtClean="0">
                <a:solidFill>
                  <a:schemeClr val="tx1"/>
                </a:solidFill>
                <a:latin typeface="Arial" panose="020B0604020202020204" pitchFamily="34" charset="0"/>
                <a:cs typeface="Arial" panose="020B0604020202020204" pitchFamily="34" charset="0"/>
              </a:rPr>
              <a:t>e.g</a:t>
            </a:r>
            <a:r>
              <a:rPr lang="en-IE" sz="1300" dirty="0">
                <a:solidFill>
                  <a:schemeClr val="tx1"/>
                </a:solidFill>
                <a:latin typeface="Arial" panose="020B0604020202020204" pitchFamily="34" charset="0"/>
                <a:cs typeface="Arial" panose="020B0604020202020204" pitchFamily="34" charset="0"/>
              </a:rPr>
              <a:t>. lone </a:t>
            </a:r>
            <a:r>
              <a:rPr lang="en-IE" sz="1300" dirty="0" smtClean="0">
                <a:solidFill>
                  <a:schemeClr val="tx1"/>
                </a:solidFill>
                <a:latin typeface="Arial" panose="020B0604020202020204" pitchFamily="34" charset="0"/>
                <a:cs typeface="Arial" panose="020B0604020202020204" pitchFamily="34" charset="0"/>
              </a:rPr>
              <a:t>working; </a:t>
            </a:r>
            <a:r>
              <a:rPr lang="en-IE" sz="1300" dirty="0">
                <a:solidFill>
                  <a:schemeClr val="tx1"/>
                </a:solidFill>
                <a:latin typeface="Arial" panose="020B0604020202020204" pitchFamily="34" charset="0"/>
                <a:cs typeface="Arial" panose="020B0604020202020204" pitchFamily="34" charset="0"/>
              </a:rPr>
              <a:t>home </a:t>
            </a:r>
            <a:r>
              <a:rPr lang="en-IE" sz="1300" dirty="0" smtClean="0">
                <a:solidFill>
                  <a:schemeClr val="tx1"/>
                </a:solidFill>
                <a:latin typeface="Arial" panose="020B0604020202020204" pitchFamily="34" charset="0"/>
                <a:cs typeface="Arial" panose="020B0604020202020204" pitchFamily="34" charset="0"/>
              </a:rPr>
              <a:t>visits; </a:t>
            </a:r>
            <a:r>
              <a:rPr lang="en-IE" sz="1300" dirty="0">
                <a:solidFill>
                  <a:schemeClr val="tx1"/>
                </a:solidFill>
                <a:latin typeface="Arial" panose="020B0604020202020204" pitchFamily="34" charset="0"/>
                <a:cs typeface="Arial" panose="020B0604020202020204" pitchFamily="34" charset="0"/>
              </a:rPr>
              <a:t>intimate </a:t>
            </a:r>
            <a:r>
              <a:rPr lang="en-IE" sz="1300" dirty="0" smtClean="0">
                <a:solidFill>
                  <a:schemeClr val="tx1"/>
                </a:solidFill>
                <a:latin typeface="Arial" panose="020B0604020202020204" pitchFamily="34" charset="0"/>
                <a:cs typeface="Arial" panose="020B0604020202020204" pitchFamily="34" charset="0"/>
              </a:rPr>
              <a:t>care; taking photographs; outings; </a:t>
            </a:r>
            <a:r>
              <a:rPr lang="en-IE" sz="1300" dirty="0">
                <a:solidFill>
                  <a:schemeClr val="tx1"/>
                </a:solidFill>
                <a:latin typeface="Arial" panose="020B0604020202020204" pitchFamily="34" charset="0"/>
                <a:cs typeface="Arial" panose="020B0604020202020204" pitchFamily="34" charset="0"/>
              </a:rPr>
              <a:t>prescribing of </a:t>
            </a:r>
            <a:r>
              <a:rPr lang="en-IE" sz="1300" dirty="0" smtClean="0">
                <a:solidFill>
                  <a:schemeClr val="tx1"/>
                </a:solidFill>
                <a:latin typeface="Arial" panose="020B0604020202020204" pitchFamily="34" charset="0"/>
                <a:cs typeface="Arial" panose="020B0604020202020204" pitchFamily="34" charset="0"/>
              </a:rPr>
              <a:t>medication; access to ICT; services </a:t>
            </a:r>
            <a:r>
              <a:rPr lang="en-IE" sz="1300" dirty="0">
                <a:solidFill>
                  <a:schemeClr val="tx1"/>
                </a:solidFill>
                <a:latin typeface="Arial" panose="020B0604020202020204" pitchFamily="34" charset="0"/>
                <a:cs typeface="Arial" panose="020B0604020202020204" pitchFamily="34" charset="0"/>
              </a:rPr>
              <a:t>provided </a:t>
            </a:r>
            <a:r>
              <a:rPr lang="en-IE" sz="1300" dirty="0" smtClean="0">
                <a:solidFill>
                  <a:schemeClr val="tx1"/>
                </a:solidFill>
                <a:latin typeface="Arial" panose="020B0604020202020204" pitchFamily="34" charset="0"/>
                <a:cs typeface="Arial" panose="020B0604020202020204" pitchFamily="34" charset="0"/>
              </a:rPr>
              <a:t>online </a:t>
            </a:r>
            <a:r>
              <a:rPr lang="en-IE" sz="1300" dirty="0">
                <a:solidFill>
                  <a:schemeClr val="tx1"/>
                </a:solidFill>
                <a:latin typeface="Arial" panose="020B0604020202020204" pitchFamily="34" charset="0"/>
                <a:cs typeface="Arial" panose="020B0604020202020204" pitchFamily="34" charset="0"/>
              </a:rPr>
              <a:t>or by phone </a:t>
            </a:r>
            <a:r>
              <a:rPr lang="en-IE" sz="1300" dirty="0" smtClean="0">
                <a:solidFill>
                  <a:schemeClr val="tx1"/>
                </a:solidFill>
                <a:latin typeface="Arial" panose="020B0604020202020204" pitchFamily="34" charset="0"/>
                <a:cs typeface="Arial" panose="020B0604020202020204" pitchFamily="34" charset="0"/>
              </a:rPr>
              <a:t>including </a:t>
            </a:r>
            <a:r>
              <a:rPr lang="en-IE" sz="1300" dirty="0">
                <a:solidFill>
                  <a:schemeClr val="tx1"/>
                </a:solidFill>
                <a:latin typeface="Arial" panose="020B0604020202020204" pitchFamily="34" charset="0"/>
                <a:cs typeface="Arial" panose="020B0604020202020204" pitchFamily="34" charset="0"/>
              </a:rPr>
              <a:t>services provided to adults who may be parents/guardians or have access to children.</a:t>
            </a:r>
          </a:p>
        </p:txBody>
      </p:sp>
    </p:spTree>
    <p:extLst>
      <p:ext uri="{BB962C8B-B14F-4D97-AF65-F5344CB8AC3E}">
        <p14:creationId xmlns:p14="http://schemas.microsoft.com/office/powerpoint/2010/main" val="1101824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lang="en-IE" dirty="0" smtClean="0"/>
              <a:t>Learning (continued) </a:t>
            </a:r>
            <a:endParaRPr spc="-20" dirty="0"/>
          </a:p>
        </p:txBody>
      </p:sp>
      <p:graphicFrame>
        <p:nvGraphicFramePr>
          <p:cNvPr id="3" name="Table 2"/>
          <p:cNvGraphicFramePr>
            <a:graphicFrameLocks noGrp="1"/>
          </p:cNvGraphicFramePr>
          <p:nvPr>
            <p:extLst>
              <p:ext uri="{D42A27DB-BD31-4B8C-83A1-F6EECF244321}">
                <p14:modId xmlns:p14="http://schemas.microsoft.com/office/powerpoint/2010/main" val="4180242790"/>
              </p:ext>
            </p:extLst>
          </p:nvPr>
        </p:nvGraphicFramePr>
        <p:xfrm>
          <a:off x="381000" y="1200150"/>
          <a:ext cx="8077200" cy="6873239"/>
        </p:xfrm>
        <a:graphic>
          <a:graphicData uri="http://schemas.openxmlformats.org/drawingml/2006/table">
            <a:tbl>
              <a:tblPr firstRow="1" bandRow="1">
                <a:tableStyleId>{5C22544A-7EE6-4342-B048-85BDC9FD1C3A}</a:tableStyleId>
              </a:tblPr>
              <a:tblGrid>
                <a:gridCol w="8077200">
                  <a:extLst>
                    <a:ext uri="{9D8B030D-6E8A-4147-A177-3AD203B41FA5}">
                      <a16:colId xmlns:a16="http://schemas.microsoft.com/office/drawing/2014/main" val="361165049"/>
                    </a:ext>
                  </a:extLst>
                </a:gridCol>
              </a:tblGrid>
              <a:tr h="2133600">
                <a:tc>
                  <a:txBody>
                    <a:bodyPr/>
                    <a:lstStyle/>
                    <a:p>
                      <a:pPr marL="285750" indent="-285750">
                        <a:spcAft>
                          <a:spcPts val="600"/>
                        </a:spcAft>
                        <a:buClr>
                          <a:srgbClr val="006152"/>
                        </a:buClr>
                        <a:buFont typeface="Arial" panose="020B0604020202020204" pitchFamily="34" charset="0"/>
                        <a:buChar char="►"/>
                      </a:pPr>
                      <a:r>
                        <a:rPr lang="en-IE" sz="1300" b="0" baseline="0" dirty="0" smtClean="0">
                          <a:solidFill>
                            <a:schemeClr val="tx1"/>
                          </a:solidFill>
                          <a:latin typeface="Arial" panose="020B0604020202020204" pitchFamily="34" charset="0"/>
                          <a:cs typeface="Arial" panose="020B0604020202020204" pitchFamily="34" charset="0"/>
                        </a:rPr>
                        <a:t>Child Safeguarding Statements must be reviewed at intervals of not more than 24 months, or, sooner following a material change in any matter to which the statement refers.</a:t>
                      </a:r>
                    </a:p>
                    <a:p>
                      <a:pPr marL="0" marR="0" lvl="0" indent="0" defTabSz="914400" eaLnBrk="1" fontAlgn="auto" latinLnBrk="0" hangingPunct="1">
                        <a:lnSpc>
                          <a:spcPct val="100000"/>
                        </a:lnSpc>
                        <a:spcBef>
                          <a:spcPts val="0"/>
                        </a:spcBef>
                        <a:spcAft>
                          <a:spcPts val="600"/>
                        </a:spcAft>
                        <a:buClr>
                          <a:srgbClr val="006152"/>
                        </a:buClr>
                        <a:buSzTx/>
                        <a:buFont typeface="Arial" panose="020B0604020202020204" pitchFamily="34" charset="0"/>
                        <a:buNone/>
                        <a:tabLst/>
                        <a:defRPr/>
                      </a:pPr>
                      <a:r>
                        <a:rPr lang="en-IE" sz="1300" b="0" u="none" dirty="0" smtClean="0">
                          <a:solidFill>
                            <a:schemeClr val="tx1"/>
                          </a:solidFill>
                          <a:latin typeface="Arial" panose="020B0604020202020204" pitchFamily="34" charset="0"/>
                          <a:cs typeface="Arial" panose="020B0604020202020204" pitchFamily="34" charset="0"/>
                        </a:rPr>
                        <a:t> </a:t>
                      </a:r>
                    </a:p>
                    <a:p>
                      <a:pPr marL="285750" marR="0" lvl="0" indent="-285750" defTabSz="914400" eaLnBrk="1" fontAlgn="auto" latinLnBrk="0" hangingPunct="1">
                        <a:lnSpc>
                          <a:spcPct val="100000"/>
                        </a:lnSpc>
                        <a:spcBef>
                          <a:spcPts val="0"/>
                        </a:spcBef>
                        <a:spcAft>
                          <a:spcPts val="600"/>
                        </a:spcAft>
                        <a:buClr>
                          <a:srgbClr val="006152"/>
                        </a:buClr>
                        <a:buSzTx/>
                        <a:buFont typeface="Arial" panose="020B0604020202020204" pitchFamily="34" charset="0"/>
                        <a:buChar char="►"/>
                        <a:tabLst/>
                        <a:defRPr/>
                      </a:pPr>
                      <a:r>
                        <a:rPr kumimoji="0" lang="en-IE" sz="13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Services must have appropriate procedures in place for the management and storage of child protection &amp; welfare records. CP&amp;W records must be stored securely in a manner that upholds the confidential nature of the information. See Section 6 of </a:t>
                      </a:r>
                      <a:r>
                        <a:rPr kumimoji="0" lang="en-IE" sz="13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hlinkClick r:id="rId2"/>
                        </a:rPr>
                        <a:t>HSE Child Protection &amp; Welfare Policy</a:t>
                      </a:r>
                      <a:r>
                        <a:rPr kumimoji="0" lang="en-IE" sz="13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for guidance.</a:t>
                      </a:r>
                    </a:p>
                    <a:p>
                      <a:pPr marL="268288" marR="0" lvl="0" indent="0" defTabSz="914400" eaLnBrk="1" fontAlgn="auto" latinLnBrk="0" hangingPunct="1">
                        <a:lnSpc>
                          <a:spcPct val="100000"/>
                        </a:lnSpc>
                        <a:spcBef>
                          <a:spcPts val="0"/>
                        </a:spcBef>
                        <a:spcAft>
                          <a:spcPts val="600"/>
                        </a:spcAft>
                        <a:buClr>
                          <a:srgbClr val="006152"/>
                        </a:buClr>
                        <a:buSzTx/>
                        <a:buFont typeface="Arial" panose="020B0604020202020204" pitchFamily="34" charset="0"/>
                        <a:buNone/>
                        <a:tabLst/>
                        <a:defRPr/>
                      </a:pPr>
                      <a:endParaRPr kumimoji="0" lang="en-IE" sz="1300" b="1" i="0" u="sng"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268288" marR="0" lvl="0" indent="0" defTabSz="914400" eaLnBrk="1" fontAlgn="auto" latinLnBrk="0" hangingPunct="1">
                        <a:lnSpc>
                          <a:spcPct val="100000"/>
                        </a:lnSpc>
                        <a:spcBef>
                          <a:spcPts val="0"/>
                        </a:spcBef>
                        <a:spcAft>
                          <a:spcPts val="600"/>
                        </a:spcAft>
                        <a:buClr>
                          <a:srgbClr val="006152"/>
                        </a:buClr>
                        <a:buSzTx/>
                        <a:buFont typeface="Arial" panose="020B0604020202020204" pitchFamily="34" charset="0"/>
                        <a:buNone/>
                        <a:tabLst/>
                        <a:defRPr/>
                      </a:pPr>
                      <a:r>
                        <a:rPr kumimoji="0" lang="en-IE" sz="1300" b="1" i="0" u="sng"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Please note:</a:t>
                      </a:r>
                    </a:p>
                    <a:p>
                      <a:pPr marL="1081088" marR="0" lvl="0" indent="-285750" defTabSz="914400" eaLnBrk="1" fontAlgn="auto" latinLnBrk="0" hangingPunct="1">
                        <a:lnSpc>
                          <a:spcPct val="100000"/>
                        </a:lnSpc>
                        <a:spcBef>
                          <a:spcPts val="0"/>
                        </a:spcBef>
                        <a:spcAft>
                          <a:spcPts val="600"/>
                        </a:spcAft>
                        <a:buClr>
                          <a:srgbClr val="006152"/>
                        </a:buClr>
                        <a:buSzTx/>
                        <a:buFont typeface="Arial" panose="020B0604020202020204" pitchFamily="34" charset="0"/>
                        <a:buChar char="•"/>
                        <a:tabLst/>
                        <a:defRPr/>
                      </a:pPr>
                      <a:r>
                        <a:rPr kumimoji="0" lang="en-IE" sz="13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Copies of </a:t>
                      </a:r>
                      <a:r>
                        <a:rPr kumimoji="0" lang="en-IE" sz="1300" b="1" i="0" u="sng"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all</a:t>
                      </a:r>
                      <a:r>
                        <a:rPr kumimoji="0" lang="en-IE" sz="13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reports sent to </a:t>
                      </a:r>
                      <a:r>
                        <a:rPr kumimoji="0" lang="en-IE" sz="1300" b="0" i="0" u="none" strike="noStrike" kern="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Tusla</a:t>
                      </a:r>
                      <a:r>
                        <a:rPr kumimoji="0" lang="en-IE" sz="13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must be retained</a:t>
                      </a:r>
                    </a:p>
                    <a:p>
                      <a:pPr marL="1081088" marR="0" lvl="0" indent="-285750" defTabSz="914400" eaLnBrk="1" fontAlgn="auto" latinLnBrk="0" hangingPunct="1">
                        <a:lnSpc>
                          <a:spcPct val="100000"/>
                        </a:lnSpc>
                        <a:spcBef>
                          <a:spcPts val="0"/>
                        </a:spcBef>
                        <a:spcAft>
                          <a:spcPts val="600"/>
                        </a:spcAft>
                        <a:buClr>
                          <a:srgbClr val="006152"/>
                        </a:buClr>
                        <a:buSzTx/>
                        <a:buFont typeface="Arial" panose="020B0604020202020204" pitchFamily="34" charset="0"/>
                        <a:buChar char="•"/>
                        <a:tabLst/>
                        <a:defRPr/>
                      </a:pPr>
                      <a:r>
                        <a:rPr kumimoji="0" lang="en-IE" sz="13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Child protection and welfare records must be held in perpetuity</a:t>
                      </a:r>
                    </a:p>
                    <a:p>
                      <a:pPr marL="1081088" marR="0" lvl="0" indent="-285750" defTabSz="914400" eaLnBrk="1" fontAlgn="auto" latinLnBrk="0" hangingPunct="1">
                        <a:lnSpc>
                          <a:spcPct val="100000"/>
                        </a:lnSpc>
                        <a:spcBef>
                          <a:spcPts val="0"/>
                        </a:spcBef>
                        <a:spcAft>
                          <a:spcPts val="600"/>
                        </a:spcAft>
                        <a:buClr>
                          <a:srgbClr val="006152"/>
                        </a:buClr>
                        <a:buSzTx/>
                        <a:buFont typeface="Arial" panose="020B0604020202020204" pitchFamily="34" charset="0"/>
                        <a:buChar char="•"/>
                        <a:tabLst/>
                        <a:defRPr/>
                      </a:pPr>
                      <a:r>
                        <a:rPr kumimoji="0" lang="en-IE" sz="13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Access to CP&amp;W records must be on a need to know basis</a:t>
                      </a:r>
                    </a:p>
                    <a:p>
                      <a:pPr marL="1081088" marR="0" lvl="0" indent="-285750" defTabSz="914400" eaLnBrk="1" fontAlgn="auto" latinLnBrk="0" hangingPunct="1">
                        <a:lnSpc>
                          <a:spcPct val="100000"/>
                        </a:lnSpc>
                        <a:spcBef>
                          <a:spcPts val="0"/>
                        </a:spcBef>
                        <a:spcAft>
                          <a:spcPts val="600"/>
                        </a:spcAft>
                        <a:buClr>
                          <a:srgbClr val="006152"/>
                        </a:buClr>
                        <a:buSzTx/>
                        <a:buFont typeface="Arial" panose="020B0604020202020204" pitchFamily="34" charset="0"/>
                        <a:buChar char="•"/>
                        <a:tabLst/>
                        <a:defRPr/>
                      </a:pPr>
                      <a:r>
                        <a:rPr kumimoji="0" lang="en-IE" sz="13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If a separate CP&amp;W record exists this must be noted on the main chart   </a:t>
                      </a:r>
                    </a:p>
                    <a:p>
                      <a:pPr marL="285750" indent="-285750">
                        <a:spcAft>
                          <a:spcPts val="600"/>
                        </a:spcAft>
                        <a:buClr>
                          <a:srgbClr val="006152"/>
                        </a:buClr>
                        <a:buFont typeface="Arial" panose="020B0604020202020204" pitchFamily="34" charset="0"/>
                        <a:buChar char="►"/>
                      </a:pPr>
                      <a:endParaRPr lang="en-IE" sz="1400" b="0" baseline="0" dirty="0" smtClean="0">
                        <a:solidFill>
                          <a:schemeClr val="accent2"/>
                        </a:solidFill>
                        <a:latin typeface="Arial" panose="020B0604020202020204" pitchFamily="34" charset="0"/>
                        <a:cs typeface="Arial" panose="020B0604020202020204" pitchFamily="34" charset="0"/>
                      </a:endParaRPr>
                    </a:p>
                    <a:p>
                      <a:pPr marL="1187450" indent="-285750">
                        <a:spcAft>
                          <a:spcPts val="600"/>
                        </a:spcAft>
                        <a:buClr>
                          <a:srgbClr val="006152"/>
                        </a:buClr>
                        <a:buFont typeface="Arial" panose="020B0604020202020204" pitchFamily="34" charset="0"/>
                        <a:buChar char="►"/>
                        <a:tabLst>
                          <a:tab pos="985838" algn="l"/>
                        </a:tabLst>
                      </a:pPr>
                      <a:endParaRPr lang="en-IE" sz="1400" b="1" baseline="0" dirty="0" smtClean="0">
                        <a:solidFill>
                          <a:schemeClr val="accent2"/>
                        </a:solidFill>
                        <a:latin typeface="Arial" panose="020B0604020202020204" pitchFamily="34" charset="0"/>
                        <a:cs typeface="Arial" panose="020B0604020202020204" pitchFamily="34" charset="0"/>
                      </a:endParaRPr>
                    </a:p>
                    <a:p>
                      <a:pPr marL="280988" indent="0">
                        <a:buClr>
                          <a:srgbClr val="006152"/>
                        </a:buClr>
                        <a:buFont typeface="+mj-lt"/>
                        <a:buNone/>
                      </a:pPr>
                      <a:endParaRPr lang="en-IE" sz="1600" b="0" dirty="0" smtClean="0">
                        <a:solidFill>
                          <a:schemeClr val="tx1"/>
                        </a:solidFill>
                        <a:latin typeface="Arial" panose="020B0604020202020204" pitchFamily="34" charset="0"/>
                        <a:cs typeface="Arial" panose="020B0604020202020204" pitchFamily="34" charset="0"/>
                      </a:endParaRPr>
                    </a:p>
                    <a:p>
                      <a:endParaRPr lang="en-IE" sz="12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632709619"/>
                  </a:ext>
                </a:extLst>
              </a:tr>
              <a:tr h="2514599">
                <a:tc>
                  <a:txBody>
                    <a:bodyPr/>
                    <a:lstStyle/>
                    <a:p>
                      <a:endParaRPr lang="en-IE" sz="12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906514490"/>
                  </a:ext>
                </a:extLst>
              </a:tr>
            </a:tbl>
          </a:graphicData>
        </a:graphic>
      </p:graphicFrame>
    </p:spTree>
    <p:extLst>
      <p:ext uri="{BB962C8B-B14F-4D97-AF65-F5344CB8AC3E}">
        <p14:creationId xmlns:p14="http://schemas.microsoft.com/office/powerpoint/2010/main" val="33042120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1986152" y="1978609"/>
            <a:ext cx="5171694" cy="505908"/>
          </a:xfrm>
          <a:prstGeom prst="rect">
            <a:avLst/>
          </a:prstGeom>
        </p:spPr>
        <p:txBody>
          <a:bodyPr vert="horz" wrap="square" lIns="0" tIns="13335" rIns="0" bIns="0" rtlCol="0">
            <a:spAutoFit/>
          </a:bodyPr>
          <a:lstStyle/>
          <a:p>
            <a:pPr algn="ctr">
              <a:lnSpc>
                <a:spcPct val="100000"/>
              </a:lnSpc>
              <a:spcBef>
                <a:spcPts val="105"/>
              </a:spcBef>
            </a:pPr>
            <a:r>
              <a:rPr lang="en-IE" sz="3200" dirty="0" smtClean="0"/>
              <a:t>Breakdown of Findings</a:t>
            </a:r>
            <a:endParaRPr sz="1600" b="0" dirty="0"/>
          </a:p>
        </p:txBody>
      </p:sp>
    </p:spTree>
    <p:extLst>
      <p:ext uri="{BB962C8B-B14F-4D97-AF65-F5344CB8AC3E}">
        <p14:creationId xmlns:p14="http://schemas.microsoft.com/office/powerpoint/2010/main" val="1436901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28600" y="2419350"/>
            <a:ext cx="6019800" cy="244682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7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200" b="0" i="0" u="none" strike="noStrike" kern="0" cap="none" spc="0" normalizeH="0" baseline="0" noProof="0" dirty="0" smtClean="0">
                <a:ln>
                  <a:noFill/>
                </a:ln>
                <a:solidFill>
                  <a:sysClr val="windowText" lastClr="000000"/>
                </a:solidFill>
                <a:effectLst/>
                <a:uLnTx/>
                <a:uFillTx/>
              </a:rPr>
              <a:t>Gaps based on the nature</a:t>
            </a:r>
            <a:r>
              <a:rPr kumimoji="0" lang="en-IE" sz="1200" b="0" i="0" u="none" strike="noStrike" kern="0" cap="none" spc="0" normalizeH="0" noProof="0" dirty="0" smtClean="0">
                <a:ln>
                  <a:noFill/>
                </a:ln>
                <a:solidFill>
                  <a:sysClr val="windowText" lastClr="000000"/>
                </a:solidFill>
                <a:effectLst/>
                <a:uLnTx/>
                <a:uFillTx/>
              </a:rPr>
              <a:t> of the services provided were identified in Child Safeguarding Risk Assessments.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t>Child Safeguarding </a:t>
            </a:r>
            <a:r>
              <a:rPr lang="en-IE" sz="1200" dirty="0"/>
              <a:t>R</a:t>
            </a:r>
            <a:r>
              <a:rPr lang="en-IE" sz="1200" dirty="0" smtClean="0"/>
              <a:t>isk </a:t>
            </a:r>
            <a:r>
              <a:rPr lang="en-IE" sz="1200" dirty="0"/>
              <a:t>A</a:t>
            </a:r>
            <a:r>
              <a:rPr lang="en-IE" sz="1200" dirty="0" smtClean="0"/>
              <a:t>ssessments were incomplete i.e. not all services/departments had contributed to or undertaken a risk assessment</a:t>
            </a:r>
            <a:r>
              <a:rPr kumimoji="0" lang="en-IE" sz="1200" b="0" i="0" u="none" strike="noStrike" kern="0" cap="none" spc="0" normalizeH="0" baseline="0" noProof="0" dirty="0" smtClean="0">
                <a:ln>
                  <a:noFill/>
                </a:ln>
                <a:solidFill>
                  <a:sysClr val="windowText" lastClr="000000"/>
                </a:solidFill>
                <a:effectLst/>
                <a:uLnTx/>
                <a:uFillTx/>
              </a:rPr>
              <a:t>.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E" sz="1200" b="0" i="0" u="none" strike="noStrike" kern="0" cap="none" spc="0" normalizeH="0" baseline="0" noProof="0" dirty="0" smtClean="0">
              <a:ln>
                <a:noFill/>
              </a:ln>
              <a:solidFill>
                <a:sysClr val="windowText" lastClr="000000"/>
              </a:solidFill>
              <a:effectLst/>
              <a:uLnTx/>
              <a:uFillTx/>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200" b="0" i="0" u="none" strike="noStrike" kern="0" cap="none" spc="0" normalizeH="0" baseline="0" noProof="0" dirty="0" smtClean="0">
                <a:ln>
                  <a:noFill/>
                </a:ln>
                <a:solidFill>
                  <a:sysClr val="windowText" lastClr="000000"/>
                </a:solidFill>
                <a:effectLst/>
                <a:uLnTx/>
                <a:uFillTx/>
              </a:rPr>
              <a:t>Procedures were listed or identified as being in place in relation to some, but not all, of the risks identified.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E" sz="1200" b="0" i="0" u="none" strike="noStrike" kern="0" cap="none" spc="0" normalizeH="0" baseline="0" noProof="0" dirty="0" smtClean="0">
              <a:ln>
                <a:noFill/>
              </a:ln>
              <a:solidFill>
                <a:sysClr val="windowText" lastClr="000000"/>
              </a:solidFill>
              <a:effectLst/>
              <a:uLnTx/>
              <a:uFillTx/>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200" b="0" i="0" u="none" strike="noStrike" kern="0" cap="none" spc="0" normalizeH="0" baseline="0" noProof="0" dirty="0" smtClean="0">
                <a:ln>
                  <a:noFill/>
                </a:ln>
                <a:solidFill>
                  <a:sysClr val="windowText" lastClr="000000"/>
                </a:solidFill>
                <a:effectLst/>
                <a:uLnTx/>
                <a:uFillTx/>
              </a:rPr>
              <a:t>Some of the procedures listed as controls to manage identified risks were not considered to be realistic, sufficient or relevant.</a:t>
            </a:r>
            <a:endParaRPr kumimoji="0" lang="en-IE" sz="1200" b="0" i="0" u="none" strike="noStrike" kern="0" cap="none" spc="0" normalizeH="0" baseline="0" noProof="0" dirty="0">
              <a:ln>
                <a:noFill/>
              </a:ln>
              <a:solidFill>
                <a:sysClr val="windowText" lastClr="000000"/>
              </a:solidFill>
              <a:effectLst/>
              <a:uLnTx/>
              <a:uFillTx/>
            </a:endParaRPr>
          </a:p>
        </p:txBody>
      </p:sp>
      <p:graphicFrame>
        <p:nvGraphicFramePr>
          <p:cNvPr id="16" name="Table 15"/>
          <p:cNvGraphicFramePr>
            <a:graphicFrameLocks noGrp="1"/>
          </p:cNvGraphicFramePr>
          <p:nvPr>
            <p:extLst>
              <p:ext uri="{D42A27DB-BD31-4B8C-83A1-F6EECF244321}">
                <p14:modId xmlns:p14="http://schemas.microsoft.com/office/powerpoint/2010/main" val="2592990215"/>
              </p:ext>
            </p:extLst>
          </p:nvPr>
        </p:nvGraphicFramePr>
        <p:xfrm>
          <a:off x="228600" y="1120544"/>
          <a:ext cx="6172200" cy="1193800"/>
        </p:xfrm>
        <a:graphic>
          <a:graphicData uri="http://schemas.openxmlformats.org/drawingml/2006/table">
            <a:tbl>
              <a:tblPr firstRow="1" bandRow="1">
                <a:tableStyleId>{5C22544A-7EE6-4342-B048-85BDC9FD1C3A}</a:tableStyleId>
              </a:tblPr>
              <a:tblGrid>
                <a:gridCol w="6172200">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An assessment of any potential for harm to a child must be undertaken (risk assessment). </a:t>
                      </a:r>
                      <a:endParaRPr lang="en-IE" sz="1200" dirty="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7" name="Title 1"/>
          <p:cNvSpPr txBox="1">
            <a:spLocks/>
          </p:cNvSpPr>
          <p:nvPr/>
        </p:nvSpPr>
        <p:spPr>
          <a:xfrm>
            <a:off x="1210361" y="354839"/>
            <a:ext cx="7793320" cy="369332"/>
          </a:xfrm>
          <a:prstGeom prst="rect">
            <a:avLst/>
          </a:prstGeom>
        </p:spPr>
        <p:txBody>
          <a:bodyPr wrap="square" lIns="0" tIns="0" rIns="0" bIns="0">
            <a:spAutoFit/>
          </a:bodyPr>
          <a:lstStyle>
            <a:lvl1pPr>
              <a:defRPr sz="2400" b="1" i="0">
                <a:solidFill>
                  <a:schemeClr val="bg1"/>
                </a:solidFill>
                <a:latin typeface="Arial"/>
                <a:ea typeface="+mj-ea"/>
                <a:cs typeface="Arial"/>
              </a:defRPr>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2400" b="1" i="0" u="none" strike="noStrike" kern="0" cap="none" spc="0" normalizeH="0" baseline="0" noProof="0" dirty="0" smtClean="0">
                <a:ln>
                  <a:noFill/>
                </a:ln>
                <a:solidFill>
                  <a:prstClr val="white"/>
                </a:solidFill>
                <a:effectLst/>
                <a:uLnTx/>
                <a:uFillTx/>
                <a:latin typeface="Arial"/>
                <a:ea typeface="+mj-ea"/>
                <a:cs typeface="Arial"/>
              </a:rPr>
              <a:t>Risk Assessment | </a:t>
            </a:r>
            <a:r>
              <a:rPr kumimoji="0" lang="en-IE" sz="1800" b="0" i="0" u="none" strike="noStrike" kern="0" cap="none" spc="0" normalizeH="0" baseline="0" noProof="0" dirty="0" smtClean="0">
                <a:ln>
                  <a:noFill/>
                </a:ln>
                <a:solidFill>
                  <a:prstClr val="white"/>
                </a:solidFill>
                <a:effectLst/>
                <a:uLnTx/>
                <a:uFillTx/>
                <a:latin typeface="Arial"/>
                <a:ea typeface="+mj-ea"/>
                <a:cs typeface="Arial"/>
              </a:rPr>
              <a:t>Assessment of any potential for harm to a child</a:t>
            </a:r>
            <a:endParaRPr kumimoji="0" lang="en-IE" sz="2400" b="1" i="0" u="none" strike="noStrike" kern="0" cap="none" spc="0" normalizeH="0" baseline="0" noProof="0" dirty="0">
              <a:ln>
                <a:noFill/>
              </a:ln>
              <a:solidFill>
                <a:prstClr val="white"/>
              </a:solidFill>
              <a:effectLst/>
              <a:uLnTx/>
              <a:uFillTx/>
              <a:latin typeface="Arial"/>
              <a:ea typeface="+mj-ea"/>
              <a:cs typeface="Arial"/>
            </a:endParaRPr>
          </a:p>
        </p:txBody>
      </p:sp>
      <p:graphicFrame>
        <p:nvGraphicFramePr>
          <p:cNvPr id="8" name="Table 7"/>
          <p:cNvGraphicFramePr>
            <a:graphicFrameLocks noGrp="1"/>
          </p:cNvGraphicFramePr>
          <p:nvPr>
            <p:extLst>
              <p:ext uri="{D42A27DB-BD31-4B8C-83A1-F6EECF244321}">
                <p14:modId xmlns:p14="http://schemas.microsoft.com/office/powerpoint/2010/main" val="2801567242"/>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3</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4</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43%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39813062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26400"/>
            <a:ext cx="7400239" cy="369332"/>
          </a:xfrm>
        </p:spPr>
        <p:txBody>
          <a:bodyPr/>
          <a:lstStyle/>
          <a:p>
            <a:r>
              <a:rPr lang="en-IE" dirty="0" smtClean="0"/>
              <a:t>Child Safeguarding Statement | </a:t>
            </a:r>
            <a:r>
              <a:rPr lang="en-IE" sz="1800" b="0" dirty="0" smtClean="0"/>
              <a:t>Legislative Requirements</a:t>
            </a:r>
            <a:r>
              <a:rPr lang="en-IE" dirty="0" smtClean="0"/>
              <a:t> </a:t>
            </a:r>
            <a:endParaRPr lang="en-IE" dirty="0"/>
          </a:p>
        </p:txBody>
      </p:sp>
      <p:sp>
        <p:nvSpPr>
          <p:cNvPr id="12" name="Rectangle 11"/>
          <p:cNvSpPr/>
          <p:nvPr/>
        </p:nvSpPr>
        <p:spPr>
          <a:xfrm>
            <a:off x="208902" y="2341926"/>
            <a:ext cx="6344298" cy="218521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Child Safeguarding Statements did </a:t>
            </a:r>
            <a:r>
              <a:rPr lang="en-IE" sz="1200" dirty="0">
                <a:latin typeface="Arial" panose="020B0604020202020204" pitchFamily="34" charset="0"/>
                <a:cs typeface="Arial" panose="020B0604020202020204" pitchFamily="34" charset="0"/>
              </a:rPr>
              <a:t>not specify clear principles and evidence of a commitment to </a:t>
            </a:r>
            <a:r>
              <a:rPr lang="en-IE" sz="1200" dirty="0" smtClean="0">
                <a:latin typeface="Arial" panose="020B0604020202020204" pitchFamily="34" charset="0"/>
                <a:cs typeface="Arial" panose="020B0604020202020204" pitchFamily="34" charset="0"/>
              </a:rPr>
              <a:t>safeguarding </a:t>
            </a:r>
            <a:r>
              <a:rPr lang="en-IE" sz="1200" dirty="0">
                <a:latin typeface="Arial" panose="020B0604020202020204" pitchFamily="34" charset="0"/>
                <a:cs typeface="Arial" panose="020B0604020202020204" pitchFamily="34" charset="0"/>
              </a:rPr>
              <a:t>children from </a:t>
            </a:r>
            <a:r>
              <a:rPr lang="en-IE" sz="1200" dirty="0" smtClean="0">
                <a:latin typeface="Arial" panose="020B0604020202020204" pitchFamily="34" charset="0"/>
                <a:cs typeface="Arial" panose="020B0604020202020204" pitchFamily="34" charset="0"/>
              </a:rPr>
              <a:t>harm</a:t>
            </a:r>
            <a:r>
              <a:rPr lang="en-IE" sz="1200" dirty="0">
                <a:latin typeface="Arial" panose="020B0604020202020204" pitchFamily="34" charset="0"/>
                <a:cs typeface="Arial" panose="020B0604020202020204" pitchFamily="34" charset="0"/>
              </a:rPr>
              <a:t> </a:t>
            </a:r>
            <a:r>
              <a:rPr lang="en-IE" sz="1200" dirty="0" smtClean="0">
                <a:latin typeface="Arial" panose="020B0604020202020204" pitchFamily="34" charset="0"/>
                <a:cs typeface="Arial" panose="020B0604020202020204" pitchFamily="34" charset="0"/>
              </a:rPr>
              <a:t>[some hospitals were using outdated HSE CSS templates].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Some of the prescribed procedures listed in Section 11(3) of the Children First Act 2015 were not specified in the CSS. </a:t>
            </a:r>
          </a:p>
          <a:p>
            <a:pPr marR="0" lvl="0" defTabSz="914400" eaLnBrk="1" fontAlgn="auto" latinLnBrk="0" hangingPunct="1">
              <a:lnSpc>
                <a:spcPct val="100000"/>
              </a:lnSpc>
              <a:spcBef>
                <a:spcPts val="0"/>
              </a:spcBef>
              <a:spcAft>
                <a:spcPts val="0"/>
              </a:spcAft>
              <a:buClrTx/>
              <a:buSzTx/>
              <a:tabLst/>
              <a:defRPr/>
            </a:pPr>
            <a:endParaRPr lang="en-IE" sz="1200" dirty="0" smtClean="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smtClean="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E" sz="120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1488467808"/>
              </p:ext>
            </p:extLst>
          </p:nvPr>
        </p:nvGraphicFramePr>
        <p:xfrm>
          <a:off x="265404" y="971550"/>
          <a:ext cx="6059196" cy="1193800"/>
        </p:xfrm>
        <a:graphic>
          <a:graphicData uri="http://schemas.openxmlformats.org/drawingml/2006/table">
            <a:tbl>
              <a:tblPr firstRow="1" bandRow="1">
                <a:tableStyleId>{5C22544A-7EE6-4342-B048-85BDC9FD1C3A}</a:tableStyleId>
              </a:tblPr>
              <a:tblGrid>
                <a:gridCol w="60591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Child Safeguarding Statement (CSS) must be prepared in accordance with legislative requirements*.</a:t>
                      </a: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4" name="TextBox 3"/>
          <p:cNvSpPr txBox="1"/>
          <p:nvPr/>
        </p:nvSpPr>
        <p:spPr>
          <a:xfrm>
            <a:off x="208902" y="4157808"/>
            <a:ext cx="8878596" cy="73866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200" b="0" i="0" u="none" strike="noStrike" kern="0" cap="none" spc="0" normalizeH="0" baseline="0" noProof="0" dirty="0" smtClean="0">
                <a:ln>
                  <a:noFill/>
                </a:ln>
                <a:solidFill>
                  <a:sysClr val="windowText" lastClr="000000"/>
                </a:solidFill>
                <a:effectLst/>
                <a:uLnTx/>
                <a:uFillTx/>
              </a:rPr>
              <a:t>*</a:t>
            </a:r>
            <a:r>
              <a:rPr kumimoji="0" lang="en-IE" sz="1000" b="0" i="0" u="none" strike="noStrike" kern="0" cap="none" spc="0" normalizeH="0" baseline="0" noProof="0" dirty="0" smtClean="0">
                <a:ln>
                  <a:noFill/>
                </a:ln>
                <a:solidFill>
                  <a:sysClr val="windowText" lastClr="000000"/>
                </a:solidFill>
                <a:effectLst/>
                <a:uLnTx/>
                <a:uFillTx/>
              </a:rPr>
              <a:t>(i) The CSS must describe the service being provided and the principles to be observed to safeguard children while availing of the service (ii) A Relevant Person must be appointed for the purpose of the CSS (iii) The CSS must include a written assessment of any potential for harm to a child while availing of the service (iv) The CSS must specify the procedures that are in place to manage any risk identified and the prescribed procedures required to be in place, as listed in Section 11(3) of the Children First Act 2015. </a:t>
            </a:r>
            <a:endParaRPr kumimoji="0" lang="en-IE" sz="1000" b="0" i="0" u="none" strike="noStrike" kern="0" cap="none" spc="0" normalizeH="0" baseline="0" noProof="0" dirty="0">
              <a:ln>
                <a:noFill/>
              </a:ln>
              <a:solidFill>
                <a:sysClr val="windowText" lastClr="000000"/>
              </a:solidFill>
              <a:effectLst/>
              <a:uLnTx/>
              <a:uFillTx/>
            </a:endParaRPr>
          </a:p>
        </p:txBody>
      </p:sp>
      <p:graphicFrame>
        <p:nvGraphicFramePr>
          <p:cNvPr id="11" name="Table 10"/>
          <p:cNvGraphicFramePr>
            <a:graphicFrameLocks noGrp="1"/>
          </p:cNvGraphicFramePr>
          <p:nvPr>
            <p:extLst>
              <p:ext uri="{D42A27DB-BD31-4B8C-83A1-F6EECF244321}">
                <p14:modId xmlns:p14="http://schemas.microsoft.com/office/powerpoint/2010/main" val="212112039"/>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3</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4</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43%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2216276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5080</TotalTime>
  <Words>2434</Words>
  <Application>Microsoft Office PowerPoint</Application>
  <PresentationFormat>On-screen Show (16:9)</PresentationFormat>
  <Paragraphs>390</Paragraphs>
  <Slides>20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Times New Roman</vt:lpstr>
      <vt:lpstr>Office Theme</vt:lpstr>
      <vt:lpstr>PowerPoint Presentation</vt:lpstr>
      <vt:lpstr>Hospitals selected for Compliance Check</vt:lpstr>
      <vt:lpstr>Overview of Findings</vt:lpstr>
      <vt:lpstr>Summary Findings (continued) </vt:lpstr>
      <vt:lpstr>Learning</vt:lpstr>
      <vt:lpstr>Learning (continued) </vt:lpstr>
      <vt:lpstr>Breakdown of Findings</vt:lpstr>
      <vt:lpstr>PowerPoint Presentation</vt:lpstr>
      <vt:lpstr>Child Safeguarding Statement | Legislative Requirements </vt:lpstr>
      <vt:lpstr>Child Safeguarding Statement | Guidance issued by Tusla</vt:lpstr>
      <vt:lpstr>Child Safeguarding Statement | Display</vt:lpstr>
      <vt:lpstr>Child Safeguarding Statement | Furnished and made available </vt:lpstr>
      <vt:lpstr>Child Safeguarding Statement | Review </vt:lpstr>
      <vt:lpstr>Child Protection &amp; Welfare Policy | Appendix 3 or equivalent </vt:lpstr>
      <vt:lpstr>Child Protection &amp; Welfare Policy | Funded &amp; Contracted*</vt:lpstr>
      <vt:lpstr>Mandatory Training | 'An Introduction to Children First' - 3 yearly</vt:lpstr>
      <vt:lpstr>Child Protection &amp; Welfare Records | Record Management</vt:lpstr>
      <vt:lpstr>CP&amp;W Concerns | Reporting Procedure</vt:lpstr>
      <vt:lpstr>Service Arrangements| Funded &amp; Contracted*</vt:lpstr>
      <vt:lpstr>Please direct queries to: HSE Children First National Office childrenfirst@hse.ie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Proofreading Academy Student</dc:creator>
  <cp:lastModifiedBy>Jennifer Healy (Children First Training &amp; Development Officer)</cp:lastModifiedBy>
  <cp:revision>172</cp:revision>
  <cp:lastPrinted>2024-03-15T11:19:17Z</cp:lastPrinted>
  <dcterms:created xsi:type="dcterms:W3CDTF">2024-01-17T14:37:24Z</dcterms:created>
  <dcterms:modified xsi:type="dcterms:W3CDTF">2024-06-26T12:04:11Z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2023-12-20T00:00:00Z</vt:filetime>
  </property>
  <property fmtid="{D5CDD505-2E9C-101B-9397-08002B2CF9AE}" pid="3" name="Creator">
    <vt:lpwstr>Microsoft® PowerPoint® 2016</vt:lpwstr>
  </property>
  <property fmtid="{D5CDD505-2E9C-101B-9397-08002B2CF9AE}" pid="4" name="LastSaved">
    <vt:filetime>2024-01-17T00:00:00Z</vt:filetime>
  </property>
  <property fmtid="{D5CDD505-2E9C-101B-9397-08002B2CF9AE}" pid="5" name="Producer">
    <vt:lpwstr>Microsoft® PowerPoint® 2016</vt:lpwstr>
  </property>
</Properties>
</file>