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0693400" cy="7562850"/>
  <p:notesSz cx="10693400" cy="75628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>
      <p:cViewPr varScale="1">
        <p:scale>
          <a:sx n="110" d="100"/>
          <a:sy n="110" d="100"/>
        </p:scale>
        <p:origin x="1688" y="1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17" d="100"/>
          <a:sy n="117" d="100"/>
        </p:scale>
        <p:origin x="24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987CE4-0682-A24B-A877-350FA3BBA25E}" type="datetimeFigureOut">
              <a:rPr lang="en-US" smtClean="0"/>
              <a:t>5/17/24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43300" y="946150"/>
            <a:ext cx="3606800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69975" y="3640138"/>
            <a:ext cx="8553450" cy="29781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057900" y="7183438"/>
            <a:ext cx="4632325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1F609-6F50-2343-BF4D-2C023C87A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808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81F609-6F50-2343-BF4D-2C023C87AE1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640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78935" y="1869381"/>
            <a:ext cx="3264535" cy="22294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00" b="1" i="0">
                <a:solidFill>
                  <a:srgbClr val="016D38"/>
                </a:solidFill>
                <a:latin typeface="HelveticaNeueLT Pro 55 Roman"/>
                <a:cs typeface="HelveticaNeueLT Pro 55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278935" y="4188860"/>
            <a:ext cx="4071620" cy="1711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0" b="1" i="0">
                <a:solidFill>
                  <a:srgbClr val="016D38"/>
                </a:solidFill>
                <a:latin typeface="HelveticaNeueLT Pro 55 Roman"/>
                <a:cs typeface="HelveticaNeueLT Pro 55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5/17/24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16D38"/>
                </a:solidFill>
                <a:latin typeface="HelveticaNeueLT Pro 55 Roman"/>
                <a:cs typeface="HelveticaNeueLT Pro 55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231F20"/>
                </a:solidFill>
                <a:latin typeface="HelveticaNeueLTPro-Roman"/>
                <a:cs typeface="HelveticaNeueLTPro-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5/17/24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16D38"/>
                </a:solidFill>
                <a:latin typeface="HelveticaNeueLT Pro 55 Roman"/>
                <a:cs typeface="HelveticaNeueLT Pro 55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5/17/24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16D38"/>
                </a:solidFill>
                <a:latin typeface="HelveticaNeueLT Pro 55 Roman"/>
                <a:cs typeface="HelveticaNeueLT Pro 55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5/17/24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5/17/24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33487" y="287032"/>
            <a:ext cx="9258935" cy="360045"/>
          </a:xfrm>
          <a:custGeom>
            <a:avLst/>
            <a:gdLst/>
            <a:ahLst/>
            <a:cxnLst/>
            <a:rect l="l" t="t" r="r" b="b"/>
            <a:pathLst>
              <a:path w="9258935" h="360045">
                <a:moveTo>
                  <a:pt x="9258515" y="0"/>
                </a:moveTo>
                <a:lnTo>
                  <a:pt x="0" y="0"/>
                </a:lnTo>
                <a:lnTo>
                  <a:pt x="0" y="359994"/>
                </a:lnTo>
                <a:lnTo>
                  <a:pt x="9258515" y="359994"/>
                </a:lnTo>
                <a:lnTo>
                  <a:pt x="9258515" y="0"/>
                </a:lnTo>
                <a:close/>
              </a:path>
            </a:pathLst>
          </a:custGeom>
          <a:solidFill>
            <a:srgbClr val="99CA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7299" y="1340130"/>
            <a:ext cx="8368030" cy="6769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016D38"/>
                </a:solidFill>
                <a:latin typeface="HelveticaNeueLT Pro 55 Roman"/>
                <a:cs typeface="HelveticaNeueLT Pro 55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41131" y="2278041"/>
            <a:ext cx="8722360" cy="35439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231F20"/>
                </a:solidFill>
                <a:latin typeface="HelveticaNeueLTPro-Roman"/>
                <a:cs typeface="HelveticaNeueLTPro-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5/17/24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18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 marR="5080">
              <a:lnSpc>
                <a:spcPts val="5720"/>
              </a:lnSpc>
              <a:spcBef>
                <a:spcPts val="395"/>
              </a:spcBef>
            </a:pPr>
            <a:r>
              <a:rPr spc="-10" dirty="0"/>
              <a:t>Misleading Marketing Claims</a:t>
            </a:r>
          </a:p>
        </p:txBody>
      </p:sp>
      <p:sp>
        <p:nvSpPr>
          <p:cNvPr id="19" name="object 19"/>
          <p:cNvSpPr txBox="1">
            <a:spLocks noGrp="1"/>
          </p:cNvSpPr>
          <p:nvPr>
            <p:ph type="subTitle" idx="4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95"/>
              </a:spcBef>
            </a:pPr>
            <a:r>
              <a:rPr dirty="0"/>
              <a:t>Making</a:t>
            </a:r>
            <a:r>
              <a:rPr spc="5" dirty="0"/>
              <a:t> </a:t>
            </a:r>
            <a:r>
              <a:rPr spc="-10" dirty="0"/>
              <a:t>products </a:t>
            </a:r>
            <a:r>
              <a:rPr dirty="0"/>
              <a:t>seem</a:t>
            </a:r>
            <a:r>
              <a:rPr spc="5" dirty="0"/>
              <a:t> </a:t>
            </a:r>
            <a:r>
              <a:rPr dirty="0"/>
              <a:t>like</a:t>
            </a:r>
            <a:r>
              <a:rPr spc="5" dirty="0"/>
              <a:t> </a:t>
            </a:r>
            <a:r>
              <a:rPr spc="-10" dirty="0"/>
              <a:t>they’re </a:t>
            </a:r>
            <a:r>
              <a:rPr dirty="0"/>
              <a:t>something</a:t>
            </a:r>
            <a:r>
              <a:rPr spc="5" dirty="0"/>
              <a:t> </a:t>
            </a:r>
            <a:r>
              <a:rPr dirty="0"/>
              <a:t>they’re</a:t>
            </a:r>
            <a:r>
              <a:rPr spc="5" dirty="0"/>
              <a:t> </a:t>
            </a:r>
            <a:r>
              <a:rPr spc="-20" dirty="0"/>
              <a:t>not!</a:t>
            </a:r>
          </a:p>
        </p:txBody>
      </p:sp>
      <p:grpSp>
        <p:nvGrpSpPr>
          <p:cNvPr id="38" name="object 38"/>
          <p:cNvGrpSpPr/>
          <p:nvPr/>
        </p:nvGrpSpPr>
        <p:grpSpPr>
          <a:xfrm>
            <a:off x="719994" y="7087805"/>
            <a:ext cx="9234170" cy="12700"/>
            <a:chOff x="719994" y="7087805"/>
            <a:chExt cx="9234170" cy="12700"/>
          </a:xfrm>
        </p:grpSpPr>
        <p:sp>
          <p:nvSpPr>
            <p:cNvPr id="39" name="object 39"/>
            <p:cNvSpPr/>
            <p:nvPr/>
          </p:nvSpPr>
          <p:spPr>
            <a:xfrm>
              <a:off x="739054" y="7094155"/>
              <a:ext cx="9183370" cy="0"/>
            </a:xfrm>
            <a:custGeom>
              <a:avLst/>
              <a:gdLst/>
              <a:ahLst/>
              <a:cxnLst/>
              <a:rect l="l" t="t" r="r" b="b"/>
              <a:pathLst>
                <a:path w="9183370">
                  <a:moveTo>
                    <a:pt x="9183192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77787B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19988" y="7087806"/>
              <a:ext cx="9234170" cy="12700"/>
            </a:xfrm>
            <a:custGeom>
              <a:avLst/>
              <a:gdLst/>
              <a:ahLst/>
              <a:cxnLst/>
              <a:rect l="l" t="t" r="r" b="b"/>
              <a:pathLst>
                <a:path w="9234170" h="12700">
                  <a:moveTo>
                    <a:pt x="12700" y="6350"/>
                  </a:moveTo>
                  <a:lnTo>
                    <a:pt x="10845" y="1866"/>
                  </a:lnTo>
                  <a:lnTo>
                    <a:pt x="6350" y="0"/>
                  </a:lnTo>
                  <a:lnTo>
                    <a:pt x="1854" y="1866"/>
                  </a:lnTo>
                  <a:lnTo>
                    <a:pt x="0" y="6350"/>
                  </a:lnTo>
                  <a:lnTo>
                    <a:pt x="1854" y="10845"/>
                  </a:lnTo>
                  <a:lnTo>
                    <a:pt x="6350" y="12700"/>
                  </a:lnTo>
                  <a:lnTo>
                    <a:pt x="10845" y="10845"/>
                  </a:lnTo>
                  <a:lnTo>
                    <a:pt x="12700" y="6350"/>
                  </a:lnTo>
                  <a:close/>
                </a:path>
                <a:path w="9234170" h="12700">
                  <a:moveTo>
                    <a:pt x="9234005" y="6350"/>
                  </a:moveTo>
                  <a:lnTo>
                    <a:pt x="9232151" y="1866"/>
                  </a:lnTo>
                  <a:lnTo>
                    <a:pt x="9227655" y="0"/>
                  </a:lnTo>
                  <a:lnTo>
                    <a:pt x="9223159" y="1866"/>
                  </a:lnTo>
                  <a:lnTo>
                    <a:pt x="9221305" y="6350"/>
                  </a:lnTo>
                  <a:lnTo>
                    <a:pt x="9223159" y="10845"/>
                  </a:lnTo>
                  <a:lnTo>
                    <a:pt x="9227655" y="12700"/>
                  </a:lnTo>
                  <a:lnTo>
                    <a:pt x="9232151" y="10845"/>
                  </a:lnTo>
                  <a:lnTo>
                    <a:pt x="9234005" y="6350"/>
                  </a:lnTo>
                  <a:close/>
                </a:path>
              </a:pathLst>
            </a:custGeom>
            <a:solidFill>
              <a:srgbClr val="7778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Picture 4" descr="A green and white sign&#10;&#10;Description automatically generated">
            <a:extLst>
              <a:ext uri="{FF2B5EF4-FFF2-40B4-BE49-F238E27FC236}">
                <a16:creationId xmlns:a16="http://schemas.microsoft.com/office/drawing/2014/main" id="{845462D6-6AA6-305B-9662-0E70D5B670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10693400" cy="755975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78557" y="287032"/>
            <a:ext cx="8314055" cy="376555"/>
          </a:xfrm>
          <a:prstGeom prst="rect">
            <a:avLst/>
          </a:prstGeom>
          <a:solidFill>
            <a:srgbClr val="99CA3C"/>
          </a:solidFill>
        </p:spPr>
        <p:txBody>
          <a:bodyPr vert="horz" wrap="square" lIns="0" tIns="95885" rIns="0" bIns="0" rtlCol="0">
            <a:spAutoFit/>
          </a:bodyPr>
          <a:lstStyle/>
          <a:p>
            <a:pPr marL="272415">
              <a:lnSpc>
                <a:spcPct val="100000"/>
              </a:lnSpc>
              <a:spcBef>
                <a:spcPts val="755"/>
              </a:spcBef>
            </a:pPr>
            <a:r>
              <a:rPr sz="1000" b="1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Being healthy </a:t>
            </a:r>
            <a:r>
              <a:rPr sz="1000" b="1" spc="-5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2</a:t>
            </a:r>
            <a:endParaRPr sz="1000">
              <a:latin typeface="HelveticaNeueLT Pro 55 Roman"/>
              <a:cs typeface="HelveticaNeueLT Pro 55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291640" y="158474"/>
            <a:ext cx="1114425" cy="617220"/>
            <a:chOff x="1291640" y="158474"/>
            <a:chExt cx="1114425" cy="617220"/>
          </a:xfrm>
        </p:grpSpPr>
        <p:sp>
          <p:nvSpPr>
            <p:cNvPr id="4" name="object 4"/>
            <p:cNvSpPr/>
            <p:nvPr/>
          </p:nvSpPr>
          <p:spPr>
            <a:xfrm>
              <a:off x="1788397" y="158474"/>
              <a:ext cx="617220" cy="617220"/>
            </a:xfrm>
            <a:custGeom>
              <a:avLst/>
              <a:gdLst/>
              <a:ahLst/>
              <a:cxnLst/>
              <a:rect l="l" t="t" r="r" b="b"/>
              <a:pathLst>
                <a:path w="617219" h="617220">
                  <a:moveTo>
                    <a:pt x="308546" y="0"/>
                  </a:moveTo>
                  <a:lnTo>
                    <a:pt x="262951" y="3345"/>
                  </a:lnTo>
                  <a:lnTo>
                    <a:pt x="219433" y="13063"/>
                  </a:lnTo>
                  <a:lnTo>
                    <a:pt x="178469" y="28676"/>
                  </a:lnTo>
                  <a:lnTo>
                    <a:pt x="140538" y="49707"/>
                  </a:lnTo>
                  <a:lnTo>
                    <a:pt x="106116" y="75680"/>
                  </a:lnTo>
                  <a:lnTo>
                    <a:pt x="75680" y="106116"/>
                  </a:lnTo>
                  <a:lnTo>
                    <a:pt x="49707" y="140538"/>
                  </a:lnTo>
                  <a:lnTo>
                    <a:pt x="28676" y="178469"/>
                  </a:lnTo>
                  <a:lnTo>
                    <a:pt x="13063" y="219433"/>
                  </a:lnTo>
                  <a:lnTo>
                    <a:pt x="3345" y="262951"/>
                  </a:lnTo>
                  <a:lnTo>
                    <a:pt x="0" y="308546"/>
                  </a:lnTo>
                  <a:lnTo>
                    <a:pt x="3345" y="354141"/>
                  </a:lnTo>
                  <a:lnTo>
                    <a:pt x="13063" y="397659"/>
                  </a:lnTo>
                  <a:lnTo>
                    <a:pt x="28676" y="438623"/>
                  </a:lnTo>
                  <a:lnTo>
                    <a:pt x="49707" y="476554"/>
                  </a:lnTo>
                  <a:lnTo>
                    <a:pt x="75680" y="510976"/>
                  </a:lnTo>
                  <a:lnTo>
                    <a:pt x="106116" y="541412"/>
                  </a:lnTo>
                  <a:lnTo>
                    <a:pt x="140538" y="567385"/>
                  </a:lnTo>
                  <a:lnTo>
                    <a:pt x="178469" y="588416"/>
                  </a:lnTo>
                  <a:lnTo>
                    <a:pt x="219433" y="604029"/>
                  </a:lnTo>
                  <a:lnTo>
                    <a:pt x="262951" y="613747"/>
                  </a:lnTo>
                  <a:lnTo>
                    <a:pt x="308546" y="617093"/>
                  </a:lnTo>
                  <a:lnTo>
                    <a:pt x="354141" y="613747"/>
                  </a:lnTo>
                  <a:lnTo>
                    <a:pt x="397659" y="604029"/>
                  </a:lnTo>
                  <a:lnTo>
                    <a:pt x="438623" y="588416"/>
                  </a:lnTo>
                  <a:lnTo>
                    <a:pt x="476554" y="567385"/>
                  </a:lnTo>
                  <a:lnTo>
                    <a:pt x="510976" y="541412"/>
                  </a:lnTo>
                  <a:lnTo>
                    <a:pt x="541412" y="510976"/>
                  </a:lnTo>
                  <a:lnTo>
                    <a:pt x="567385" y="476554"/>
                  </a:lnTo>
                  <a:lnTo>
                    <a:pt x="588416" y="438623"/>
                  </a:lnTo>
                  <a:lnTo>
                    <a:pt x="604029" y="397659"/>
                  </a:lnTo>
                  <a:lnTo>
                    <a:pt x="613747" y="354141"/>
                  </a:lnTo>
                  <a:lnTo>
                    <a:pt x="617093" y="308546"/>
                  </a:lnTo>
                  <a:lnTo>
                    <a:pt x="613747" y="262951"/>
                  </a:lnTo>
                  <a:lnTo>
                    <a:pt x="604029" y="219433"/>
                  </a:lnTo>
                  <a:lnTo>
                    <a:pt x="588416" y="178469"/>
                  </a:lnTo>
                  <a:lnTo>
                    <a:pt x="567385" y="140538"/>
                  </a:lnTo>
                  <a:lnTo>
                    <a:pt x="541412" y="106116"/>
                  </a:lnTo>
                  <a:lnTo>
                    <a:pt x="510976" y="75680"/>
                  </a:lnTo>
                  <a:lnTo>
                    <a:pt x="476554" y="49707"/>
                  </a:lnTo>
                  <a:lnTo>
                    <a:pt x="438623" y="28676"/>
                  </a:lnTo>
                  <a:lnTo>
                    <a:pt x="397659" y="13063"/>
                  </a:lnTo>
                  <a:lnTo>
                    <a:pt x="354141" y="3345"/>
                  </a:lnTo>
                  <a:lnTo>
                    <a:pt x="308546" y="0"/>
                  </a:lnTo>
                  <a:close/>
                </a:path>
              </a:pathLst>
            </a:custGeom>
            <a:solidFill>
              <a:srgbClr val="E6F0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839061" y="209143"/>
              <a:ext cx="539750" cy="539750"/>
            </a:xfrm>
            <a:custGeom>
              <a:avLst/>
              <a:gdLst/>
              <a:ahLst/>
              <a:cxnLst/>
              <a:rect l="l" t="t" r="r" b="b"/>
              <a:pathLst>
                <a:path w="539750" h="539750">
                  <a:moveTo>
                    <a:pt x="539495" y="0"/>
                  </a:moveTo>
                  <a:lnTo>
                    <a:pt x="0" y="0"/>
                  </a:lnTo>
                  <a:lnTo>
                    <a:pt x="0" y="539496"/>
                  </a:lnTo>
                  <a:lnTo>
                    <a:pt x="539495" y="539496"/>
                  </a:lnTo>
                  <a:lnTo>
                    <a:pt x="539495" y="0"/>
                  </a:lnTo>
                  <a:close/>
                </a:path>
              </a:pathLst>
            </a:custGeom>
            <a:solidFill>
              <a:srgbClr val="231F20">
                <a:alpha val="54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847249" y="217328"/>
              <a:ext cx="499745" cy="499745"/>
            </a:xfrm>
            <a:custGeom>
              <a:avLst/>
              <a:gdLst/>
              <a:ahLst/>
              <a:cxnLst/>
              <a:rect l="l" t="t" r="r" b="b"/>
              <a:pathLst>
                <a:path w="499744" h="499745">
                  <a:moveTo>
                    <a:pt x="249694" y="0"/>
                  </a:moveTo>
                  <a:lnTo>
                    <a:pt x="204809" y="4022"/>
                  </a:lnTo>
                  <a:lnTo>
                    <a:pt x="162565" y="15620"/>
                  </a:lnTo>
                  <a:lnTo>
                    <a:pt x="123666" y="34089"/>
                  </a:lnTo>
                  <a:lnTo>
                    <a:pt x="88816" y="58722"/>
                  </a:lnTo>
                  <a:lnTo>
                    <a:pt x="58722" y="88816"/>
                  </a:lnTo>
                  <a:lnTo>
                    <a:pt x="34089" y="123666"/>
                  </a:lnTo>
                  <a:lnTo>
                    <a:pt x="15620" y="162565"/>
                  </a:lnTo>
                  <a:lnTo>
                    <a:pt x="4022" y="204809"/>
                  </a:lnTo>
                  <a:lnTo>
                    <a:pt x="0" y="249694"/>
                  </a:lnTo>
                  <a:lnTo>
                    <a:pt x="4022" y="294576"/>
                  </a:lnTo>
                  <a:lnTo>
                    <a:pt x="15620" y="336818"/>
                  </a:lnTo>
                  <a:lnTo>
                    <a:pt x="34089" y="375717"/>
                  </a:lnTo>
                  <a:lnTo>
                    <a:pt x="58722" y="410567"/>
                  </a:lnTo>
                  <a:lnTo>
                    <a:pt x="88816" y="440662"/>
                  </a:lnTo>
                  <a:lnTo>
                    <a:pt x="123666" y="465297"/>
                  </a:lnTo>
                  <a:lnTo>
                    <a:pt x="162565" y="483767"/>
                  </a:lnTo>
                  <a:lnTo>
                    <a:pt x="204809" y="495366"/>
                  </a:lnTo>
                  <a:lnTo>
                    <a:pt x="249694" y="499389"/>
                  </a:lnTo>
                  <a:lnTo>
                    <a:pt x="294576" y="495366"/>
                  </a:lnTo>
                  <a:lnTo>
                    <a:pt x="336818" y="483767"/>
                  </a:lnTo>
                  <a:lnTo>
                    <a:pt x="375717" y="465297"/>
                  </a:lnTo>
                  <a:lnTo>
                    <a:pt x="410567" y="440662"/>
                  </a:lnTo>
                  <a:lnTo>
                    <a:pt x="440662" y="410567"/>
                  </a:lnTo>
                  <a:lnTo>
                    <a:pt x="465297" y="375717"/>
                  </a:lnTo>
                  <a:lnTo>
                    <a:pt x="483767" y="336818"/>
                  </a:lnTo>
                  <a:lnTo>
                    <a:pt x="495366" y="294576"/>
                  </a:lnTo>
                  <a:lnTo>
                    <a:pt x="499389" y="249694"/>
                  </a:lnTo>
                  <a:lnTo>
                    <a:pt x="495366" y="204809"/>
                  </a:lnTo>
                  <a:lnTo>
                    <a:pt x="483767" y="162565"/>
                  </a:lnTo>
                  <a:lnTo>
                    <a:pt x="465297" y="123666"/>
                  </a:lnTo>
                  <a:lnTo>
                    <a:pt x="440662" y="88816"/>
                  </a:lnTo>
                  <a:lnTo>
                    <a:pt x="410567" y="58722"/>
                  </a:lnTo>
                  <a:lnTo>
                    <a:pt x="375717" y="34089"/>
                  </a:lnTo>
                  <a:lnTo>
                    <a:pt x="336818" y="15620"/>
                  </a:lnTo>
                  <a:lnTo>
                    <a:pt x="294576" y="4022"/>
                  </a:lnTo>
                  <a:lnTo>
                    <a:pt x="2496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874147" y="244224"/>
              <a:ext cx="445770" cy="445770"/>
            </a:xfrm>
            <a:custGeom>
              <a:avLst/>
              <a:gdLst/>
              <a:ahLst/>
              <a:cxnLst/>
              <a:rect l="l" t="t" r="r" b="b"/>
              <a:pathLst>
                <a:path w="445769" h="445770">
                  <a:moveTo>
                    <a:pt x="222796" y="0"/>
                  </a:moveTo>
                  <a:lnTo>
                    <a:pt x="177893" y="4526"/>
                  </a:lnTo>
                  <a:lnTo>
                    <a:pt x="136072" y="17507"/>
                  </a:lnTo>
                  <a:lnTo>
                    <a:pt x="98227" y="38049"/>
                  </a:lnTo>
                  <a:lnTo>
                    <a:pt x="65254" y="65254"/>
                  </a:lnTo>
                  <a:lnTo>
                    <a:pt x="38049" y="98227"/>
                  </a:lnTo>
                  <a:lnTo>
                    <a:pt x="17507" y="136072"/>
                  </a:lnTo>
                  <a:lnTo>
                    <a:pt x="4526" y="177893"/>
                  </a:lnTo>
                  <a:lnTo>
                    <a:pt x="0" y="222796"/>
                  </a:lnTo>
                  <a:lnTo>
                    <a:pt x="4526" y="267698"/>
                  </a:lnTo>
                  <a:lnTo>
                    <a:pt x="17507" y="309519"/>
                  </a:lnTo>
                  <a:lnTo>
                    <a:pt x="38049" y="347365"/>
                  </a:lnTo>
                  <a:lnTo>
                    <a:pt x="65254" y="380338"/>
                  </a:lnTo>
                  <a:lnTo>
                    <a:pt x="98227" y="407543"/>
                  </a:lnTo>
                  <a:lnTo>
                    <a:pt x="136072" y="428084"/>
                  </a:lnTo>
                  <a:lnTo>
                    <a:pt x="177893" y="441065"/>
                  </a:lnTo>
                  <a:lnTo>
                    <a:pt x="222796" y="445592"/>
                  </a:lnTo>
                  <a:lnTo>
                    <a:pt x="267698" y="441065"/>
                  </a:lnTo>
                  <a:lnTo>
                    <a:pt x="309519" y="428084"/>
                  </a:lnTo>
                  <a:lnTo>
                    <a:pt x="347365" y="407543"/>
                  </a:lnTo>
                  <a:lnTo>
                    <a:pt x="380338" y="380338"/>
                  </a:lnTo>
                  <a:lnTo>
                    <a:pt x="407543" y="347365"/>
                  </a:lnTo>
                  <a:lnTo>
                    <a:pt x="428084" y="309519"/>
                  </a:lnTo>
                  <a:lnTo>
                    <a:pt x="441065" y="267698"/>
                  </a:lnTo>
                  <a:lnTo>
                    <a:pt x="445592" y="222796"/>
                  </a:lnTo>
                  <a:lnTo>
                    <a:pt x="441065" y="177893"/>
                  </a:lnTo>
                  <a:lnTo>
                    <a:pt x="428084" y="136072"/>
                  </a:lnTo>
                  <a:lnTo>
                    <a:pt x="407543" y="98227"/>
                  </a:lnTo>
                  <a:lnTo>
                    <a:pt x="380338" y="65254"/>
                  </a:lnTo>
                  <a:lnTo>
                    <a:pt x="347365" y="38049"/>
                  </a:lnTo>
                  <a:lnTo>
                    <a:pt x="309519" y="17507"/>
                  </a:lnTo>
                  <a:lnTo>
                    <a:pt x="267698" y="4526"/>
                  </a:lnTo>
                  <a:lnTo>
                    <a:pt x="222796" y="0"/>
                  </a:lnTo>
                  <a:close/>
                </a:path>
              </a:pathLst>
            </a:custGeom>
            <a:solidFill>
              <a:srgbClr val="016D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91640" y="251038"/>
              <a:ext cx="432434" cy="432434"/>
            </a:xfrm>
            <a:custGeom>
              <a:avLst/>
              <a:gdLst/>
              <a:ahLst/>
              <a:cxnLst/>
              <a:rect l="l" t="t" r="r" b="b"/>
              <a:pathLst>
                <a:path w="432435" h="432434">
                  <a:moveTo>
                    <a:pt x="215976" y="0"/>
                  </a:moveTo>
                  <a:lnTo>
                    <a:pt x="166455" y="5704"/>
                  </a:lnTo>
                  <a:lnTo>
                    <a:pt x="120996" y="21952"/>
                  </a:lnTo>
                  <a:lnTo>
                    <a:pt x="80894" y="47449"/>
                  </a:lnTo>
                  <a:lnTo>
                    <a:pt x="47448" y="80897"/>
                  </a:lnTo>
                  <a:lnTo>
                    <a:pt x="21952" y="121000"/>
                  </a:lnTo>
                  <a:lnTo>
                    <a:pt x="5704" y="166463"/>
                  </a:lnTo>
                  <a:lnTo>
                    <a:pt x="0" y="215988"/>
                  </a:lnTo>
                  <a:lnTo>
                    <a:pt x="5704" y="265509"/>
                  </a:lnTo>
                  <a:lnTo>
                    <a:pt x="21952" y="310968"/>
                  </a:lnTo>
                  <a:lnTo>
                    <a:pt x="47448" y="351070"/>
                  </a:lnTo>
                  <a:lnTo>
                    <a:pt x="80894" y="384516"/>
                  </a:lnTo>
                  <a:lnTo>
                    <a:pt x="120996" y="410012"/>
                  </a:lnTo>
                  <a:lnTo>
                    <a:pt x="166455" y="426260"/>
                  </a:lnTo>
                  <a:lnTo>
                    <a:pt x="215976" y="431965"/>
                  </a:lnTo>
                  <a:lnTo>
                    <a:pt x="265496" y="426260"/>
                  </a:lnTo>
                  <a:lnTo>
                    <a:pt x="310956" y="410012"/>
                  </a:lnTo>
                  <a:lnTo>
                    <a:pt x="351057" y="384516"/>
                  </a:lnTo>
                  <a:lnTo>
                    <a:pt x="384504" y="351070"/>
                  </a:lnTo>
                  <a:lnTo>
                    <a:pt x="409999" y="310968"/>
                  </a:lnTo>
                  <a:lnTo>
                    <a:pt x="426248" y="265509"/>
                  </a:lnTo>
                  <a:lnTo>
                    <a:pt x="431952" y="215988"/>
                  </a:lnTo>
                  <a:lnTo>
                    <a:pt x="426248" y="166463"/>
                  </a:lnTo>
                  <a:lnTo>
                    <a:pt x="409999" y="121000"/>
                  </a:lnTo>
                  <a:lnTo>
                    <a:pt x="384504" y="80897"/>
                  </a:lnTo>
                  <a:lnTo>
                    <a:pt x="351057" y="47449"/>
                  </a:lnTo>
                  <a:lnTo>
                    <a:pt x="310956" y="21952"/>
                  </a:lnTo>
                  <a:lnTo>
                    <a:pt x="265496" y="5704"/>
                  </a:lnTo>
                  <a:lnTo>
                    <a:pt x="215976" y="0"/>
                  </a:lnTo>
                  <a:close/>
                </a:path>
              </a:pathLst>
            </a:custGeom>
            <a:solidFill>
              <a:srgbClr val="E6F0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328775" y="288175"/>
              <a:ext cx="375285" cy="375285"/>
            </a:xfrm>
            <a:custGeom>
              <a:avLst/>
              <a:gdLst/>
              <a:ahLst/>
              <a:cxnLst/>
              <a:rect l="l" t="t" r="r" b="b"/>
              <a:pathLst>
                <a:path w="375285" h="375284">
                  <a:moveTo>
                    <a:pt x="374903" y="0"/>
                  </a:moveTo>
                  <a:lnTo>
                    <a:pt x="0" y="0"/>
                  </a:lnTo>
                  <a:lnTo>
                    <a:pt x="0" y="374903"/>
                  </a:lnTo>
                  <a:lnTo>
                    <a:pt x="374903" y="374903"/>
                  </a:lnTo>
                  <a:lnTo>
                    <a:pt x="374903" y="0"/>
                  </a:lnTo>
                  <a:close/>
                </a:path>
              </a:pathLst>
            </a:custGeom>
            <a:solidFill>
              <a:srgbClr val="231F20">
                <a:alpha val="54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32828" y="292235"/>
              <a:ext cx="349885" cy="349885"/>
            </a:xfrm>
            <a:custGeom>
              <a:avLst/>
              <a:gdLst/>
              <a:ahLst/>
              <a:cxnLst/>
              <a:rect l="l" t="t" r="r" b="b"/>
              <a:pathLst>
                <a:path w="349885" h="349884">
                  <a:moveTo>
                    <a:pt x="174790" y="0"/>
                  </a:moveTo>
                  <a:lnTo>
                    <a:pt x="128324" y="6243"/>
                  </a:lnTo>
                  <a:lnTo>
                    <a:pt x="86570" y="23864"/>
                  </a:lnTo>
                  <a:lnTo>
                    <a:pt x="51195" y="51195"/>
                  </a:lnTo>
                  <a:lnTo>
                    <a:pt x="23864" y="86570"/>
                  </a:lnTo>
                  <a:lnTo>
                    <a:pt x="6243" y="128324"/>
                  </a:lnTo>
                  <a:lnTo>
                    <a:pt x="0" y="174790"/>
                  </a:lnTo>
                  <a:lnTo>
                    <a:pt x="6243" y="221254"/>
                  </a:lnTo>
                  <a:lnTo>
                    <a:pt x="23864" y="263006"/>
                  </a:lnTo>
                  <a:lnTo>
                    <a:pt x="51195" y="298378"/>
                  </a:lnTo>
                  <a:lnTo>
                    <a:pt x="86570" y="325706"/>
                  </a:lnTo>
                  <a:lnTo>
                    <a:pt x="128324" y="343324"/>
                  </a:lnTo>
                  <a:lnTo>
                    <a:pt x="174790" y="349567"/>
                  </a:lnTo>
                  <a:lnTo>
                    <a:pt x="221255" y="343324"/>
                  </a:lnTo>
                  <a:lnTo>
                    <a:pt x="263009" y="325706"/>
                  </a:lnTo>
                  <a:lnTo>
                    <a:pt x="298384" y="298378"/>
                  </a:lnTo>
                  <a:lnTo>
                    <a:pt x="325715" y="263006"/>
                  </a:lnTo>
                  <a:lnTo>
                    <a:pt x="343336" y="221254"/>
                  </a:lnTo>
                  <a:lnTo>
                    <a:pt x="349580" y="174790"/>
                  </a:lnTo>
                  <a:lnTo>
                    <a:pt x="343336" y="128324"/>
                  </a:lnTo>
                  <a:lnTo>
                    <a:pt x="325715" y="86570"/>
                  </a:lnTo>
                  <a:lnTo>
                    <a:pt x="298384" y="51195"/>
                  </a:lnTo>
                  <a:lnTo>
                    <a:pt x="263009" y="23864"/>
                  </a:lnTo>
                  <a:lnTo>
                    <a:pt x="221255" y="6243"/>
                  </a:lnTo>
                  <a:lnTo>
                    <a:pt x="1747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51662" y="311064"/>
              <a:ext cx="312420" cy="312420"/>
            </a:xfrm>
            <a:custGeom>
              <a:avLst/>
              <a:gdLst/>
              <a:ahLst/>
              <a:cxnLst/>
              <a:rect l="l" t="t" r="r" b="b"/>
              <a:pathLst>
                <a:path w="312419" h="312420">
                  <a:moveTo>
                    <a:pt x="155956" y="0"/>
                  </a:moveTo>
                  <a:lnTo>
                    <a:pt x="106662" y="7950"/>
                  </a:lnTo>
                  <a:lnTo>
                    <a:pt x="63850" y="30090"/>
                  </a:lnTo>
                  <a:lnTo>
                    <a:pt x="30090" y="63850"/>
                  </a:lnTo>
                  <a:lnTo>
                    <a:pt x="7950" y="106662"/>
                  </a:lnTo>
                  <a:lnTo>
                    <a:pt x="0" y="155956"/>
                  </a:lnTo>
                  <a:lnTo>
                    <a:pt x="7950" y="205249"/>
                  </a:lnTo>
                  <a:lnTo>
                    <a:pt x="30090" y="248061"/>
                  </a:lnTo>
                  <a:lnTo>
                    <a:pt x="63850" y="281821"/>
                  </a:lnTo>
                  <a:lnTo>
                    <a:pt x="106662" y="303961"/>
                  </a:lnTo>
                  <a:lnTo>
                    <a:pt x="155956" y="311912"/>
                  </a:lnTo>
                  <a:lnTo>
                    <a:pt x="205249" y="303961"/>
                  </a:lnTo>
                  <a:lnTo>
                    <a:pt x="248061" y="281821"/>
                  </a:lnTo>
                  <a:lnTo>
                    <a:pt x="281821" y="248061"/>
                  </a:lnTo>
                  <a:lnTo>
                    <a:pt x="303961" y="205249"/>
                  </a:lnTo>
                  <a:lnTo>
                    <a:pt x="311912" y="155956"/>
                  </a:lnTo>
                  <a:lnTo>
                    <a:pt x="303961" y="106662"/>
                  </a:lnTo>
                  <a:lnTo>
                    <a:pt x="281821" y="63850"/>
                  </a:lnTo>
                  <a:lnTo>
                    <a:pt x="248061" y="30090"/>
                  </a:lnTo>
                  <a:lnTo>
                    <a:pt x="205249" y="7950"/>
                  </a:lnTo>
                  <a:lnTo>
                    <a:pt x="155956" y="0"/>
                  </a:lnTo>
                  <a:close/>
                </a:path>
              </a:pathLst>
            </a:custGeom>
            <a:solidFill>
              <a:srgbClr val="016D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924468" y="315836"/>
            <a:ext cx="302895" cy="302895"/>
            <a:chOff x="924468" y="315836"/>
            <a:chExt cx="302895" cy="302895"/>
          </a:xfrm>
        </p:grpSpPr>
        <p:sp>
          <p:nvSpPr>
            <p:cNvPr id="13" name="object 13"/>
            <p:cNvSpPr/>
            <p:nvPr/>
          </p:nvSpPr>
          <p:spPr>
            <a:xfrm>
              <a:off x="924468" y="315836"/>
              <a:ext cx="302895" cy="302895"/>
            </a:xfrm>
            <a:custGeom>
              <a:avLst/>
              <a:gdLst/>
              <a:ahLst/>
              <a:cxnLst/>
              <a:rect l="l" t="t" r="r" b="b"/>
              <a:pathLst>
                <a:path w="302894" h="302895">
                  <a:moveTo>
                    <a:pt x="151180" y="0"/>
                  </a:moveTo>
                  <a:lnTo>
                    <a:pt x="103393" y="7707"/>
                  </a:lnTo>
                  <a:lnTo>
                    <a:pt x="61892" y="29170"/>
                  </a:lnTo>
                  <a:lnTo>
                    <a:pt x="29166" y="61897"/>
                  </a:lnTo>
                  <a:lnTo>
                    <a:pt x="7706" y="103397"/>
                  </a:lnTo>
                  <a:lnTo>
                    <a:pt x="0" y="151180"/>
                  </a:lnTo>
                  <a:lnTo>
                    <a:pt x="7706" y="198969"/>
                  </a:lnTo>
                  <a:lnTo>
                    <a:pt x="29166" y="240473"/>
                  </a:lnTo>
                  <a:lnTo>
                    <a:pt x="61892" y="273202"/>
                  </a:lnTo>
                  <a:lnTo>
                    <a:pt x="103393" y="294666"/>
                  </a:lnTo>
                  <a:lnTo>
                    <a:pt x="151180" y="302374"/>
                  </a:lnTo>
                  <a:lnTo>
                    <a:pt x="198968" y="294666"/>
                  </a:lnTo>
                  <a:lnTo>
                    <a:pt x="240469" y="273202"/>
                  </a:lnTo>
                  <a:lnTo>
                    <a:pt x="273194" y="240473"/>
                  </a:lnTo>
                  <a:lnTo>
                    <a:pt x="294655" y="198969"/>
                  </a:lnTo>
                  <a:lnTo>
                    <a:pt x="302361" y="151180"/>
                  </a:lnTo>
                  <a:lnTo>
                    <a:pt x="294655" y="103397"/>
                  </a:lnTo>
                  <a:lnTo>
                    <a:pt x="273194" y="61897"/>
                  </a:lnTo>
                  <a:lnTo>
                    <a:pt x="240469" y="29170"/>
                  </a:lnTo>
                  <a:lnTo>
                    <a:pt x="198968" y="7707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E6F0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52131" y="343509"/>
              <a:ext cx="256540" cy="256540"/>
            </a:xfrm>
            <a:custGeom>
              <a:avLst/>
              <a:gdLst/>
              <a:ahLst/>
              <a:cxnLst/>
              <a:rect l="l" t="t" r="r" b="b"/>
              <a:pathLst>
                <a:path w="256540" h="256540">
                  <a:moveTo>
                    <a:pt x="256031" y="0"/>
                  </a:moveTo>
                  <a:lnTo>
                    <a:pt x="0" y="0"/>
                  </a:lnTo>
                  <a:lnTo>
                    <a:pt x="0" y="256031"/>
                  </a:lnTo>
                  <a:lnTo>
                    <a:pt x="256031" y="256031"/>
                  </a:lnTo>
                  <a:lnTo>
                    <a:pt x="256031" y="0"/>
                  </a:lnTo>
                  <a:close/>
                </a:path>
              </a:pathLst>
            </a:custGeom>
            <a:solidFill>
              <a:srgbClr val="231F20">
                <a:alpha val="54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3297" y="344672"/>
              <a:ext cx="244703" cy="244703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8002" y="361195"/>
            <a:ext cx="211658" cy="211658"/>
          </a:xfrm>
          <a:prstGeom prst="rect">
            <a:avLst/>
          </a:prstGeom>
        </p:spPr>
      </p:pic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Misleading marketing – use of </a:t>
            </a:r>
            <a:r>
              <a:rPr spc="-10" dirty="0"/>
              <a:t>packaging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741131" y="2116042"/>
            <a:ext cx="8722995" cy="3141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4160" marR="5715" indent="-252095" algn="just">
              <a:lnSpc>
                <a:spcPct val="120400"/>
              </a:lnSpc>
              <a:spcBef>
                <a:spcPts val="100"/>
              </a:spcBef>
              <a:buClr>
                <a:srgbClr val="99CA3C"/>
              </a:buClr>
              <a:buSzPct val="72222"/>
              <a:buChar char="•"/>
              <a:tabLst>
                <a:tab pos="264795" algn="l"/>
              </a:tabLst>
            </a:pP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Food</a:t>
            </a:r>
            <a:r>
              <a:rPr sz="1800" spc="-6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manufacturers</a:t>
            </a:r>
            <a:r>
              <a:rPr sz="1800" spc="-6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develop</a:t>
            </a:r>
            <a:r>
              <a:rPr sz="1800" spc="-6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packaging</a:t>
            </a:r>
            <a:r>
              <a:rPr sz="1800" spc="-6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to</a:t>
            </a:r>
            <a:r>
              <a:rPr sz="1800" spc="-6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market</a:t>
            </a:r>
            <a:r>
              <a:rPr sz="1800" spc="-6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their</a:t>
            </a:r>
            <a:r>
              <a:rPr sz="1800" spc="-6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products</a:t>
            </a:r>
            <a:r>
              <a:rPr sz="1800" spc="-6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,</a:t>
            </a:r>
            <a:r>
              <a:rPr sz="1800" spc="-6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sometimes</a:t>
            </a:r>
            <a:r>
              <a:rPr sz="1800" spc="-6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using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imagery</a:t>
            </a:r>
            <a:r>
              <a:rPr sz="1800" spc="165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and</a:t>
            </a:r>
            <a:r>
              <a:rPr sz="1800" spc="165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claims</a:t>
            </a:r>
            <a:r>
              <a:rPr sz="1800" spc="165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to</a:t>
            </a:r>
            <a:r>
              <a:rPr sz="1800" spc="165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make</a:t>
            </a:r>
            <a:r>
              <a:rPr sz="1800" spc="165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the</a:t>
            </a:r>
            <a:r>
              <a:rPr sz="1800" spc="165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product</a:t>
            </a:r>
            <a:r>
              <a:rPr sz="1800" spc="165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healthier</a:t>
            </a:r>
            <a:r>
              <a:rPr sz="1800" spc="165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and</a:t>
            </a:r>
            <a:r>
              <a:rPr sz="1800" spc="165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otherwise</a:t>
            </a:r>
            <a:r>
              <a:rPr sz="1800" spc="165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more</a:t>
            </a:r>
            <a:r>
              <a:rPr sz="1800" spc="165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appealing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than their rival’s </a:t>
            </a:r>
            <a:r>
              <a:rPr sz="1800" spc="-1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products.</a:t>
            </a:r>
            <a:endParaRPr sz="1800">
              <a:latin typeface="HelveticaNeueLTPro-Roman"/>
              <a:cs typeface="HelveticaNeueLTPro-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99CA3C"/>
              </a:buClr>
              <a:buFont typeface="HelveticaNeueLTPro-Roman"/>
              <a:buChar char="•"/>
            </a:pPr>
            <a:endParaRPr sz="2300">
              <a:latin typeface="HelveticaNeueLTPro-Roman"/>
              <a:cs typeface="HelveticaNeueLTPro-Roman"/>
            </a:endParaRPr>
          </a:p>
          <a:p>
            <a:pPr marL="264160" marR="5080" indent="-252095" algn="just">
              <a:lnSpc>
                <a:spcPct val="120400"/>
              </a:lnSpc>
              <a:buClr>
                <a:srgbClr val="99CA3C"/>
              </a:buClr>
              <a:buSzPct val="72222"/>
              <a:buFont typeface="HelveticaNeueLTPro-Roman"/>
              <a:buChar char="•"/>
              <a:tabLst>
                <a:tab pos="325755" algn="l"/>
              </a:tabLst>
            </a:pPr>
            <a:r>
              <a:rPr dirty="0"/>
              <a:t>	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To</a:t>
            </a:r>
            <a:r>
              <a:rPr sz="1800" spc="-35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be</a:t>
            </a:r>
            <a:r>
              <a:rPr sz="1800" spc="-25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legal,</a:t>
            </a:r>
            <a:r>
              <a:rPr sz="1800" spc="-25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the</a:t>
            </a:r>
            <a:r>
              <a:rPr sz="1800" spc="-25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claims</a:t>
            </a:r>
            <a:r>
              <a:rPr sz="1800" spc="-25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have</a:t>
            </a:r>
            <a:r>
              <a:rPr sz="1800" spc="-25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to</a:t>
            </a:r>
            <a:r>
              <a:rPr sz="1800" spc="-25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be</a:t>
            </a:r>
            <a:r>
              <a:rPr sz="1800" spc="-25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true</a:t>
            </a:r>
            <a:r>
              <a:rPr sz="1800" spc="-25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but</a:t>
            </a:r>
            <a:r>
              <a:rPr sz="1800" spc="-25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sometimes</a:t>
            </a:r>
            <a:r>
              <a:rPr sz="1800" spc="-25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they’re</a:t>
            </a:r>
            <a:r>
              <a:rPr sz="1800" spc="-25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put</a:t>
            </a:r>
            <a:r>
              <a:rPr sz="1800" spc="-25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in</a:t>
            </a:r>
            <a:r>
              <a:rPr sz="1800" spc="-25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a</a:t>
            </a:r>
            <a:r>
              <a:rPr sz="1800" spc="-25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way</a:t>
            </a:r>
            <a:r>
              <a:rPr sz="1800" spc="-25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that</a:t>
            </a:r>
            <a:r>
              <a:rPr sz="1800" spc="-25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can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lead</a:t>
            </a:r>
            <a:r>
              <a:rPr sz="1800" spc="-15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us to believe that  the product is ‘healthier’ or ‘better’ than it really </a:t>
            </a:r>
            <a:r>
              <a:rPr sz="1800" spc="-25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is.</a:t>
            </a:r>
            <a:endParaRPr sz="1800">
              <a:latin typeface="HelveticaNeueLTPro-Roman"/>
              <a:cs typeface="HelveticaNeueLTPro-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99CA3C"/>
              </a:buClr>
              <a:buFont typeface="HelveticaNeueLTPro-Roman"/>
              <a:buChar char="•"/>
            </a:pPr>
            <a:endParaRPr sz="2300">
              <a:latin typeface="HelveticaNeueLTPro-Roman"/>
              <a:cs typeface="HelveticaNeueLTPro-Roman"/>
            </a:endParaRPr>
          </a:p>
          <a:p>
            <a:pPr marL="264160" marR="5080" indent="-252095" algn="just">
              <a:lnSpc>
                <a:spcPct val="120400"/>
              </a:lnSpc>
              <a:buClr>
                <a:srgbClr val="99CA3C"/>
              </a:buClr>
              <a:buSzPct val="72222"/>
              <a:buChar char="•"/>
              <a:tabLst>
                <a:tab pos="264795" algn="l"/>
              </a:tabLst>
            </a:pP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When</a:t>
            </a:r>
            <a:r>
              <a:rPr sz="1800" spc="1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a</a:t>
            </a:r>
            <a:r>
              <a:rPr sz="1800" spc="1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company</a:t>
            </a:r>
            <a:r>
              <a:rPr sz="1800" spc="1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highlights</a:t>
            </a:r>
            <a:r>
              <a:rPr sz="1800" spc="1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one</a:t>
            </a:r>
            <a:r>
              <a:rPr sz="1800" spc="1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aspect</a:t>
            </a:r>
            <a:r>
              <a:rPr sz="1800" spc="1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of</a:t>
            </a:r>
            <a:r>
              <a:rPr sz="1800" spc="1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a</a:t>
            </a:r>
            <a:r>
              <a:rPr sz="1800" spc="1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product</a:t>
            </a:r>
            <a:r>
              <a:rPr sz="1800" spc="1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to</a:t>
            </a:r>
            <a:r>
              <a:rPr sz="1800" spc="1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give</a:t>
            </a:r>
            <a:r>
              <a:rPr sz="1800" spc="1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us</a:t>
            </a:r>
            <a:r>
              <a:rPr sz="1800" spc="1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the</a:t>
            </a:r>
            <a:r>
              <a:rPr sz="1800" spc="1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impression</a:t>
            </a:r>
            <a:r>
              <a:rPr sz="1800" spc="1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that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the whole product is healthy, it’s called the ‘Health halo’ </a:t>
            </a:r>
            <a:r>
              <a:rPr sz="1800" spc="-1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effect.</a:t>
            </a:r>
            <a:endParaRPr sz="1800">
              <a:latin typeface="HelveticaNeueLTPro-Roman"/>
              <a:cs typeface="HelveticaNeueLTPro-Roman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719994" y="7087805"/>
            <a:ext cx="9234170" cy="12700"/>
            <a:chOff x="719994" y="7087805"/>
            <a:chExt cx="9234170" cy="12700"/>
          </a:xfrm>
        </p:grpSpPr>
        <p:sp>
          <p:nvSpPr>
            <p:cNvPr id="20" name="object 20"/>
            <p:cNvSpPr/>
            <p:nvPr/>
          </p:nvSpPr>
          <p:spPr>
            <a:xfrm>
              <a:off x="739054" y="7094155"/>
              <a:ext cx="9183370" cy="0"/>
            </a:xfrm>
            <a:custGeom>
              <a:avLst/>
              <a:gdLst/>
              <a:ahLst/>
              <a:cxnLst/>
              <a:rect l="l" t="t" r="r" b="b"/>
              <a:pathLst>
                <a:path w="9183370">
                  <a:moveTo>
                    <a:pt x="9183192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77787B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19988" y="7087806"/>
              <a:ext cx="9234170" cy="12700"/>
            </a:xfrm>
            <a:custGeom>
              <a:avLst/>
              <a:gdLst/>
              <a:ahLst/>
              <a:cxnLst/>
              <a:rect l="l" t="t" r="r" b="b"/>
              <a:pathLst>
                <a:path w="9234170" h="12700">
                  <a:moveTo>
                    <a:pt x="12700" y="6350"/>
                  </a:moveTo>
                  <a:lnTo>
                    <a:pt x="10845" y="1866"/>
                  </a:lnTo>
                  <a:lnTo>
                    <a:pt x="6350" y="0"/>
                  </a:lnTo>
                  <a:lnTo>
                    <a:pt x="1854" y="1866"/>
                  </a:lnTo>
                  <a:lnTo>
                    <a:pt x="0" y="6350"/>
                  </a:lnTo>
                  <a:lnTo>
                    <a:pt x="1854" y="10845"/>
                  </a:lnTo>
                  <a:lnTo>
                    <a:pt x="6350" y="12700"/>
                  </a:lnTo>
                  <a:lnTo>
                    <a:pt x="10845" y="10845"/>
                  </a:lnTo>
                  <a:lnTo>
                    <a:pt x="12700" y="6350"/>
                  </a:lnTo>
                  <a:close/>
                </a:path>
                <a:path w="9234170" h="12700">
                  <a:moveTo>
                    <a:pt x="9234005" y="6350"/>
                  </a:moveTo>
                  <a:lnTo>
                    <a:pt x="9232151" y="1866"/>
                  </a:lnTo>
                  <a:lnTo>
                    <a:pt x="9227655" y="0"/>
                  </a:lnTo>
                  <a:lnTo>
                    <a:pt x="9223159" y="1866"/>
                  </a:lnTo>
                  <a:lnTo>
                    <a:pt x="9221305" y="6350"/>
                  </a:lnTo>
                  <a:lnTo>
                    <a:pt x="9223159" y="10845"/>
                  </a:lnTo>
                  <a:lnTo>
                    <a:pt x="9227655" y="12700"/>
                  </a:lnTo>
                  <a:lnTo>
                    <a:pt x="9232151" y="10845"/>
                  </a:lnTo>
                  <a:lnTo>
                    <a:pt x="9234005" y="6350"/>
                  </a:lnTo>
                  <a:close/>
                </a:path>
              </a:pathLst>
            </a:custGeom>
            <a:solidFill>
              <a:srgbClr val="7778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47D2DA94-6E37-E111-F8B5-95E32DD7B1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6" y="15505"/>
            <a:ext cx="10551875" cy="966104"/>
          </a:xfrm>
          <a:prstGeom prst="rect">
            <a:avLst/>
          </a:prstGeom>
        </p:spPr>
      </p:pic>
      <p:pic>
        <p:nvPicPr>
          <p:cNvPr id="26" name="Picture 25" descr="A close-up of a product&#10;&#10;Description automatically generated">
            <a:extLst>
              <a:ext uri="{FF2B5EF4-FFF2-40B4-BE49-F238E27FC236}">
                <a16:creationId xmlns:a16="http://schemas.microsoft.com/office/drawing/2014/main" id="{4FA0BEB2-7916-3787-8BF7-CFBB8748E8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45"/>
            <a:ext cx="10673657" cy="754579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78557" y="287032"/>
            <a:ext cx="8314055" cy="376555"/>
          </a:xfrm>
          <a:prstGeom prst="rect">
            <a:avLst/>
          </a:prstGeom>
          <a:solidFill>
            <a:srgbClr val="99CA3C"/>
          </a:solidFill>
        </p:spPr>
        <p:txBody>
          <a:bodyPr vert="horz" wrap="square" lIns="0" tIns="95885" rIns="0" bIns="0" rtlCol="0">
            <a:spAutoFit/>
          </a:bodyPr>
          <a:lstStyle/>
          <a:p>
            <a:pPr marL="272415">
              <a:lnSpc>
                <a:spcPct val="100000"/>
              </a:lnSpc>
              <a:spcBef>
                <a:spcPts val="755"/>
              </a:spcBef>
            </a:pPr>
            <a:r>
              <a:rPr sz="1000" b="1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Being healthy </a:t>
            </a:r>
            <a:r>
              <a:rPr sz="1000" b="1" spc="-5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2</a:t>
            </a:r>
            <a:endParaRPr sz="1000">
              <a:latin typeface="HelveticaNeueLT Pro 55 Roman"/>
              <a:cs typeface="HelveticaNeueLT Pro 55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291640" y="158474"/>
            <a:ext cx="1114425" cy="617220"/>
            <a:chOff x="1291640" y="158474"/>
            <a:chExt cx="1114425" cy="617220"/>
          </a:xfrm>
        </p:grpSpPr>
        <p:sp>
          <p:nvSpPr>
            <p:cNvPr id="4" name="object 4"/>
            <p:cNvSpPr/>
            <p:nvPr/>
          </p:nvSpPr>
          <p:spPr>
            <a:xfrm>
              <a:off x="1788397" y="158474"/>
              <a:ext cx="617220" cy="617220"/>
            </a:xfrm>
            <a:custGeom>
              <a:avLst/>
              <a:gdLst/>
              <a:ahLst/>
              <a:cxnLst/>
              <a:rect l="l" t="t" r="r" b="b"/>
              <a:pathLst>
                <a:path w="617219" h="617220">
                  <a:moveTo>
                    <a:pt x="308546" y="0"/>
                  </a:moveTo>
                  <a:lnTo>
                    <a:pt x="262951" y="3345"/>
                  </a:lnTo>
                  <a:lnTo>
                    <a:pt x="219433" y="13063"/>
                  </a:lnTo>
                  <a:lnTo>
                    <a:pt x="178469" y="28676"/>
                  </a:lnTo>
                  <a:lnTo>
                    <a:pt x="140538" y="49707"/>
                  </a:lnTo>
                  <a:lnTo>
                    <a:pt x="106116" y="75680"/>
                  </a:lnTo>
                  <a:lnTo>
                    <a:pt x="75680" y="106116"/>
                  </a:lnTo>
                  <a:lnTo>
                    <a:pt x="49707" y="140538"/>
                  </a:lnTo>
                  <a:lnTo>
                    <a:pt x="28676" y="178469"/>
                  </a:lnTo>
                  <a:lnTo>
                    <a:pt x="13063" y="219433"/>
                  </a:lnTo>
                  <a:lnTo>
                    <a:pt x="3345" y="262951"/>
                  </a:lnTo>
                  <a:lnTo>
                    <a:pt x="0" y="308546"/>
                  </a:lnTo>
                  <a:lnTo>
                    <a:pt x="3345" y="354141"/>
                  </a:lnTo>
                  <a:lnTo>
                    <a:pt x="13063" y="397659"/>
                  </a:lnTo>
                  <a:lnTo>
                    <a:pt x="28676" y="438623"/>
                  </a:lnTo>
                  <a:lnTo>
                    <a:pt x="49707" y="476554"/>
                  </a:lnTo>
                  <a:lnTo>
                    <a:pt x="75680" y="510976"/>
                  </a:lnTo>
                  <a:lnTo>
                    <a:pt x="106116" y="541412"/>
                  </a:lnTo>
                  <a:lnTo>
                    <a:pt x="140538" y="567385"/>
                  </a:lnTo>
                  <a:lnTo>
                    <a:pt x="178469" y="588416"/>
                  </a:lnTo>
                  <a:lnTo>
                    <a:pt x="219433" y="604029"/>
                  </a:lnTo>
                  <a:lnTo>
                    <a:pt x="262951" y="613747"/>
                  </a:lnTo>
                  <a:lnTo>
                    <a:pt x="308546" y="617093"/>
                  </a:lnTo>
                  <a:lnTo>
                    <a:pt x="354141" y="613747"/>
                  </a:lnTo>
                  <a:lnTo>
                    <a:pt x="397659" y="604029"/>
                  </a:lnTo>
                  <a:lnTo>
                    <a:pt x="438623" y="588416"/>
                  </a:lnTo>
                  <a:lnTo>
                    <a:pt x="476554" y="567385"/>
                  </a:lnTo>
                  <a:lnTo>
                    <a:pt x="510976" y="541412"/>
                  </a:lnTo>
                  <a:lnTo>
                    <a:pt x="541412" y="510976"/>
                  </a:lnTo>
                  <a:lnTo>
                    <a:pt x="567385" y="476554"/>
                  </a:lnTo>
                  <a:lnTo>
                    <a:pt x="588416" y="438623"/>
                  </a:lnTo>
                  <a:lnTo>
                    <a:pt x="604029" y="397659"/>
                  </a:lnTo>
                  <a:lnTo>
                    <a:pt x="613747" y="354141"/>
                  </a:lnTo>
                  <a:lnTo>
                    <a:pt x="617093" y="308546"/>
                  </a:lnTo>
                  <a:lnTo>
                    <a:pt x="613747" y="262951"/>
                  </a:lnTo>
                  <a:lnTo>
                    <a:pt x="604029" y="219433"/>
                  </a:lnTo>
                  <a:lnTo>
                    <a:pt x="588416" y="178469"/>
                  </a:lnTo>
                  <a:lnTo>
                    <a:pt x="567385" y="140538"/>
                  </a:lnTo>
                  <a:lnTo>
                    <a:pt x="541412" y="106116"/>
                  </a:lnTo>
                  <a:lnTo>
                    <a:pt x="510976" y="75680"/>
                  </a:lnTo>
                  <a:lnTo>
                    <a:pt x="476554" y="49707"/>
                  </a:lnTo>
                  <a:lnTo>
                    <a:pt x="438623" y="28676"/>
                  </a:lnTo>
                  <a:lnTo>
                    <a:pt x="397659" y="13063"/>
                  </a:lnTo>
                  <a:lnTo>
                    <a:pt x="354141" y="3345"/>
                  </a:lnTo>
                  <a:lnTo>
                    <a:pt x="308546" y="0"/>
                  </a:lnTo>
                  <a:close/>
                </a:path>
              </a:pathLst>
            </a:custGeom>
            <a:solidFill>
              <a:srgbClr val="E6F0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839061" y="209143"/>
              <a:ext cx="539750" cy="539750"/>
            </a:xfrm>
            <a:custGeom>
              <a:avLst/>
              <a:gdLst/>
              <a:ahLst/>
              <a:cxnLst/>
              <a:rect l="l" t="t" r="r" b="b"/>
              <a:pathLst>
                <a:path w="539750" h="539750">
                  <a:moveTo>
                    <a:pt x="539495" y="0"/>
                  </a:moveTo>
                  <a:lnTo>
                    <a:pt x="0" y="0"/>
                  </a:lnTo>
                  <a:lnTo>
                    <a:pt x="0" y="539496"/>
                  </a:lnTo>
                  <a:lnTo>
                    <a:pt x="539495" y="539496"/>
                  </a:lnTo>
                  <a:lnTo>
                    <a:pt x="539495" y="0"/>
                  </a:lnTo>
                  <a:close/>
                </a:path>
              </a:pathLst>
            </a:custGeom>
            <a:solidFill>
              <a:srgbClr val="231F20">
                <a:alpha val="54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847249" y="217328"/>
              <a:ext cx="499745" cy="499745"/>
            </a:xfrm>
            <a:custGeom>
              <a:avLst/>
              <a:gdLst/>
              <a:ahLst/>
              <a:cxnLst/>
              <a:rect l="l" t="t" r="r" b="b"/>
              <a:pathLst>
                <a:path w="499744" h="499745">
                  <a:moveTo>
                    <a:pt x="249694" y="0"/>
                  </a:moveTo>
                  <a:lnTo>
                    <a:pt x="204809" y="4022"/>
                  </a:lnTo>
                  <a:lnTo>
                    <a:pt x="162565" y="15620"/>
                  </a:lnTo>
                  <a:lnTo>
                    <a:pt x="123666" y="34089"/>
                  </a:lnTo>
                  <a:lnTo>
                    <a:pt x="88816" y="58722"/>
                  </a:lnTo>
                  <a:lnTo>
                    <a:pt x="58722" y="88816"/>
                  </a:lnTo>
                  <a:lnTo>
                    <a:pt x="34089" y="123666"/>
                  </a:lnTo>
                  <a:lnTo>
                    <a:pt x="15620" y="162565"/>
                  </a:lnTo>
                  <a:lnTo>
                    <a:pt x="4022" y="204809"/>
                  </a:lnTo>
                  <a:lnTo>
                    <a:pt x="0" y="249694"/>
                  </a:lnTo>
                  <a:lnTo>
                    <a:pt x="4022" y="294576"/>
                  </a:lnTo>
                  <a:lnTo>
                    <a:pt x="15620" y="336818"/>
                  </a:lnTo>
                  <a:lnTo>
                    <a:pt x="34089" y="375717"/>
                  </a:lnTo>
                  <a:lnTo>
                    <a:pt x="58722" y="410567"/>
                  </a:lnTo>
                  <a:lnTo>
                    <a:pt x="88816" y="440662"/>
                  </a:lnTo>
                  <a:lnTo>
                    <a:pt x="123666" y="465297"/>
                  </a:lnTo>
                  <a:lnTo>
                    <a:pt x="162565" y="483767"/>
                  </a:lnTo>
                  <a:lnTo>
                    <a:pt x="204809" y="495366"/>
                  </a:lnTo>
                  <a:lnTo>
                    <a:pt x="249694" y="499389"/>
                  </a:lnTo>
                  <a:lnTo>
                    <a:pt x="294576" y="495366"/>
                  </a:lnTo>
                  <a:lnTo>
                    <a:pt x="336818" y="483767"/>
                  </a:lnTo>
                  <a:lnTo>
                    <a:pt x="375717" y="465297"/>
                  </a:lnTo>
                  <a:lnTo>
                    <a:pt x="410567" y="440662"/>
                  </a:lnTo>
                  <a:lnTo>
                    <a:pt x="440662" y="410567"/>
                  </a:lnTo>
                  <a:lnTo>
                    <a:pt x="465297" y="375717"/>
                  </a:lnTo>
                  <a:lnTo>
                    <a:pt x="483767" y="336818"/>
                  </a:lnTo>
                  <a:lnTo>
                    <a:pt x="495366" y="294576"/>
                  </a:lnTo>
                  <a:lnTo>
                    <a:pt x="499389" y="249694"/>
                  </a:lnTo>
                  <a:lnTo>
                    <a:pt x="495366" y="204809"/>
                  </a:lnTo>
                  <a:lnTo>
                    <a:pt x="483767" y="162565"/>
                  </a:lnTo>
                  <a:lnTo>
                    <a:pt x="465297" y="123666"/>
                  </a:lnTo>
                  <a:lnTo>
                    <a:pt x="440662" y="88816"/>
                  </a:lnTo>
                  <a:lnTo>
                    <a:pt x="410567" y="58722"/>
                  </a:lnTo>
                  <a:lnTo>
                    <a:pt x="375717" y="34089"/>
                  </a:lnTo>
                  <a:lnTo>
                    <a:pt x="336818" y="15620"/>
                  </a:lnTo>
                  <a:lnTo>
                    <a:pt x="294576" y="4022"/>
                  </a:lnTo>
                  <a:lnTo>
                    <a:pt x="2496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874147" y="244224"/>
              <a:ext cx="445770" cy="445770"/>
            </a:xfrm>
            <a:custGeom>
              <a:avLst/>
              <a:gdLst/>
              <a:ahLst/>
              <a:cxnLst/>
              <a:rect l="l" t="t" r="r" b="b"/>
              <a:pathLst>
                <a:path w="445769" h="445770">
                  <a:moveTo>
                    <a:pt x="222796" y="0"/>
                  </a:moveTo>
                  <a:lnTo>
                    <a:pt x="177893" y="4526"/>
                  </a:lnTo>
                  <a:lnTo>
                    <a:pt x="136072" y="17507"/>
                  </a:lnTo>
                  <a:lnTo>
                    <a:pt x="98227" y="38049"/>
                  </a:lnTo>
                  <a:lnTo>
                    <a:pt x="65254" y="65254"/>
                  </a:lnTo>
                  <a:lnTo>
                    <a:pt x="38049" y="98227"/>
                  </a:lnTo>
                  <a:lnTo>
                    <a:pt x="17507" y="136072"/>
                  </a:lnTo>
                  <a:lnTo>
                    <a:pt x="4526" y="177893"/>
                  </a:lnTo>
                  <a:lnTo>
                    <a:pt x="0" y="222796"/>
                  </a:lnTo>
                  <a:lnTo>
                    <a:pt x="4526" y="267698"/>
                  </a:lnTo>
                  <a:lnTo>
                    <a:pt x="17507" y="309519"/>
                  </a:lnTo>
                  <a:lnTo>
                    <a:pt x="38049" y="347365"/>
                  </a:lnTo>
                  <a:lnTo>
                    <a:pt x="65254" y="380338"/>
                  </a:lnTo>
                  <a:lnTo>
                    <a:pt x="98227" y="407543"/>
                  </a:lnTo>
                  <a:lnTo>
                    <a:pt x="136072" y="428084"/>
                  </a:lnTo>
                  <a:lnTo>
                    <a:pt x="177893" y="441065"/>
                  </a:lnTo>
                  <a:lnTo>
                    <a:pt x="222796" y="445592"/>
                  </a:lnTo>
                  <a:lnTo>
                    <a:pt x="267698" y="441065"/>
                  </a:lnTo>
                  <a:lnTo>
                    <a:pt x="309519" y="428084"/>
                  </a:lnTo>
                  <a:lnTo>
                    <a:pt x="347365" y="407543"/>
                  </a:lnTo>
                  <a:lnTo>
                    <a:pt x="380338" y="380338"/>
                  </a:lnTo>
                  <a:lnTo>
                    <a:pt x="407543" y="347365"/>
                  </a:lnTo>
                  <a:lnTo>
                    <a:pt x="428084" y="309519"/>
                  </a:lnTo>
                  <a:lnTo>
                    <a:pt x="441065" y="267698"/>
                  </a:lnTo>
                  <a:lnTo>
                    <a:pt x="445592" y="222796"/>
                  </a:lnTo>
                  <a:lnTo>
                    <a:pt x="441065" y="177893"/>
                  </a:lnTo>
                  <a:lnTo>
                    <a:pt x="428084" y="136072"/>
                  </a:lnTo>
                  <a:lnTo>
                    <a:pt x="407543" y="98227"/>
                  </a:lnTo>
                  <a:lnTo>
                    <a:pt x="380338" y="65254"/>
                  </a:lnTo>
                  <a:lnTo>
                    <a:pt x="347365" y="38049"/>
                  </a:lnTo>
                  <a:lnTo>
                    <a:pt x="309519" y="17507"/>
                  </a:lnTo>
                  <a:lnTo>
                    <a:pt x="267698" y="4526"/>
                  </a:lnTo>
                  <a:lnTo>
                    <a:pt x="222796" y="0"/>
                  </a:lnTo>
                  <a:close/>
                </a:path>
              </a:pathLst>
            </a:custGeom>
            <a:solidFill>
              <a:srgbClr val="016D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91640" y="251038"/>
              <a:ext cx="432434" cy="432434"/>
            </a:xfrm>
            <a:custGeom>
              <a:avLst/>
              <a:gdLst/>
              <a:ahLst/>
              <a:cxnLst/>
              <a:rect l="l" t="t" r="r" b="b"/>
              <a:pathLst>
                <a:path w="432435" h="432434">
                  <a:moveTo>
                    <a:pt x="215976" y="0"/>
                  </a:moveTo>
                  <a:lnTo>
                    <a:pt x="166455" y="5704"/>
                  </a:lnTo>
                  <a:lnTo>
                    <a:pt x="120996" y="21952"/>
                  </a:lnTo>
                  <a:lnTo>
                    <a:pt x="80894" y="47449"/>
                  </a:lnTo>
                  <a:lnTo>
                    <a:pt x="47448" y="80897"/>
                  </a:lnTo>
                  <a:lnTo>
                    <a:pt x="21952" y="121000"/>
                  </a:lnTo>
                  <a:lnTo>
                    <a:pt x="5704" y="166463"/>
                  </a:lnTo>
                  <a:lnTo>
                    <a:pt x="0" y="215988"/>
                  </a:lnTo>
                  <a:lnTo>
                    <a:pt x="5704" y="265509"/>
                  </a:lnTo>
                  <a:lnTo>
                    <a:pt x="21952" y="310968"/>
                  </a:lnTo>
                  <a:lnTo>
                    <a:pt x="47448" y="351070"/>
                  </a:lnTo>
                  <a:lnTo>
                    <a:pt x="80894" y="384516"/>
                  </a:lnTo>
                  <a:lnTo>
                    <a:pt x="120996" y="410012"/>
                  </a:lnTo>
                  <a:lnTo>
                    <a:pt x="166455" y="426260"/>
                  </a:lnTo>
                  <a:lnTo>
                    <a:pt x="215976" y="431965"/>
                  </a:lnTo>
                  <a:lnTo>
                    <a:pt x="265496" y="426260"/>
                  </a:lnTo>
                  <a:lnTo>
                    <a:pt x="310956" y="410012"/>
                  </a:lnTo>
                  <a:lnTo>
                    <a:pt x="351057" y="384516"/>
                  </a:lnTo>
                  <a:lnTo>
                    <a:pt x="384504" y="351070"/>
                  </a:lnTo>
                  <a:lnTo>
                    <a:pt x="409999" y="310968"/>
                  </a:lnTo>
                  <a:lnTo>
                    <a:pt x="426248" y="265509"/>
                  </a:lnTo>
                  <a:lnTo>
                    <a:pt x="431952" y="215988"/>
                  </a:lnTo>
                  <a:lnTo>
                    <a:pt x="426248" y="166463"/>
                  </a:lnTo>
                  <a:lnTo>
                    <a:pt x="409999" y="121000"/>
                  </a:lnTo>
                  <a:lnTo>
                    <a:pt x="384504" y="80897"/>
                  </a:lnTo>
                  <a:lnTo>
                    <a:pt x="351057" y="47449"/>
                  </a:lnTo>
                  <a:lnTo>
                    <a:pt x="310956" y="21952"/>
                  </a:lnTo>
                  <a:lnTo>
                    <a:pt x="265496" y="5704"/>
                  </a:lnTo>
                  <a:lnTo>
                    <a:pt x="215976" y="0"/>
                  </a:lnTo>
                  <a:close/>
                </a:path>
              </a:pathLst>
            </a:custGeom>
            <a:solidFill>
              <a:srgbClr val="E6F0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328775" y="288175"/>
              <a:ext cx="375285" cy="375285"/>
            </a:xfrm>
            <a:custGeom>
              <a:avLst/>
              <a:gdLst/>
              <a:ahLst/>
              <a:cxnLst/>
              <a:rect l="l" t="t" r="r" b="b"/>
              <a:pathLst>
                <a:path w="375285" h="375284">
                  <a:moveTo>
                    <a:pt x="374903" y="0"/>
                  </a:moveTo>
                  <a:lnTo>
                    <a:pt x="0" y="0"/>
                  </a:lnTo>
                  <a:lnTo>
                    <a:pt x="0" y="374903"/>
                  </a:lnTo>
                  <a:lnTo>
                    <a:pt x="374903" y="374903"/>
                  </a:lnTo>
                  <a:lnTo>
                    <a:pt x="374903" y="0"/>
                  </a:lnTo>
                  <a:close/>
                </a:path>
              </a:pathLst>
            </a:custGeom>
            <a:solidFill>
              <a:srgbClr val="231F20">
                <a:alpha val="54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32828" y="292235"/>
              <a:ext cx="349885" cy="349885"/>
            </a:xfrm>
            <a:custGeom>
              <a:avLst/>
              <a:gdLst/>
              <a:ahLst/>
              <a:cxnLst/>
              <a:rect l="l" t="t" r="r" b="b"/>
              <a:pathLst>
                <a:path w="349885" h="349884">
                  <a:moveTo>
                    <a:pt x="174790" y="0"/>
                  </a:moveTo>
                  <a:lnTo>
                    <a:pt x="128324" y="6243"/>
                  </a:lnTo>
                  <a:lnTo>
                    <a:pt x="86570" y="23864"/>
                  </a:lnTo>
                  <a:lnTo>
                    <a:pt x="51195" y="51195"/>
                  </a:lnTo>
                  <a:lnTo>
                    <a:pt x="23864" y="86570"/>
                  </a:lnTo>
                  <a:lnTo>
                    <a:pt x="6243" y="128324"/>
                  </a:lnTo>
                  <a:lnTo>
                    <a:pt x="0" y="174790"/>
                  </a:lnTo>
                  <a:lnTo>
                    <a:pt x="6243" y="221254"/>
                  </a:lnTo>
                  <a:lnTo>
                    <a:pt x="23864" y="263006"/>
                  </a:lnTo>
                  <a:lnTo>
                    <a:pt x="51195" y="298378"/>
                  </a:lnTo>
                  <a:lnTo>
                    <a:pt x="86570" y="325706"/>
                  </a:lnTo>
                  <a:lnTo>
                    <a:pt x="128324" y="343324"/>
                  </a:lnTo>
                  <a:lnTo>
                    <a:pt x="174790" y="349567"/>
                  </a:lnTo>
                  <a:lnTo>
                    <a:pt x="221255" y="343324"/>
                  </a:lnTo>
                  <a:lnTo>
                    <a:pt x="263009" y="325706"/>
                  </a:lnTo>
                  <a:lnTo>
                    <a:pt x="298384" y="298378"/>
                  </a:lnTo>
                  <a:lnTo>
                    <a:pt x="325715" y="263006"/>
                  </a:lnTo>
                  <a:lnTo>
                    <a:pt x="343336" y="221254"/>
                  </a:lnTo>
                  <a:lnTo>
                    <a:pt x="349580" y="174790"/>
                  </a:lnTo>
                  <a:lnTo>
                    <a:pt x="343336" y="128324"/>
                  </a:lnTo>
                  <a:lnTo>
                    <a:pt x="325715" y="86570"/>
                  </a:lnTo>
                  <a:lnTo>
                    <a:pt x="298384" y="51195"/>
                  </a:lnTo>
                  <a:lnTo>
                    <a:pt x="263009" y="23864"/>
                  </a:lnTo>
                  <a:lnTo>
                    <a:pt x="221255" y="6243"/>
                  </a:lnTo>
                  <a:lnTo>
                    <a:pt x="1747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51662" y="311064"/>
              <a:ext cx="312420" cy="312420"/>
            </a:xfrm>
            <a:custGeom>
              <a:avLst/>
              <a:gdLst/>
              <a:ahLst/>
              <a:cxnLst/>
              <a:rect l="l" t="t" r="r" b="b"/>
              <a:pathLst>
                <a:path w="312419" h="312420">
                  <a:moveTo>
                    <a:pt x="155956" y="0"/>
                  </a:moveTo>
                  <a:lnTo>
                    <a:pt x="106662" y="7950"/>
                  </a:lnTo>
                  <a:lnTo>
                    <a:pt x="63850" y="30090"/>
                  </a:lnTo>
                  <a:lnTo>
                    <a:pt x="30090" y="63850"/>
                  </a:lnTo>
                  <a:lnTo>
                    <a:pt x="7950" y="106662"/>
                  </a:lnTo>
                  <a:lnTo>
                    <a:pt x="0" y="155956"/>
                  </a:lnTo>
                  <a:lnTo>
                    <a:pt x="7950" y="205249"/>
                  </a:lnTo>
                  <a:lnTo>
                    <a:pt x="30090" y="248061"/>
                  </a:lnTo>
                  <a:lnTo>
                    <a:pt x="63850" y="281821"/>
                  </a:lnTo>
                  <a:lnTo>
                    <a:pt x="106662" y="303961"/>
                  </a:lnTo>
                  <a:lnTo>
                    <a:pt x="155956" y="311912"/>
                  </a:lnTo>
                  <a:lnTo>
                    <a:pt x="205249" y="303961"/>
                  </a:lnTo>
                  <a:lnTo>
                    <a:pt x="248061" y="281821"/>
                  </a:lnTo>
                  <a:lnTo>
                    <a:pt x="281821" y="248061"/>
                  </a:lnTo>
                  <a:lnTo>
                    <a:pt x="303961" y="205249"/>
                  </a:lnTo>
                  <a:lnTo>
                    <a:pt x="311912" y="155956"/>
                  </a:lnTo>
                  <a:lnTo>
                    <a:pt x="303961" y="106662"/>
                  </a:lnTo>
                  <a:lnTo>
                    <a:pt x="281821" y="63850"/>
                  </a:lnTo>
                  <a:lnTo>
                    <a:pt x="248061" y="30090"/>
                  </a:lnTo>
                  <a:lnTo>
                    <a:pt x="205249" y="7950"/>
                  </a:lnTo>
                  <a:lnTo>
                    <a:pt x="155956" y="0"/>
                  </a:lnTo>
                  <a:close/>
                </a:path>
              </a:pathLst>
            </a:custGeom>
            <a:solidFill>
              <a:srgbClr val="016D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924468" y="315836"/>
            <a:ext cx="302895" cy="302895"/>
            <a:chOff x="924468" y="315836"/>
            <a:chExt cx="302895" cy="302895"/>
          </a:xfrm>
        </p:grpSpPr>
        <p:sp>
          <p:nvSpPr>
            <p:cNvPr id="13" name="object 13"/>
            <p:cNvSpPr/>
            <p:nvPr/>
          </p:nvSpPr>
          <p:spPr>
            <a:xfrm>
              <a:off x="924468" y="315836"/>
              <a:ext cx="302895" cy="302895"/>
            </a:xfrm>
            <a:custGeom>
              <a:avLst/>
              <a:gdLst/>
              <a:ahLst/>
              <a:cxnLst/>
              <a:rect l="l" t="t" r="r" b="b"/>
              <a:pathLst>
                <a:path w="302894" h="302895">
                  <a:moveTo>
                    <a:pt x="151180" y="0"/>
                  </a:moveTo>
                  <a:lnTo>
                    <a:pt x="103393" y="7707"/>
                  </a:lnTo>
                  <a:lnTo>
                    <a:pt x="61892" y="29170"/>
                  </a:lnTo>
                  <a:lnTo>
                    <a:pt x="29166" y="61897"/>
                  </a:lnTo>
                  <a:lnTo>
                    <a:pt x="7706" y="103397"/>
                  </a:lnTo>
                  <a:lnTo>
                    <a:pt x="0" y="151180"/>
                  </a:lnTo>
                  <a:lnTo>
                    <a:pt x="7706" y="198969"/>
                  </a:lnTo>
                  <a:lnTo>
                    <a:pt x="29166" y="240473"/>
                  </a:lnTo>
                  <a:lnTo>
                    <a:pt x="61892" y="273202"/>
                  </a:lnTo>
                  <a:lnTo>
                    <a:pt x="103393" y="294666"/>
                  </a:lnTo>
                  <a:lnTo>
                    <a:pt x="151180" y="302374"/>
                  </a:lnTo>
                  <a:lnTo>
                    <a:pt x="198968" y="294666"/>
                  </a:lnTo>
                  <a:lnTo>
                    <a:pt x="240469" y="273202"/>
                  </a:lnTo>
                  <a:lnTo>
                    <a:pt x="273194" y="240473"/>
                  </a:lnTo>
                  <a:lnTo>
                    <a:pt x="294655" y="198969"/>
                  </a:lnTo>
                  <a:lnTo>
                    <a:pt x="302361" y="151180"/>
                  </a:lnTo>
                  <a:lnTo>
                    <a:pt x="294655" y="103397"/>
                  </a:lnTo>
                  <a:lnTo>
                    <a:pt x="273194" y="61897"/>
                  </a:lnTo>
                  <a:lnTo>
                    <a:pt x="240469" y="29170"/>
                  </a:lnTo>
                  <a:lnTo>
                    <a:pt x="198968" y="7707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E6F0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52131" y="343509"/>
              <a:ext cx="256540" cy="256540"/>
            </a:xfrm>
            <a:custGeom>
              <a:avLst/>
              <a:gdLst/>
              <a:ahLst/>
              <a:cxnLst/>
              <a:rect l="l" t="t" r="r" b="b"/>
              <a:pathLst>
                <a:path w="256540" h="256540">
                  <a:moveTo>
                    <a:pt x="256031" y="0"/>
                  </a:moveTo>
                  <a:lnTo>
                    <a:pt x="0" y="0"/>
                  </a:lnTo>
                  <a:lnTo>
                    <a:pt x="0" y="256031"/>
                  </a:lnTo>
                  <a:lnTo>
                    <a:pt x="256031" y="256031"/>
                  </a:lnTo>
                  <a:lnTo>
                    <a:pt x="256031" y="0"/>
                  </a:lnTo>
                  <a:close/>
                </a:path>
              </a:pathLst>
            </a:custGeom>
            <a:solidFill>
              <a:srgbClr val="231F20">
                <a:alpha val="54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3297" y="344672"/>
              <a:ext cx="244703" cy="244703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8002" y="361195"/>
            <a:ext cx="211658" cy="211658"/>
          </a:xfrm>
          <a:prstGeom prst="rect">
            <a:avLst/>
          </a:prstGeom>
        </p:spPr>
      </p:pic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Claims about the quality of the </a:t>
            </a:r>
            <a:r>
              <a:rPr spc="-10" dirty="0"/>
              <a:t>product</a:t>
            </a: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800" dirty="0"/>
              <a:t>(e.g., natural, </a:t>
            </a:r>
            <a:r>
              <a:rPr sz="1800" spc="-10" dirty="0"/>
              <a:t>fresh)</a:t>
            </a:r>
            <a:endParaRPr sz="1800"/>
          </a:p>
        </p:txBody>
      </p:sp>
      <p:sp>
        <p:nvSpPr>
          <p:cNvPr id="18" name="object 18"/>
          <p:cNvSpPr txBox="1"/>
          <p:nvPr/>
        </p:nvSpPr>
        <p:spPr>
          <a:xfrm>
            <a:off x="741131" y="2281142"/>
            <a:ext cx="8724265" cy="3874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4160" marR="5715" indent="-252095">
              <a:lnSpc>
                <a:spcPct val="120400"/>
              </a:lnSpc>
              <a:spcBef>
                <a:spcPts val="100"/>
              </a:spcBef>
              <a:buClr>
                <a:srgbClr val="99CA3C"/>
              </a:buClr>
              <a:buSzPct val="72222"/>
              <a:buChar char="•"/>
              <a:tabLst>
                <a:tab pos="264160" algn="l"/>
                <a:tab pos="264795" algn="l"/>
              </a:tabLst>
            </a:pP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People</a:t>
            </a:r>
            <a:r>
              <a:rPr sz="1800" spc="45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tend</a:t>
            </a:r>
            <a:r>
              <a:rPr sz="1800" spc="45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to</a:t>
            </a:r>
            <a:r>
              <a:rPr sz="1800" spc="45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associate</a:t>
            </a:r>
            <a:r>
              <a:rPr sz="1800" spc="45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the</a:t>
            </a:r>
            <a:r>
              <a:rPr sz="1800" spc="45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words</a:t>
            </a:r>
            <a:r>
              <a:rPr sz="1800" spc="45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like</a:t>
            </a:r>
            <a:r>
              <a:rPr sz="1800" spc="45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‘natural’,</a:t>
            </a:r>
            <a:r>
              <a:rPr sz="1800" spc="45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‘fresh’</a:t>
            </a:r>
            <a:r>
              <a:rPr sz="1800" spc="45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and</a:t>
            </a:r>
            <a:r>
              <a:rPr sz="1800" spc="45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‘traditional’</a:t>
            </a:r>
            <a:r>
              <a:rPr sz="1800" spc="45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with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healthiness and </a:t>
            </a:r>
            <a:r>
              <a:rPr sz="1800" spc="-1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quality.</a:t>
            </a:r>
            <a:endParaRPr sz="1800">
              <a:latin typeface="HelveticaNeueLTPro-Roman"/>
              <a:cs typeface="HelveticaNeueLTPro-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99CA3C"/>
              </a:buClr>
              <a:buFont typeface="HelveticaNeueLTPro-Roman"/>
              <a:buChar char="•"/>
            </a:pPr>
            <a:endParaRPr sz="2300">
              <a:latin typeface="HelveticaNeueLTPro-Roman"/>
              <a:cs typeface="HelveticaNeueLTPro-Roman"/>
            </a:endParaRPr>
          </a:p>
          <a:p>
            <a:pPr marL="264160" marR="6350" indent="-252095">
              <a:lnSpc>
                <a:spcPct val="120400"/>
              </a:lnSpc>
              <a:buClr>
                <a:srgbClr val="99CA3C"/>
              </a:buClr>
              <a:buSzPct val="72222"/>
              <a:buChar char="•"/>
              <a:tabLst>
                <a:tab pos="264160" algn="l"/>
                <a:tab pos="264795" algn="l"/>
              </a:tabLst>
            </a:pP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A</a:t>
            </a:r>
            <a:r>
              <a:rPr sz="1800" spc="4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takeaway.</a:t>
            </a:r>
            <a:r>
              <a:rPr sz="1800" spc="4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battered</a:t>
            </a:r>
            <a:r>
              <a:rPr sz="1800" spc="4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fish</a:t>
            </a:r>
            <a:r>
              <a:rPr sz="1800" spc="4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product</a:t>
            </a:r>
            <a:r>
              <a:rPr sz="1800" spc="4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may</a:t>
            </a:r>
            <a:r>
              <a:rPr sz="1800" spc="4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be</a:t>
            </a:r>
            <a:r>
              <a:rPr sz="1800" spc="4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described</a:t>
            </a:r>
            <a:r>
              <a:rPr sz="1800" spc="4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as</a:t>
            </a:r>
            <a:r>
              <a:rPr sz="1800" spc="4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containing</a:t>
            </a:r>
            <a:r>
              <a:rPr sz="1800" spc="4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‘fresh</a:t>
            </a:r>
            <a:r>
              <a:rPr sz="1800" spc="4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cod’</a:t>
            </a:r>
            <a:r>
              <a:rPr sz="1800" spc="4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and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being ‘made in the traditional </a:t>
            </a:r>
            <a:r>
              <a:rPr sz="1800" spc="-1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way’.</a:t>
            </a:r>
            <a:endParaRPr sz="1800">
              <a:latin typeface="HelveticaNeueLTPro-Roman"/>
              <a:cs typeface="HelveticaNeueLTPro-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99CA3C"/>
              </a:buClr>
              <a:buFont typeface="HelveticaNeueLTPro-Roman"/>
              <a:buChar char="•"/>
            </a:pPr>
            <a:endParaRPr sz="2300">
              <a:latin typeface="HelveticaNeueLTPro-Roman"/>
              <a:cs typeface="HelveticaNeueLTPro-Roman"/>
            </a:endParaRPr>
          </a:p>
          <a:p>
            <a:pPr marL="264160" marR="7620" indent="-252095">
              <a:lnSpc>
                <a:spcPct val="120400"/>
              </a:lnSpc>
              <a:buClr>
                <a:srgbClr val="99CA3C"/>
              </a:buClr>
              <a:buSzPct val="72222"/>
              <a:buChar char="•"/>
              <a:tabLst>
                <a:tab pos="264160" algn="l"/>
                <a:tab pos="264795" algn="l"/>
              </a:tabLst>
            </a:pP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This</a:t>
            </a:r>
            <a:r>
              <a:rPr sz="1800" spc="-21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does</a:t>
            </a:r>
            <a:r>
              <a:rPr sz="1800" spc="-21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not</a:t>
            </a:r>
            <a:r>
              <a:rPr sz="1800" spc="-21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make</a:t>
            </a:r>
            <a:r>
              <a:rPr sz="1800" spc="-21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the</a:t>
            </a:r>
            <a:r>
              <a:rPr sz="1800" spc="-21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takeaway</a:t>
            </a:r>
            <a:r>
              <a:rPr sz="1800" spc="-21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battered</a:t>
            </a:r>
            <a:r>
              <a:rPr sz="1800" spc="-21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fish</a:t>
            </a:r>
            <a:r>
              <a:rPr sz="1800" spc="-21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a</a:t>
            </a:r>
            <a:r>
              <a:rPr sz="1800" spc="-21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healthy</a:t>
            </a:r>
            <a:r>
              <a:rPr sz="1800" spc="-21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choice,</a:t>
            </a:r>
            <a:r>
              <a:rPr sz="1800" spc="-21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but</a:t>
            </a:r>
            <a:r>
              <a:rPr sz="1800" spc="-21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some</a:t>
            </a:r>
            <a:r>
              <a:rPr sz="1800" spc="-21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consumers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will</a:t>
            </a:r>
            <a:r>
              <a:rPr sz="1800" spc="-1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 </a:t>
            </a:r>
            <a:r>
              <a:rPr sz="180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believe it to be a better choice than a frozen variety from a </a:t>
            </a:r>
            <a:r>
              <a:rPr sz="1800" spc="-10" dirty="0">
                <a:solidFill>
                  <a:srgbClr val="231F20"/>
                </a:solidFill>
                <a:latin typeface="HelveticaNeueLTPro-Roman"/>
                <a:cs typeface="HelveticaNeueLTPro-Roman"/>
              </a:rPr>
              <a:t>supermarket.</a:t>
            </a:r>
            <a:endParaRPr sz="1800">
              <a:latin typeface="HelveticaNeueLTPro-Roman"/>
              <a:cs typeface="HelveticaNeueLTPro-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00">
              <a:latin typeface="HelveticaNeueLTPro-Roman"/>
              <a:cs typeface="HelveticaNeueLTPro-Roman"/>
            </a:endParaRPr>
          </a:p>
          <a:p>
            <a:pPr marL="35560" marR="5080">
              <a:lnSpc>
                <a:spcPct val="120400"/>
              </a:lnSpc>
            </a:pPr>
            <a:r>
              <a:rPr sz="1800" b="1" dirty="0">
                <a:solidFill>
                  <a:srgbClr val="231F20"/>
                </a:solidFill>
                <a:latin typeface="HelveticaNeueLT Pro 55 Roman"/>
                <a:cs typeface="HelveticaNeueLT Pro 55 Roman"/>
              </a:rPr>
              <a:t>Can</a:t>
            </a:r>
            <a:r>
              <a:rPr sz="1800" b="1" spc="445" dirty="0">
                <a:solidFill>
                  <a:srgbClr val="231F20"/>
                </a:solidFill>
                <a:latin typeface="HelveticaNeueLT Pro 55 Roman"/>
                <a:cs typeface="HelveticaNeueLT Pro 55 Roman"/>
              </a:rPr>
              <a:t> </a:t>
            </a:r>
            <a:r>
              <a:rPr sz="1800" b="1" dirty="0">
                <a:solidFill>
                  <a:srgbClr val="231F20"/>
                </a:solidFill>
                <a:latin typeface="HelveticaNeueLT Pro 55 Roman"/>
                <a:cs typeface="HelveticaNeueLT Pro 55 Roman"/>
              </a:rPr>
              <a:t>you</a:t>
            </a:r>
            <a:r>
              <a:rPr sz="1800" b="1" spc="445" dirty="0">
                <a:solidFill>
                  <a:srgbClr val="231F20"/>
                </a:solidFill>
                <a:latin typeface="HelveticaNeueLT Pro 55 Roman"/>
                <a:cs typeface="HelveticaNeueLT Pro 55 Roman"/>
              </a:rPr>
              <a:t> </a:t>
            </a:r>
            <a:r>
              <a:rPr sz="1800" b="1" dirty="0">
                <a:solidFill>
                  <a:srgbClr val="231F20"/>
                </a:solidFill>
                <a:latin typeface="HelveticaNeueLT Pro 55 Roman"/>
                <a:cs typeface="HelveticaNeueLT Pro 55 Roman"/>
              </a:rPr>
              <a:t>think</a:t>
            </a:r>
            <a:r>
              <a:rPr sz="1800" b="1" spc="445" dirty="0">
                <a:solidFill>
                  <a:srgbClr val="231F20"/>
                </a:solidFill>
                <a:latin typeface="HelveticaNeueLT Pro 55 Roman"/>
                <a:cs typeface="HelveticaNeueLT Pro 55 Roman"/>
              </a:rPr>
              <a:t> </a:t>
            </a:r>
            <a:r>
              <a:rPr sz="1800" b="1" dirty="0">
                <a:solidFill>
                  <a:srgbClr val="231F20"/>
                </a:solidFill>
                <a:latin typeface="HelveticaNeueLT Pro 55 Roman"/>
                <a:cs typeface="HelveticaNeueLT Pro 55 Roman"/>
              </a:rPr>
              <a:t>of</a:t>
            </a:r>
            <a:r>
              <a:rPr sz="1800" b="1" spc="445" dirty="0">
                <a:solidFill>
                  <a:srgbClr val="231F20"/>
                </a:solidFill>
                <a:latin typeface="HelveticaNeueLT Pro 55 Roman"/>
                <a:cs typeface="HelveticaNeueLT Pro 55 Roman"/>
              </a:rPr>
              <a:t> </a:t>
            </a:r>
            <a:r>
              <a:rPr sz="1800" b="1" dirty="0">
                <a:solidFill>
                  <a:srgbClr val="231F20"/>
                </a:solidFill>
                <a:latin typeface="HelveticaNeueLT Pro 55 Roman"/>
                <a:cs typeface="HelveticaNeueLT Pro 55 Roman"/>
              </a:rPr>
              <a:t>examples</a:t>
            </a:r>
            <a:r>
              <a:rPr sz="1800" b="1" spc="445" dirty="0">
                <a:solidFill>
                  <a:srgbClr val="231F20"/>
                </a:solidFill>
                <a:latin typeface="HelveticaNeueLT Pro 55 Roman"/>
                <a:cs typeface="HelveticaNeueLT Pro 55 Roman"/>
              </a:rPr>
              <a:t> </a:t>
            </a:r>
            <a:r>
              <a:rPr sz="1800" b="1" dirty="0">
                <a:solidFill>
                  <a:srgbClr val="231F20"/>
                </a:solidFill>
                <a:latin typeface="HelveticaNeueLT Pro 55 Roman"/>
                <a:cs typeface="HelveticaNeueLT Pro 55 Roman"/>
              </a:rPr>
              <a:t>of</a:t>
            </a:r>
            <a:r>
              <a:rPr sz="1800" b="1" spc="445" dirty="0">
                <a:solidFill>
                  <a:srgbClr val="231F20"/>
                </a:solidFill>
                <a:latin typeface="HelveticaNeueLT Pro 55 Roman"/>
                <a:cs typeface="HelveticaNeueLT Pro 55 Roman"/>
              </a:rPr>
              <a:t> </a:t>
            </a:r>
            <a:r>
              <a:rPr sz="1800" b="1" dirty="0">
                <a:solidFill>
                  <a:srgbClr val="231F20"/>
                </a:solidFill>
                <a:latin typeface="HelveticaNeueLT Pro 55 Roman"/>
                <a:cs typeface="HelveticaNeueLT Pro 55 Roman"/>
              </a:rPr>
              <a:t>foods</a:t>
            </a:r>
            <a:r>
              <a:rPr sz="1800" b="1" spc="445" dirty="0">
                <a:solidFill>
                  <a:srgbClr val="231F20"/>
                </a:solidFill>
                <a:latin typeface="HelveticaNeueLT Pro 55 Roman"/>
                <a:cs typeface="HelveticaNeueLT Pro 55 Roman"/>
              </a:rPr>
              <a:t> </a:t>
            </a:r>
            <a:r>
              <a:rPr sz="1800" b="1" dirty="0">
                <a:solidFill>
                  <a:srgbClr val="231F20"/>
                </a:solidFill>
                <a:latin typeface="HelveticaNeueLT Pro 55 Roman"/>
                <a:cs typeface="HelveticaNeueLT Pro 55 Roman"/>
              </a:rPr>
              <a:t>that</a:t>
            </a:r>
            <a:r>
              <a:rPr sz="1800" b="1" spc="445" dirty="0">
                <a:solidFill>
                  <a:srgbClr val="231F20"/>
                </a:solidFill>
                <a:latin typeface="HelveticaNeueLT Pro 55 Roman"/>
                <a:cs typeface="HelveticaNeueLT Pro 55 Roman"/>
              </a:rPr>
              <a:t> </a:t>
            </a:r>
            <a:r>
              <a:rPr sz="1800" b="1" dirty="0">
                <a:solidFill>
                  <a:srgbClr val="231F20"/>
                </a:solidFill>
                <a:latin typeface="HelveticaNeueLT Pro 55 Roman"/>
                <a:cs typeface="HelveticaNeueLT Pro 55 Roman"/>
              </a:rPr>
              <a:t>feature</a:t>
            </a:r>
            <a:r>
              <a:rPr sz="1800" b="1" spc="445" dirty="0">
                <a:solidFill>
                  <a:srgbClr val="231F20"/>
                </a:solidFill>
                <a:latin typeface="HelveticaNeueLT Pro 55 Roman"/>
                <a:cs typeface="HelveticaNeueLT Pro 55 Roman"/>
              </a:rPr>
              <a:t> </a:t>
            </a:r>
            <a:r>
              <a:rPr sz="1800" b="1" dirty="0">
                <a:solidFill>
                  <a:srgbClr val="231F20"/>
                </a:solidFill>
                <a:latin typeface="HelveticaNeueLT Pro 55 Roman"/>
                <a:cs typeface="HelveticaNeueLT Pro 55 Roman"/>
              </a:rPr>
              <a:t>this</a:t>
            </a:r>
            <a:r>
              <a:rPr sz="1800" b="1" spc="445" dirty="0">
                <a:solidFill>
                  <a:srgbClr val="231F20"/>
                </a:solidFill>
                <a:latin typeface="HelveticaNeueLT Pro 55 Roman"/>
                <a:cs typeface="HelveticaNeueLT Pro 55 Roman"/>
              </a:rPr>
              <a:t> </a:t>
            </a:r>
            <a:r>
              <a:rPr sz="1800" b="1" dirty="0">
                <a:solidFill>
                  <a:srgbClr val="231F20"/>
                </a:solidFill>
                <a:latin typeface="HelveticaNeueLT Pro 55 Roman"/>
                <a:cs typeface="HelveticaNeueLT Pro 55 Roman"/>
              </a:rPr>
              <a:t>type</a:t>
            </a:r>
            <a:r>
              <a:rPr sz="1800" b="1" spc="445" dirty="0">
                <a:solidFill>
                  <a:srgbClr val="231F20"/>
                </a:solidFill>
                <a:latin typeface="HelveticaNeueLT Pro 55 Roman"/>
                <a:cs typeface="HelveticaNeueLT Pro 55 Roman"/>
              </a:rPr>
              <a:t> </a:t>
            </a:r>
            <a:r>
              <a:rPr sz="1800" b="1" dirty="0">
                <a:solidFill>
                  <a:srgbClr val="231F20"/>
                </a:solidFill>
                <a:latin typeface="HelveticaNeueLT Pro 55 Roman"/>
                <a:cs typeface="HelveticaNeueLT Pro 55 Roman"/>
              </a:rPr>
              <a:t>of</a:t>
            </a:r>
            <a:r>
              <a:rPr sz="1800" b="1" spc="445" dirty="0">
                <a:solidFill>
                  <a:srgbClr val="231F20"/>
                </a:solidFill>
                <a:latin typeface="HelveticaNeueLT Pro 55 Roman"/>
                <a:cs typeface="HelveticaNeueLT Pro 55 Roman"/>
              </a:rPr>
              <a:t> </a:t>
            </a:r>
            <a:r>
              <a:rPr sz="1800" b="1" dirty="0">
                <a:solidFill>
                  <a:srgbClr val="231F20"/>
                </a:solidFill>
                <a:latin typeface="HelveticaNeueLT Pro 55 Roman"/>
                <a:cs typeface="HelveticaNeueLT Pro 55 Roman"/>
              </a:rPr>
              <a:t>claim</a:t>
            </a:r>
            <a:r>
              <a:rPr sz="1800" b="1" spc="445" dirty="0">
                <a:solidFill>
                  <a:srgbClr val="231F20"/>
                </a:solidFill>
                <a:latin typeface="HelveticaNeueLT Pro 55 Roman"/>
                <a:cs typeface="HelveticaNeueLT Pro 55 Roman"/>
              </a:rPr>
              <a:t> </a:t>
            </a:r>
            <a:r>
              <a:rPr sz="1800" b="1" dirty="0">
                <a:solidFill>
                  <a:srgbClr val="231F20"/>
                </a:solidFill>
                <a:latin typeface="HelveticaNeueLT Pro 55 Roman"/>
                <a:cs typeface="HelveticaNeueLT Pro 55 Roman"/>
              </a:rPr>
              <a:t>on</a:t>
            </a:r>
            <a:r>
              <a:rPr sz="1800" b="1" spc="445" dirty="0">
                <a:solidFill>
                  <a:srgbClr val="231F20"/>
                </a:solidFill>
                <a:latin typeface="HelveticaNeueLT Pro 55 Roman"/>
                <a:cs typeface="HelveticaNeueLT Pro 55 Roman"/>
              </a:rPr>
              <a:t> </a:t>
            </a:r>
            <a:r>
              <a:rPr sz="1800" b="1" spc="-25" dirty="0">
                <a:solidFill>
                  <a:srgbClr val="231F20"/>
                </a:solidFill>
                <a:latin typeface="HelveticaNeueLT Pro 55 Roman"/>
                <a:cs typeface="HelveticaNeueLT Pro 55 Roman"/>
              </a:rPr>
              <a:t>the </a:t>
            </a:r>
            <a:r>
              <a:rPr sz="1800" b="1" spc="-10" dirty="0">
                <a:solidFill>
                  <a:srgbClr val="231F20"/>
                </a:solidFill>
                <a:latin typeface="HelveticaNeueLT Pro 55 Roman"/>
                <a:cs typeface="HelveticaNeueLT Pro 55 Roman"/>
              </a:rPr>
              <a:t>packaging?</a:t>
            </a:r>
            <a:endParaRPr sz="1800">
              <a:latin typeface="HelveticaNeueLT Pro 55 Roman"/>
              <a:cs typeface="HelveticaNeueLT Pro 55 Roman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719994" y="7087805"/>
            <a:ext cx="9234170" cy="12700"/>
            <a:chOff x="719994" y="7087805"/>
            <a:chExt cx="9234170" cy="12700"/>
          </a:xfrm>
        </p:grpSpPr>
        <p:sp>
          <p:nvSpPr>
            <p:cNvPr id="20" name="object 20"/>
            <p:cNvSpPr/>
            <p:nvPr/>
          </p:nvSpPr>
          <p:spPr>
            <a:xfrm>
              <a:off x="739054" y="7094155"/>
              <a:ext cx="9183370" cy="0"/>
            </a:xfrm>
            <a:custGeom>
              <a:avLst/>
              <a:gdLst/>
              <a:ahLst/>
              <a:cxnLst/>
              <a:rect l="l" t="t" r="r" b="b"/>
              <a:pathLst>
                <a:path w="9183370">
                  <a:moveTo>
                    <a:pt x="9183192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77787B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19988" y="7087806"/>
              <a:ext cx="9234170" cy="12700"/>
            </a:xfrm>
            <a:custGeom>
              <a:avLst/>
              <a:gdLst/>
              <a:ahLst/>
              <a:cxnLst/>
              <a:rect l="l" t="t" r="r" b="b"/>
              <a:pathLst>
                <a:path w="9234170" h="12700">
                  <a:moveTo>
                    <a:pt x="12700" y="6350"/>
                  </a:moveTo>
                  <a:lnTo>
                    <a:pt x="10845" y="1866"/>
                  </a:lnTo>
                  <a:lnTo>
                    <a:pt x="6350" y="0"/>
                  </a:lnTo>
                  <a:lnTo>
                    <a:pt x="1854" y="1866"/>
                  </a:lnTo>
                  <a:lnTo>
                    <a:pt x="0" y="6350"/>
                  </a:lnTo>
                  <a:lnTo>
                    <a:pt x="1854" y="10845"/>
                  </a:lnTo>
                  <a:lnTo>
                    <a:pt x="6350" y="12700"/>
                  </a:lnTo>
                  <a:lnTo>
                    <a:pt x="10845" y="10845"/>
                  </a:lnTo>
                  <a:lnTo>
                    <a:pt x="12700" y="6350"/>
                  </a:lnTo>
                  <a:close/>
                </a:path>
                <a:path w="9234170" h="12700">
                  <a:moveTo>
                    <a:pt x="9234005" y="6350"/>
                  </a:moveTo>
                  <a:lnTo>
                    <a:pt x="9232151" y="1866"/>
                  </a:lnTo>
                  <a:lnTo>
                    <a:pt x="9227655" y="0"/>
                  </a:lnTo>
                  <a:lnTo>
                    <a:pt x="9223159" y="1866"/>
                  </a:lnTo>
                  <a:lnTo>
                    <a:pt x="9221305" y="6350"/>
                  </a:lnTo>
                  <a:lnTo>
                    <a:pt x="9223159" y="10845"/>
                  </a:lnTo>
                  <a:lnTo>
                    <a:pt x="9227655" y="12700"/>
                  </a:lnTo>
                  <a:lnTo>
                    <a:pt x="9232151" y="10845"/>
                  </a:lnTo>
                  <a:lnTo>
                    <a:pt x="9234005" y="6350"/>
                  </a:lnTo>
                  <a:close/>
                </a:path>
              </a:pathLst>
            </a:custGeom>
            <a:solidFill>
              <a:srgbClr val="7778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78A6AC4B-890B-8C80-2650-5410F9FED7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6" y="15505"/>
            <a:ext cx="10551875" cy="966104"/>
          </a:xfrm>
          <a:prstGeom prst="rect">
            <a:avLst/>
          </a:prstGeom>
        </p:spPr>
      </p:pic>
      <p:pic>
        <p:nvPicPr>
          <p:cNvPr id="24" name="Picture 23" descr="A screenshot of a computer&#10;&#10;Description automatically generated">
            <a:extLst>
              <a:ext uri="{FF2B5EF4-FFF2-40B4-BE49-F238E27FC236}">
                <a16:creationId xmlns:a16="http://schemas.microsoft.com/office/drawing/2014/main" id="{CDCC2CA1-0BCA-EBEA-93EE-2BCD912721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41"/>
            <a:ext cx="10551875" cy="7460703"/>
          </a:xfrm>
          <a:prstGeom prst="rect">
            <a:avLst/>
          </a:prstGeom>
        </p:spPr>
      </p:pic>
      <p:pic>
        <p:nvPicPr>
          <p:cNvPr id="26" name="Picture 25" descr="A close-up of a product&#10;&#10;Description automatically generated">
            <a:extLst>
              <a:ext uri="{FF2B5EF4-FFF2-40B4-BE49-F238E27FC236}">
                <a16:creationId xmlns:a16="http://schemas.microsoft.com/office/drawing/2014/main" id="{0041CED6-71D5-7394-DF17-28D3D21446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46"/>
            <a:ext cx="10695589" cy="756130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78557" y="287032"/>
            <a:ext cx="8314055" cy="376555"/>
          </a:xfrm>
          <a:prstGeom prst="rect">
            <a:avLst/>
          </a:prstGeom>
          <a:solidFill>
            <a:srgbClr val="99CA3C"/>
          </a:solidFill>
        </p:spPr>
        <p:txBody>
          <a:bodyPr vert="horz" wrap="square" lIns="0" tIns="95885" rIns="0" bIns="0" rtlCol="0">
            <a:spAutoFit/>
          </a:bodyPr>
          <a:lstStyle/>
          <a:p>
            <a:pPr marL="272415">
              <a:lnSpc>
                <a:spcPct val="100000"/>
              </a:lnSpc>
              <a:spcBef>
                <a:spcPts val="755"/>
              </a:spcBef>
            </a:pPr>
            <a:r>
              <a:rPr sz="1000" b="1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Being healthy </a:t>
            </a:r>
            <a:r>
              <a:rPr sz="1000" b="1" spc="-5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2</a:t>
            </a:r>
            <a:endParaRPr sz="1000">
              <a:latin typeface="HelveticaNeueLT Pro 55 Roman"/>
              <a:cs typeface="HelveticaNeueLT Pro 55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291640" y="158474"/>
            <a:ext cx="1114425" cy="617220"/>
            <a:chOff x="1291640" y="158474"/>
            <a:chExt cx="1114425" cy="617220"/>
          </a:xfrm>
        </p:grpSpPr>
        <p:sp>
          <p:nvSpPr>
            <p:cNvPr id="4" name="object 4"/>
            <p:cNvSpPr/>
            <p:nvPr/>
          </p:nvSpPr>
          <p:spPr>
            <a:xfrm>
              <a:off x="1788397" y="158474"/>
              <a:ext cx="617220" cy="617220"/>
            </a:xfrm>
            <a:custGeom>
              <a:avLst/>
              <a:gdLst/>
              <a:ahLst/>
              <a:cxnLst/>
              <a:rect l="l" t="t" r="r" b="b"/>
              <a:pathLst>
                <a:path w="617219" h="617220">
                  <a:moveTo>
                    <a:pt x="308546" y="0"/>
                  </a:moveTo>
                  <a:lnTo>
                    <a:pt x="262951" y="3345"/>
                  </a:lnTo>
                  <a:lnTo>
                    <a:pt x="219433" y="13063"/>
                  </a:lnTo>
                  <a:lnTo>
                    <a:pt x="178469" y="28676"/>
                  </a:lnTo>
                  <a:lnTo>
                    <a:pt x="140538" y="49707"/>
                  </a:lnTo>
                  <a:lnTo>
                    <a:pt x="106116" y="75680"/>
                  </a:lnTo>
                  <a:lnTo>
                    <a:pt x="75680" y="106116"/>
                  </a:lnTo>
                  <a:lnTo>
                    <a:pt x="49707" y="140538"/>
                  </a:lnTo>
                  <a:lnTo>
                    <a:pt x="28676" y="178469"/>
                  </a:lnTo>
                  <a:lnTo>
                    <a:pt x="13063" y="219433"/>
                  </a:lnTo>
                  <a:lnTo>
                    <a:pt x="3345" y="262951"/>
                  </a:lnTo>
                  <a:lnTo>
                    <a:pt x="0" y="308546"/>
                  </a:lnTo>
                  <a:lnTo>
                    <a:pt x="3345" y="354141"/>
                  </a:lnTo>
                  <a:lnTo>
                    <a:pt x="13063" y="397659"/>
                  </a:lnTo>
                  <a:lnTo>
                    <a:pt x="28676" y="438623"/>
                  </a:lnTo>
                  <a:lnTo>
                    <a:pt x="49707" y="476554"/>
                  </a:lnTo>
                  <a:lnTo>
                    <a:pt x="75680" y="510976"/>
                  </a:lnTo>
                  <a:lnTo>
                    <a:pt x="106116" y="541412"/>
                  </a:lnTo>
                  <a:lnTo>
                    <a:pt x="140538" y="567385"/>
                  </a:lnTo>
                  <a:lnTo>
                    <a:pt x="178469" y="588416"/>
                  </a:lnTo>
                  <a:lnTo>
                    <a:pt x="219433" y="604029"/>
                  </a:lnTo>
                  <a:lnTo>
                    <a:pt x="262951" y="613747"/>
                  </a:lnTo>
                  <a:lnTo>
                    <a:pt x="308546" y="617093"/>
                  </a:lnTo>
                  <a:lnTo>
                    <a:pt x="354141" y="613747"/>
                  </a:lnTo>
                  <a:lnTo>
                    <a:pt x="397659" y="604029"/>
                  </a:lnTo>
                  <a:lnTo>
                    <a:pt x="438623" y="588416"/>
                  </a:lnTo>
                  <a:lnTo>
                    <a:pt x="476554" y="567385"/>
                  </a:lnTo>
                  <a:lnTo>
                    <a:pt x="510976" y="541412"/>
                  </a:lnTo>
                  <a:lnTo>
                    <a:pt x="541412" y="510976"/>
                  </a:lnTo>
                  <a:lnTo>
                    <a:pt x="567385" y="476554"/>
                  </a:lnTo>
                  <a:lnTo>
                    <a:pt x="588416" y="438623"/>
                  </a:lnTo>
                  <a:lnTo>
                    <a:pt x="604029" y="397659"/>
                  </a:lnTo>
                  <a:lnTo>
                    <a:pt x="613747" y="354141"/>
                  </a:lnTo>
                  <a:lnTo>
                    <a:pt x="617093" y="308546"/>
                  </a:lnTo>
                  <a:lnTo>
                    <a:pt x="613747" y="262951"/>
                  </a:lnTo>
                  <a:lnTo>
                    <a:pt x="604029" y="219433"/>
                  </a:lnTo>
                  <a:lnTo>
                    <a:pt x="588416" y="178469"/>
                  </a:lnTo>
                  <a:lnTo>
                    <a:pt x="567385" y="140538"/>
                  </a:lnTo>
                  <a:lnTo>
                    <a:pt x="541412" y="106116"/>
                  </a:lnTo>
                  <a:lnTo>
                    <a:pt x="510976" y="75680"/>
                  </a:lnTo>
                  <a:lnTo>
                    <a:pt x="476554" y="49707"/>
                  </a:lnTo>
                  <a:lnTo>
                    <a:pt x="438623" y="28676"/>
                  </a:lnTo>
                  <a:lnTo>
                    <a:pt x="397659" y="13063"/>
                  </a:lnTo>
                  <a:lnTo>
                    <a:pt x="354141" y="3345"/>
                  </a:lnTo>
                  <a:lnTo>
                    <a:pt x="308546" y="0"/>
                  </a:lnTo>
                  <a:close/>
                </a:path>
              </a:pathLst>
            </a:custGeom>
            <a:solidFill>
              <a:srgbClr val="E6F0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839061" y="209143"/>
              <a:ext cx="539750" cy="539750"/>
            </a:xfrm>
            <a:custGeom>
              <a:avLst/>
              <a:gdLst/>
              <a:ahLst/>
              <a:cxnLst/>
              <a:rect l="l" t="t" r="r" b="b"/>
              <a:pathLst>
                <a:path w="539750" h="539750">
                  <a:moveTo>
                    <a:pt x="539495" y="0"/>
                  </a:moveTo>
                  <a:lnTo>
                    <a:pt x="0" y="0"/>
                  </a:lnTo>
                  <a:lnTo>
                    <a:pt x="0" y="539496"/>
                  </a:lnTo>
                  <a:lnTo>
                    <a:pt x="539495" y="539496"/>
                  </a:lnTo>
                  <a:lnTo>
                    <a:pt x="539495" y="0"/>
                  </a:lnTo>
                  <a:close/>
                </a:path>
              </a:pathLst>
            </a:custGeom>
            <a:solidFill>
              <a:srgbClr val="231F20">
                <a:alpha val="54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847249" y="217328"/>
              <a:ext cx="499745" cy="499745"/>
            </a:xfrm>
            <a:custGeom>
              <a:avLst/>
              <a:gdLst/>
              <a:ahLst/>
              <a:cxnLst/>
              <a:rect l="l" t="t" r="r" b="b"/>
              <a:pathLst>
                <a:path w="499744" h="499745">
                  <a:moveTo>
                    <a:pt x="249694" y="0"/>
                  </a:moveTo>
                  <a:lnTo>
                    <a:pt x="204809" y="4022"/>
                  </a:lnTo>
                  <a:lnTo>
                    <a:pt x="162565" y="15620"/>
                  </a:lnTo>
                  <a:lnTo>
                    <a:pt x="123666" y="34089"/>
                  </a:lnTo>
                  <a:lnTo>
                    <a:pt x="88816" y="58722"/>
                  </a:lnTo>
                  <a:lnTo>
                    <a:pt x="58722" y="88816"/>
                  </a:lnTo>
                  <a:lnTo>
                    <a:pt x="34089" y="123666"/>
                  </a:lnTo>
                  <a:lnTo>
                    <a:pt x="15620" y="162565"/>
                  </a:lnTo>
                  <a:lnTo>
                    <a:pt x="4022" y="204809"/>
                  </a:lnTo>
                  <a:lnTo>
                    <a:pt x="0" y="249694"/>
                  </a:lnTo>
                  <a:lnTo>
                    <a:pt x="4022" y="294576"/>
                  </a:lnTo>
                  <a:lnTo>
                    <a:pt x="15620" y="336818"/>
                  </a:lnTo>
                  <a:lnTo>
                    <a:pt x="34089" y="375717"/>
                  </a:lnTo>
                  <a:lnTo>
                    <a:pt x="58722" y="410567"/>
                  </a:lnTo>
                  <a:lnTo>
                    <a:pt x="88816" y="440662"/>
                  </a:lnTo>
                  <a:lnTo>
                    <a:pt x="123666" y="465297"/>
                  </a:lnTo>
                  <a:lnTo>
                    <a:pt x="162565" y="483767"/>
                  </a:lnTo>
                  <a:lnTo>
                    <a:pt x="204809" y="495366"/>
                  </a:lnTo>
                  <a:lnTo>
                    <a:pt x="249694" y="499389"/>
                  </a:lnTo>
                  <a:lnTo>
                    <a:pt x="294576" y="495366"/>
                  </a:lnTo>
                  <a:lnTo>
                    <a:pt x="336818" y="483767"/>
                  </a:lnTo>
                  <a:lnTo>
                    <a:pt x="375717" y="465297"/>
                  </a:lnTo>
                  <a:lnTo>
                    <a:pt x="410567" y="440662"/>
                  </a:lnTo>
                  <a:lnTo>
                    <a:pt x="440662" y="410567"/>
                  </a:lnTo>
                  <a:lnTo>
                    <a:pt x="465297" y="375717"/>
                  </a:lnTo>
                  <a:lnTo>
                    <a:pt x="483767" y="336818"/>
                  </a:lnTo>
                  <a:lnTo>
                    <a:pt x="495366" y="294576"/>
                  </a:lnTo>
                  <a:lnTo>
                    <a:pt x="499389" y="249694"/>
                  </a:lnTo>
                  <a:lnTo>
                    <a:pt x="495366" y="204809"/>
                  </a:lnTo>
                  <a:lnTo>
                    <a:pt x="483767" y="162565"/>
                  </a:lnTo>
                  <a:lnTo>
                    <a:pt x="465297" y="123666"/>
                  </a:lnTo>
                  <a:lnTo>
                    <a:pt x="440662" y="88816"/>
                  </a:lnTo>
                  <a:lnTo>
                    <a:pt x="410567" y="58722"/>
                  </a:lnTo>
                  <a:lnTo>
                    <a:pt x="375717" y="34089"/>
                  </a:lnTo>
                  <a:lnTo>
                    <a:pt x="336818" y="15620"/>
                  </a:lnTo>
                  <a:lnTo>
                    <a:pt x="294576" y="4022"/>
                  </a:lnTo>
                  <a:lnTo>
                    <a:pt x="2496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874147" y="244224"/>
              <a:ext cx="445770" cy="445770"/>
            </a:xfrm>
            <a:custGeom>
              <a:avLst/>
              <a:gdLst/>
              <a:ahLst/>
              <a:cxnLst/>
              <a:rect l="l" t="t" r="r" b="b"/>
              <a:pathLst>
                <a:path w="445769" h="445770">
                  <a:moveTo>
                    <a:pt x="222796" y="0"/>
                  </a:moveTo>
                  <a:lnTo>
                    <a:pt x="177893" y="4526"/>
                  </a:lnTo>
                  <a:lnTo>
                    <a:pt x="136072" y="17507"/>
                  </a:lnTo>
                  <a:lnTo>
                    <a:pt x="98227" y="38049"/>
                  </a:lnTo>
                  <a:lnTo>
                    <a:pt x="65254" y="65254"/>
                  </a:lnTo>
                  <a:lnTo>
                    <a:pt x="38049" y="98227"/>
                  </a:lnTo>
                  <a:lnTo>
                    <a:pt x="17507" y="136072"/>
                  </a:lnTo>
                  <a:lnTo>
                    <a:pt x="4526" y="177893"/>
                  </a:lnTo>
                  <a:lnTo>
                    <a:pt x="0" y="222796"/>
                  </a:lnTo>
                  <a:lnTo>
                    <a:pt x="4526" y="267698"/>
                  </a:lnTo>
                  <a:lnTo>
                    <a:pt x="17507" y="309519"/>
                  </a:lnTo>
                  <a:lnTo>
                    <a:pt x="38049" y="347365"/>
                  </a:lnTo>
                  <a:lnTo>
                    <a:pt x="65254" y="380338"/>
                  </a:lnTo>
                  <a:lnTo>
                    <a:pt x="98227" y="407543"/>
                  </a:lnTo>
                  <a:lnTo>
                    <a:pt x="136072" y="428084"/>
                  </a:lnTo>
                  <a:lnTo>
                    <a:pt x="177893" y="441065"/>
                  </a:lnTo>
                  <a:lnTo>
                    <a:pt x="222796" y="445592"/>
                  </a:lnTo>
                  <a:lnTo>
                    <a:pt x="267698" y="441065"/>
                  </a:lnTo>
                  <a:lnTo>
                    <a:pt x="309519" y="428084"/>
                  </a:lnTo>
                  <a:lnTo>
                    <a:pt x="347365" y="407543"/>
                  </a:lnTo>
                  <a:lnTo>
                    <a:pt x="380338" y="380338"/>
                  </a:lnTo>
                  <a:lnTo>
                    <a:pt x="407543" y="347365"/>
                  </a:lnTo>
                  <a:lnTo>
                    <a:pt x="428084" y="309519"/>
                  </a:lnTo>
                  <a:lnTo>
                    <a:pt x="441065" y="267698"/>
                  </a:lnTo>
                  <a:lnTo>
                    <a:pt x="445592" y="222796"/>
                  </a:lnTo>
                  <a:lnTo>
                    <a:pt x="441065" y="177893"/>
                  </a:lnTo>
                  <a:lnTo>
                    <a:pt x="428084" y="136072"/>
                  </a:lnTo>
                  <a:lnTo>
                    <a:pt x="407543" y="98227"/>
                  </a:lnTo>
                  <a:lnTo>
                    <a:pt x="380338" y="65254"/>
                  </a:lnTo>
                  <a:lnTo>
                    <a:pt x="347365" y="38049"/>
                  </a:lnTo>
                  <a:lnTo>
                    <a:pt x="309519" y="17507"/>
                  </a:lnTo>
                  <a:lnTo>
                    <a:pt x="267698" y="4526"/>
                  </a:lnTo>
                  <a:lnTo>
                    <a:pt x="222796" y="0"/>
                  </a:lnTo>
                  <a:close/>
                </a:path>
              </a:pathLst>
            </a:custGeom>
            <a:solidFill>
              <a:srgbClr val="016D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91640" y="251038"/>
              <a:ext cx="432434" cy="432434"/>
            </a:xfrm>
            <a:custGeom>
              <a:avLst/>
              <a:gdLst/>
              <a:ahLst/>
              <a:cxnLst/>
              <a:rect l="l" t="t" r="r" b="b"/>
              <a:pathLst>
                <a:path w="432435" h="432434">
                  <a:moveTo>
                    <a:pt x="215976" y="0"/>
                  </a:moveTo>
                  <a:lnTo>
                    <a:pt x="166455" y="5704"/>
                  </a:lnTo>
                  <a:lnTo>
                    <a:pt x="120996" y="21952"/>
                  </a:lnTo>
                  <a:lnTo>
                    <a:pt x="80894" y="47449"/>
                  </a:lnTo>
                  <a:lnTo>
                    <a:pt x="47448" y="80897"/>
                  </a:lnTo>
                  <a:lnTo>
                    <a:pt x="21952" y="121000"/>
                  </a:lnTo>
                  <a:lnTo>
                    <a:pt x="5704" y="166463"/>
                  </a:lnTo>
                  <a:lnTo>
                    <a:pt x="0" y="215988"/>
                  </a:lnTo>
                  <a:lnTo>
                    <a:pt x="5704" y="265509"/>
                  </a:lnTo>
                  <a:lnTo>
                    <a:pt x="21952" y="310968"/>
                  </a:lnTo>
                  <a:lnTo>
                    <a:pt x="47448" y="351070"/>
                  </a:lnTo>
                  <a:lnTo>
                    <a:pt x="80894" y="384516"/>
                  </a:lnTo>
                  <a:lnTo>
                    <a:pt x="120996" y="410012"/>
                  </a:lnTo>
                  <a:lnTo>
                    <a:pt x="166455" y="426260"/>
                  </a:lnTo>
                  <a:lnTo>
                    <a:pt x="215976" y="431965"/>
                  </a:lnTo>
                  <a:lnTo>
                    <a:pt x="265496" y="426260"/>
                  </a:lnTo>
                  <a:lnTo>
                    <a:pt x="310956" y="410012"/>
                  </a:lnTo>
                  <a:lnTo>
                    <a:pt x="351057" y="384516"/>
                  </a:lnTo>
                  <a:lnTo>
                    <a:pt x="384504" y="351070"/>
                  </a:lnTo>
                  <a:lnTo>
                    <a:pt x="409999" y="310968"/>
                  </a:lnTo>
                  <a:lnTo>
                    <a:pt x="426248" y="265509"/>
                  </a:lnTo>
                  <a:lnTo>
                    <a:pt x="431952" y="215988"/>
                  </a:lnTo>
                  <a:lnTo>
                    <a:pt x="426248" y="166463"/>
                  </a:lnTo>
                  <a:lnTo>
                    <a:pt x="409999" y="121000"/>
                  </a:lnTo>
                  <a:lnTo>
                    <a:pt x="384504" y="80897"/>
                  </a:lnTo>
                  <a:lnTo>
                    <a:pt x="351057" y="47449"/>
                  </a:lnTo>
                  <a:lnTo>
                    <a:pt x="310956" y="21952"/>
                  </a:lnTo>
                  <a:lnTo>
                    <a:pt x="265496" y="5704"/>
                  </a:lnTo>
                  <a:lnTo>
                    <a:pt x="215976" y="0"/>
                  </a:lnTo>
                  <a:close/>
                </a:path>
              </a:pathLst>
            </a:custGeom>
            <a:solidFill>
              <a:srgbClr val="E6F0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328775" y="288175"/>
              <a:ext cx="375285" cy="375285"/>
            </a:xfrm>
            <a:custGeom>
              <a:avLst/>
              <a:gdLst/>
              <a:ahLst/>
              <a:cxnLst/>
              <a:rect l="l" t="t" r="r" b="b"/>
              <a:pathLst>
                <a:path w="375285" h="375284">
                  <a:moveTo>
                    <a:pt x="374903" y="0"/>
                  </a:moveTo>
                  <a:lnTo>
                    <a:pt x="0" y="0"/>
                  </a:lnTo>
                  <a:lnTo>
                    <a:pt x="0" y="374903"/>
                  </a:lnTo>
                  <a:lnTo>
                    <a:pt x="374903" y="374903"/>
                  </a:lnTo>
                  <a:lnTo>
                    <a:pt x="374903" y="0"/>
                  </a:lnTo>
                  <a:close/>
                </a:path>
              </a:pathLst>
            </a:custGeom>
            <a:solidFill>
              <a:srgbClr val="231F20">
                <a:alpha val="54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32828" y="292235"/>
              <a:ext cx="349885" cy="349885"/>
            </a:xfrm>
            <a:custGeom>
              <a:avLst/>
              <a:gdLst/>
              <a:ahLst/>
              <a:cxnLst/>
              <a:rect l="l" t="t" r="r" b="b"/>
              <a:pathLst>
                <a:path w="349885" h="349884">
                  <a:moveTo>
                    <a:pt x="174790" y="0"/>
                  </a:moveTo>
                  <a:lnTo>
                    <a:pt x="128324" y="6243"/>
                  </a:lnTo>
                  <a:lnTo>
                    <a:pt x="86570" y="23864"/>
                  </a:lnTo>
                  <a:lnTo>
                    <a:pt x="51195" y="51195"/>
                  </a:lnTo>
                  <a:lnTo>
                    <a:pt x="23864" y="86570"/>
                  </a:lnTo>
                  <a:lnTo>
                    <a:pt x="6243" y="128324"/>
                  </a:lnTo>
                  <a:lnTo>
                    <a:pt x="0" y="174790"/>
                  </a:lnTo>
                  <a:lnTo>
                    <a:pt x="6243" y="221254"/>
                  </a:lnTo>
                  <a:lnTo>
                    <a:pt x="23864" y="263006"/>
                  </a:lnTo>
                  <a:lnTo>
                    <a:pt x="51195" y="298378"/>
                  </a:lnTo>
                  <a:lnTo>
                    <a:pt x="86570" y="325706"/>
                  </a:lnTo>
                  <a:lnTo>
                    <a:pt x="128324" y="343324"/>
                  </a:lnTo>
                  <a:lnTo>
                    <a:pt x="174790" y="349567"/>
                  </a:lnTo>
                  <a:lnTo>
                    <a:pt x="221255" y="343324"/>
                  </a:lnTo>
                  <a:lnTo>
                    <a:pt x="263009" y="325706"/>
                  </a:lnTo>
                  <a:lnTo>
                    <a:pt x="298384" y="298378"/>
                  </a:lnTo>
                  <a:lnTo>
                    <a:pt x="325715" y="263006"/>
                  </a:lnTo>
                  <a:lnTo>
                    <a:pt x="343336" y="221254"/>
                  </a:lnTo>
                  <a:lnTo>
                    <a:pt x="349580" y="174790"/>
                  </a:lnTo>
                  <a:lnTo>
                    <a:pt x="343336" y="128324"/>
                  </a:lnTo>
                  <a:lnTo>
                    <a:pt x="325715" y="86570"/>
                  </a:lnTo>
                  <a:lnTo>
                    <a:pt x="298384" y="51195"/>
                  </a:lnTo>
                  <a:lnTo>
                    <a:pt x="263009" y="23864"/>
                  </a:lnTo>
                  <a:lnTo>
                    <a:pt x="221255" y="6243"/>
                  </a:lnTo>
                  <a:lnTo>
                    <a:pt x="1747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51662" y="311064"/>
              <a:ext cx="312420" cy="312420"/>
            </a:xfrm>
            <a:custGeom>
              <a:avLst/>
              <a:gdLst/>
              <a:ahLst/>
              <a:cxnLst/>
              <a:rect l="l" t="t" r="r" b="b"/>
              <a:pathLst>
                <a:path w="312419" h="312420">
                  <a:moveTo>
                    <a:pt x="155956" y="0"/>
                  </a:moveTo>
                  <a:lnTo>
                    <a:pt x="106662" y="7950"/>
                  </a:lnTo>
                  <a:lnTo>
                    <a:pt x="63850" y="30090"/>
                  </a:lnTo>
                  <a:lnTo>
                    <a:pt x="30090" y="63850"/>
                  </a:lnTo>
                  <a:lnTo>
                    <a:pt x="7950" y="106662"/>
                  </a:lnTo>
                  <a:lnTo>
                    <a:pt x="0" y="155956"/>
                  </a:lnTo>
                  <a:lnTo>
                    <a:pt x="7950" y="205249"/>
                  </a:lnTo>
                  <a:lnTo>
                    <a:pt x="30090" y="248061"/>
                  </a:lnTo>
                  <a:lnTo>
                    <a:pt x="63850" y="281821"/>
                  </a:lnTo>
                  <a:lnTo>
                    <a:pt x="106662" y="303961"/>
                  </a:lnTo>
                  <a:lnTo>
                    <a:pt x="155956" y="311912"/>
                  </a:lnTo>
                  <a:lnTo>
                    <a:pt x="205249" y="303961"/>
                  </a:lnTo>
                  <a:lnTo>
                    <a:pt x="248061" y="281821"/>
                  </a:lnTo>
                  <a:lnTo>
                    <a:pt x="281821" y="248061"/>
                  </a:lnTo>
                  <a:lnTo>
                    <a:pt x="303961" y="205249"/>
                  </a:lnTo>
                  <a:lnTo>
                    <a:pt x="311912" y="155956"/>
                  </a:lnTo>
                  <a:lnTo>
                    <a:pt x="303961" y="106662"/>
                  </a:lnTo>
                  <a:lnTo>
                    <a:pt x="281821" y="63850"/>
                  </a:lnTo>
                  <a:lnTo>
                    <a:pt x="248061" y="30090"/>
                  </a:lnTo>
                  <a:lnTo>
                    <a:pt x="205249" y="7950"/>
                  </a:lnTo>
                  <a:lnTo>
                    <a:pt x="155956" y="0"/>
                  </a:lnTo>
                  <a:close/>
                </a:path>
              </a:pathLst>
            </a:custGeom>
            <a:solidFill>
              <a:srgbClr val="016D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924468" y="315836"/>
            <a:ext cx="302895" cy="302895"/>
            <a:chOff x="924468" y="315836"/>
            <a:chExt cx="302895" cy="302895"/>
          </a:xfrm>
        </p:grpSpPr>
        <p:sp>
          <p:nvSpPr>
            <p:cNvPr id="13" name="object 13"/>
            <p:cNvSpPr/>
            <p:nvPr/>
          </p:nvSpPr>
          <p:spPr>
            <a:xfrm>
              <a:off x="924468" y="315836"/>
              <a:ext cx="302895" cy="302895"/>
            </a:xfrm>
            <a:custGeom>
              <a:avLst/>
              <a:gdLst/>
              <a:ahLst/>
              <a:cxnLst/>
              <a:rect l="l" t="t" r="r" b="b"/>
              <a:pathLst>
                <a:path w="302894" h="302895">
                  <a:moveTo>
                    <a:pt x="151180" y="0"/>
                  </a:moveTo>
                  <a:lnTo>
                    <a:pt x="103393" y="7707"/>
                  </a:lnTo>
                  <a:lnTo>
                    <a:pt x="61892" y="29170"/>
                  </a:lnTo>
                  <a:lnTo>
                    <a:pt x="29166" y="61897"/>
                  </a:lnTo>
                  <a:lnTo>
                    <a:pt x="7706" y="103397"/>
                  </a:lnTo>
                  <a:lnTo>
                    <a:pt x="0" y="151180"/>
                  </a:lnTo>
                  <a:lnTo>
                    <a:pt x="7706" y="198969"/>
                  </a:lnTo>
                  <a:lnTo>
                    <a:pt x="29166" y="240473"/>
                  </a:lnTo>
                  <a:lnTo>
                    <a:pt x="61892" y="273202"/>
                  </a:lnTo>
                  <a:lnTo>
                    <a:pt x="103393" y="294666"/>
                  </a:lnTo>
                  <a:lnTo>
                    <a:pt x="151180" y="302374"/>
                  </a:lnTo>
                  <a:lnTo>
                    <a:pt x="198968" y="294666"/>
                  </a:lnTo>
                  <a:lnTo>
                    <a:pt x="240469" y="273202"/>
                  </a:lnTo>
                  <a:lnTo>
                    <a:pt x="273194" y="240473"/>
                  </a:lnTo>
                  <a:lnTo>
                    <a:pt x="294655" y="198969"/>
                  </a:lnTo>
                  <a:lnTo>
                    <a:pt x="302361" y="151180"/>
                  </a:lnTo>
                  <a:lnTo>
                    <a:pt x="294655" y="103397"/>
                  </a:lnTo>
                  <a:lnTo>
                    <a:pt x="273194" y="61897"/>
                  </a:lnTo>
                  <a:lnTo>
                    <a:pt x="240469" y="29170"/>
                  </a:lnTo>
                  <a:lnTo>
                    <a:pt x="198968" y="7707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E6F0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52131" y="343509"/>
              <a:ext cx="256540" cy="256540"/>
            </a:xfrm>
            <a:custGeom>
              <a:avLst/>
              <a:gdLst/>
              <a:ahLst/>
              <a:cxnLst/>
              <a:rect l="l" t="t" r="r" b="b"/>
              <a:pathLst>
                <a:path w="256540" h="256540">
                  <a:moveTo>
                    <a:pt x="256031" y="0"/>
                  </a:moveTo>
                  <a:lnTo>
                    <a:pt x="0" y="0"/>
                  </a:lnTo>
                  <a:lnTo>
                    <a:pt x="0" y="256031"/>
                  </a:lnTo>
                  <a:lnTo>
                    <a:pt x="256031" y="256031"/>
                  </a:lnTo>
                  <a:lnTo>
                    <a:pt x="256031" y="0"/>
                  </a:lnTo>
                  <a:close/>
                </a:path>
              </a:pathLst>
            </a:custGeom>
            <a:solidFill>
              <a:srgbClr val="231F20">
                <a:alpha val="54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3297" y="344672"/>
              <a:ext cx="244703" cy="244703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8002" y="361195"/>
            <a:ext cx="211658" cy="211658"/>
          </a:xfrm>
          <a:prstGeom prst="rect">
            <a:avLst/>
          </a:prstGeom>
        </p:spPr>
      </p:pic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Claims about animal welfare or environmental </a:t>
            </a:r>
            <a:r>
              <a:rPr spc="-10" dirty="0"/>
              <a:t>claims</a:t>
            </a: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800" dirty="0"/>
              <a:t>(e.g.,</a:t>
            </a:r>
            <a:r>
              <a:rPr sz="1800" spc="-10" dirty="0"/>
              <a:t> </a:t>
            </a:r>
            <a:r>
              <a:rPr sz="1800" dirty="0"/>
              <a:t>dolphin-safe, </a:t>
            </a:r>
            <a:r>
              <a:rPr sz="1800" spc="-10" dirty="0"/>
              <a:t>recyclable)</a:t>
            </a:r>
            <a:endParaRPr sz="1800"/>
          </a:p>
        </p:txBody>
      </p:sp>
      <p:sp>
        <p:nvSpPr>
          <p:cNvPr id="18" name="object 1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68579" rIns="0" bIns="0" rtlCol="0">
            <a:spAutoFit/>
          </a:bodyPr>
          <a:lstStyle/>
          <a:p>
            <a:pPr marL="264160" indent="-252095">
              <a:lnSpc>
                <a:spcPct val="100000"/>
              </a:lnSpc>
              <a:spcBef>
                <a:spcPts val="100"/>
              </a:spcBef>
              <a:buClr>
                <a:srgbClr val="99CA3C"/>
              </a:buClr>
              <a:buSzPct val="72222"/>
              <a:buChar char="•"/>
              <a:tabLst>
                <a:tab pos="264160" algn="l"/>
                <a:tab pos="264795" algn="l"/>
              </a:tabLst>
            </a:pPr>
            <a:r>
              <a:rPr dirty="0"/>
              <a:t>Consumers are often keen to do the right thing for animals or the </a:t>
            </a:r>
            <a:r>
              <a:rPr spc="-10" dirty="0"/>
              <a:t>environment.</a:t>
            </a: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99CA3C"/>
              </a:buClr>
              <a:buFont typeface="HelveticaNeueLTPro-Roman"/>
              <a:buChar char="•"/>
            </a:pPr>
            <a:endParaRPr sz="2300"/>
          </a:p>
          <a:p>
            <a:pPr marL="264160" marR="6350" indent="-252095">
              <a:lnSpc>
                <a:spcPct val="120400"/>
              </a:lnSpc>
              <a:spcBef>
                <a:spcPts val="5"/>
              </a:spcBef>
              <a:buClr>
                <a:srgbClr val="99CA3C"/>
              </a:buClr>
              <a:buSzPct val="72222"/>
              <a:buChar char="•"/>
              <a:tabLst>
                <a:tab pos="264160" algn="l"/>
                <a:tab pos="264795" algn="l"/>
              </a:tabLst>
            </a:pPr>
            <a:r>
              <a:rPr dirty="0"/>
              <a:t>Manufacturers</a:t>
            </a:r>
            <a:r>
              <a:rPr spc="90" dirty="0"/>
              <a:t> </a:t>
            </a:r>
            <a:r>
              <a:rPr dirty="0"/>
              <a:t>will</a:t>
            </a:r>
            <a:r>
              <a:rPr spc="90" dirty="0"/>
              <a:t> </a:t>
            </a:r>
            <a:r>
              <a:rPr dirty="0"/>
              <a:t>appeal</a:t>
            </a:r>
            <a:r>
              <a:rPr spc="90" dirty="0"/>
              <a:t> </a:t>
            </a:r>
            <a:r>
              <a:rPr dirty="0"/>
              <a:t>to</a:t>
            </a:r>
            <a:r>
              <a:rPr spc="90" dirty="0"/>
              <a:t> </a:t>
            </a:r>
            <a:r>
              <a:rPr dirty="0"/>
              <a:t>this</a:t>
            </a:r>
            <a:r>
              <a:rPr spc="90" dirty="0"/>
              <a:t> </a:t>
            </a:r>
            <a:r>
              <a:rPr dirty="0"/>
              <a:t>instinct</a:t>
            </a:r>
            <a:r>
              <a:rPr spc="90" dirty="0"/>
              <a:t> </a:t>
            </a:r>
            <a:r>
              <a:rPr dirty="0"/>
              <a:t>but</a:t>
            </a:r>
            <a:r>
              <a:rPr spc="90" dirty="0"/>
              <a:t> </a:t>
            </a:r>
            <a:r>
              <a:rPr dirty="0"/>
              <a:t>the</a:t>
            </a:r>
            <a:r>
              <a:rPr spc="90" dirty="0"/>
              <a:t> </a:t>
            </a:r>
            <a:r>
              <a:rPr dirty="0"/>
              <a:t>claims</a:t>
            </a:r>
            <a:r>
              <a:rPr spc="90" dirty="0"/>
              <a:t> </a:t>
            </a:r>
            <a:r>
              <a:rPr dirty="0"/>
              <a:t>may</a:t>
            </a:r>
            <a:r>
              <a:rPr spc="90" dirty="0"/>
              <a:t> </a:t>
            </a:r>
            <a:r>
              <a:rPr dirty="0"/>
              <a:t>be</a:t>
            </a:r>
            <a:r>
              <a:rPr spc="90" dirty="0"/>
              <a:t> </a:t>
            </a:r>
            <a:r>
              <a:rPr dirty="0"/>
              <a:t>a</a:t>
            </a:r>
            <a:r>
              <a:rPr spc="90" dirty="0"/>
              <a:t> </a:t>
            </a:r>
            <a:r>
              <a:rPr dirty="0"/>
              <a:t>distraction</a:t>
            </a:r>
            <a:r>
              <a:rPr spc="90" dirty="0"/>
              <a:t> </a:t>
            </a:r>
            <a:r>
              <a:rPr spc="-20" dirty="0"/>
              <a:t>from </a:t>
            </a:r>
            <a:r>
              <a:rPr dirty="0"/>
              <a:t>looking at the poor nutritional value of the </a:t>
            </a:r>
            <a:r>
              <a:rPr spc="-10" dirty="0"/>
              <a:t>product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600"/>
          </a:p>
          <a:p>
            <a:pPr marL="35560">
              <a:lnSpc>
                <a:spcPct val="100000"/>
              </a:lnSpc>
              <a:spcBef>
                <a:spcPts val="5"/>
              </a:spcBef>
            </a:pPr>
            <a:r>
              <a:rPr b="1" dirty="0">
                <a:latin typeface="HelveticaNeueLT Pro 55 Roman"/>
                <a:cs typeface="HelveticaNeueLT Pro 55 Roman"/>
              </a:rPr>
              <a:t>Can</a:t>
            </a:r>
            <a:r>
              <a:rPr b="1" spc="-27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you</a:t>
            </a:r>
            <a:r>
              <a:rPr b="1" spc="-27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think</a:t>
            </a:r>
            <a:r>
              <a:rPr b="1" spc="-27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of</a:t>
            </a:r>
            <a:r>
              <a:rPr b="1" spc="-27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examples</a:t>
            </a:r>
            <a:r>
              <a:rPr b="1" spc="-27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of</a:t>
            </a:r>
            <a:r>
              <a:rPr b="1" spc="-27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foods</a:t>
            </a:r>
            <a:r>
              <a:rPr b="1" spc="-27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that</a:t>
            </a:r>
            <a:r>
              <a:rPr b="1" spc="-27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feature</a:t>
            </a:r>
            <a:r>
              <a:rPr b="1" spc="-27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this</a:t>
            </a:r>
            <a:r>
              <a:rPr b="1" spc="-27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type</a:t>
            </a:r>
            <a:r>
              <a:rPr b="1" spc="-27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of</a:t>
            </a:r>
            <a:r>
              <a:rPr b="1" spc="-27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claim</a:t>
            </a:r>
            <a:r>
              <a:rPr b="1" spc="-27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on</a:t>
            </a:r>
            <a:r>
              <a:rPr b="1" spc="-27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the</a:t>
            </a:r>
            <a:r>
              <a:rPr b="1" spc="-270" dirty="0">
                <a:latin typeface="HelveticaNeueLT Pro 55 Roman"/>
                <a:cs typeface="HelveticaNeueLT Pro 55 Roman"/>
              </a:rPr>
              <a:t> </a:t>
            </a:r>
            <a:r>
              <a:rPr b="1" spc="-10" dirty="0">
                <a:latin typeface="HelveticaNeueLT Pro 55 Roman"/>
                <a:cs typeface="HelveticaNeueLT Pro 55 Roman"/>
              </a:rPr>
              <a:t>packaging?</a:t>
            </a:r>
          </a:p>
        </p:txBody>
      </p:sp>
      <p:grpSp>
        <p:nvGrpSpPr>
          <p:cNvPr id="19" name="object 19"/>
          <p:cNvGrpSpPr/>
          <p:nvPr/>
        </p:nvGrpSpPr>
        <p:grpSpPr>
          <a:xfrm>
            <a:off x="719994" y="7087805"/>
            <a:ext cx="9234170" cy="12700"/>
            <a:chOff x="719994" y="7087805"/>
            <a:chExt cx="9234170" cy="12700"/>
          </a:xfrm>
        </p:grpSpPr>
        <p:sp>
          <p:nvSpPr>
            <p:cNvPr id="20" name="object 20"/>
            <p:cNvSpPr/>
            <p:nvPr/>
          </p:nvSpPr>
          <p:spPr>
            <a:xfrm>
              <a:off x="739054" y="7094155"/>
              <a:ext cx="9183370" cy="0"/>
            </a:xfrm>
            <a:custGeom>
              <a:avLst/>
              <a:gdLst/>
              <a:ahLst/>
              <a:cxnLst/>
              <a:rect l="l" t="t" r="r" b="b"/>
              <a:pathLst>
                <a:path w="9183370">
                  <a:moveTo>
                    <a:pt x="9183192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77787B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19988" y="7087806"/>
              <a:ext cx="9234170" cy="12700"/>
            </a:xfrm>
            <a:custGeom>
              <a:avLst/>
              <a:gdLst/>
              <a:ahLst/>
              <a:cxnLst/>
              <a:rect l="l" t="t" r="r" b="b"/>
              <a:pathLst>
                <a:path w="9234170" h="12700">
                  <a:moveTo>
                    <a:pt x="12700" y="6350"/>
                  </a:moveTo>
                  <a:lnTo>
                    <a:pt x="10845" y="1866"/>
                  </a:lnTo>
                  <a:lnTo>
                    <a:pt x="6350" y="0"/>
                  </a:lnTo>
                  <a:lnTo>
                    <a:pt x="1854" y="1866"/>
                  </a:lnTo>
                  <a:lnTo>
                    <a:pt x="0" y="6350"/>
                  </a:lnTo>
                  <a:lnTo>
                    <a:pt x="1854" y="10845"/>
                  </a:lnTo>
                  <a:lnTo>
                    <a:pt x="6350" y="12700"/>
                  </a:lnTo>
                  <a:lnTo>
                    <a:pt x="10845" y="10845"/>
                  </a:lnTo>
                  <a:lnTo>
                    <a:pt x="12700" y="6350"/>
                  </a:lnTo>
                  <a:close/>
                </a:path>
                <a:path w="9234170" h="12700">
                  <a:moveTo>
                    <a:pt x="9234005" y="6350"/>
                  </a:moveTo>
                  <a:lnTo>
                    <a:pt x="9232151" y="1866"/>
                  </a:lnTo>
                  <a:lnTo>
                    <a:pt x="9227655" y="0"/>
                  </a:lnTo>
                  <a:lnTo>
                    <a:pt x="9223159" y="1866"/>
                  </a:lnTo>
                  <a:lnTo>
                    <a:pt x="9221305" y="6350"/>
                  </a:lnTo>
                  <a:lnTo>
                    <a:pt x="9223159" y="10845"/>
                  </a:lnTo>
                  <a:lnTo>
                    <a:pt x="9227655" y="12700"/>
                  </a:lnTo>
                  <a:lnTo>
                    <a:pt x="9232151" y="10845"/>
                  </a:lnTo>
                  <a:lnTo>
                    <a:pt x="9234005" y="6350"/>
                  </a:lnTo>
                  <a:close/>
                </a:path>
              </a:pathLst>
            </a:custGeom>
            <a:solidFill>
              <a:srgbClr val="7778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80E6758E-4DC0-7369-597E-8779D02DC8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6" y="15505"/>
            <a:ext cx="10551875" cy="966104"/>
          </a:xfrm>
          <a:prstGeom prst="rect">
            <a:avLst/>
          </a:prstGeom>
        </p:spPr>
      </p:pic>
      <p:pic>
        <p:nvPicPr>
          <p:cNvPr id="24" name="Picture 23" descr="A screenshot of a computer&#10;&#10;Description automatically generated">
            <a:extLst>
              <a:ext uri="{FF2B5EF4-FFF2-40B4-BE49-F238E27FC236}">
                <a16:creationId xmlns:a16="http://schemas.microsoft.com/office/drawing/2014/main" id="{71E7B2C1-85ED-7FBA-FB2C-636BC89A75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41"/>
            <a:ext cx="10714411" cy="7575624"/>
          </a:xfrm>
          <a:prstGeom prst="rect">
            <a:avLst/>
          </a:prstGeom>
        </p:spPr>
      </p:pic>
      <p:pic>
        <p:nvPicPr>
          <p:cNvPr id="26" name="Picture 25" descr="A close-up of a green label&#10;&#10;Description automatically generated">
            <a:extLst>
              <a:ext uri="{FF2B5EF4-FFF2-40B4-BE49-F238E27FC236}">
                <a16:creationId xmlns:a16="http://schemas.microsoft.com/office/drawing/2014/main" id="{7E59C421-A907-9CD6-2A8E-51FF572D06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10715132" cy="757512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78557" y="287032"/>
            <a:ext cx="8314055" cy="376555"/>
          </a:xfrm>
          <a:prstGeom prst="rect">
            <a:avLst/>
          </a:prstGeom>
          <a:solidFill>
            <a:srgbClr val="99CA3C"/>
          </a:solidFill>
        </p:spPr>
        <p:txBody>
          <a:bodyPr vert="horz" wrap="square" lIns="0" tIns="95885" rIns="0" bIns="0" rtlCol="0">
            <a:spAutoFit/>
          </a:bodyPr>
          <a:lstStyle/>
          <a:p>
            <a:pPr marL="272415">
              <a:lnSpc>
                <a:spcPct val="100000"/>
              </a:lnSpc>
              <a:spcBef>
                <a:spcPts val="755"/>
              </a:spcBef>
            </a:pPr>
            <a:r>
              <a:rPr sz="1000" b="1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Being healthy </a:t>
            </a:r>
            <a:r>
              <a:rPr sz="1000" b="1" spc="-5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2</a:t>
            </a:r>
            <a:endParaRPr sz="1000">
              <a:latin typeface="HelveticaNeueLT Pro 55 Roman"/>
              <a:cs typeface="HelveticaNeueLT Pro 55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291640" y="158474"/>
            <a:ext cx="1114425" cy="617220"/>
            <a:chOff x="1291640" y="158474"/>
            <a:chExt cx="1114425" cy="617220"/>
          </a:xfrm>
        </p:grpSpPr>
        <p:sp>
          <p:nvSpPr>
            <p:cNvPr id="4" name="object 4"/>
            <p:cNvSpPr/>
            <p:nvPr/>
          </p:nvSpPr>
          <p:spPr>
            <a:xfrm>
              <a:off x="1788397" y="158474"/>
              <a:ext cx="617220" cy="617220"/>
            </a:xfrm>
            <a:custGeom>
              <a:avLst/>
              <a:gdLst/>
              <a:ahLst/>
              <a:cxnLst/>
              <a:rect l="l" t="t" r="r" b="b"/>
              <a:pathLst>
                <a:path w="617219" h="617220">
                  <a:moveTo>
                    <a:pt x="308546" y="0"/>
                  </a:moveTo>
                  <a:lnTo>
                    <a:pt x="262951" y="3345"/>
                  </a:lnTo>
                  <a:lnTo>
                    <a:pt x="219433" y="13063"/>
                  </a:lnTo>
                  <a:lnTo>
                    <a:pt x="178469" y="28676"/>
                  </a:lnTo>
                  <a:lnTo>
                    <a:pt x="140538" y="49707"/>
                  </a:lnTo>
                  <a:lnTo>
                    <a:pt x="106116" y="75680"/>
                  </a:lnTo>
                  <a:lnTo>
                    <a:pt x="75680" y="106116"/>
                  </a:lnTo>
                  <a:lnTo>
                    <a:pt x="49707" y="140538"/>
                  </a:lnTo>
                  <a:lnTo>
                    <a:pt x="28676" y="178469"/>
                  </a:lnTo>
                  <a:lnTo>
                    <a:pt x="13063" y="219433"/>
                  </a:lnTo>
                  <a:lnTo>
                    <a:pt x="3345" y="262951"/>
                  </a:lnTo>
                  <a:lnTo>
                    <a:pt x="0" y="308546"/>
                  </a:lnTo>
                  <a:lnTo>
                    <a:pt x="3345" y="354141"/>
                  </a:lnTo>
                  <a:lnTo>
                    <a:pt x="13063" y="397659"/>
                  </a:lnTo>
                  <a:lnTo>
                    <a:pt x="28676" y="438623"/>
                  </a:lnTo>
                  <a:lnTo>
                    <a:pt x="49707" y="476554"/>
                  </a:lnTo>
                  <a:lnTo>
                    <a:pt x="75680" y="510976"/>
                  </a:lnTo>
                  <a:lnTo>
                    <a:pt x="106116" y="541412"/>
                  </a:lnTo>
                  <a:lnTo>
                    <a:pt x="140538" y="567385"/>
                  </a:lnTo>
                  <a:lnTo>
                    <a:pt x="178469" y="588416"/>
                  </a:lnTo>
                  <a:lnTo>
                    <a:pt x="219433" y="604029"/>
                  </a:lnTo>
                  <a:lnTo>
                    <a:pt x="262951" y="613747"/>
                  </a:lnTo>
                  <a:lnTo>
                    <a:pt x="308546" y="617093"/>
                  </a:lnTo>
                  <a:lnTo>
                    <a:pt x="354141" y="613747"/>
                  </a:lnTo>
                  <a:lnTo>
                    <a:pt x="397659" y="604029"/>
                  </a:lnTo>
                  <a:lnTo>
                    <a:pt x="438623" y="588416"/>
                  </a:lnTo>
                  <a:lnTo>
                    <a:pt x="476554" y="567385"/>
                  </a:lnTo>
                  <a:lnTo>
                    <a:pt x="510976" y="541412"/>
                  </a:lnTo>
                  <a:lnTo>
                    <a:pt x="541412" y="510976"/>
                  </a:lnTo>
                  <a:lnTo>
                    <a:pt x="567385" y="476554"/>
                  </a:lnTo>
                  <a:lnTo>
                    <a:pt x="588416" y="438623"/>
                  </a:lnTo>
                  <a:lnTo>
                    <a:pt x="604029" y="397659"/>
                  </a:lnTo>
                  <a:lnTo>
                    <a:pt x="613747" y="354141"/>
                  </a:lnTo>
                  <a:lnTo>
                    <a:pt x="617093" y="308546"/>
                  </a:lnTo>
                  <a:lnTo>
                    <a:pt x="613747" y="262951"/>
                  </a:lnTo>
                  <a:lnTo>
                    <a:pt x="604029" y="219433"/>
                  </a:lnTo>
                  <a:lnTo>
                    <a:pt x="588416" y="178469"/>
                  </a:lnTo>
                  <a:lnTo>
                    <a:pt x="567385" y="140538"/>
                  </a:lnTo>
                  <a:lnTo>
                    <a:pt x="541412" y="106116"/>
                  </a:lnTo>
                  <a:lnTo>
                    <a:pt x="510976" y="75680"/>
                  </a:lnTo>
                  <a:lnTo>
                    <a:pt x="476554" y="49707"/>
                  </a:lnTo>
                  <a:lnTo>
                    <a:pt x="438623" y="28676"/>
                  </a:lnTo>
                  <a:lnTo>
                    <a:pt x="397659" y="13063"/>
                  </a:lnTo>
                  <a:lnTo>
                    <a:pt x="354141" y="3345"/>
                  </a:lnTo>
                  <a:lnTo>
                    <a:pt x="308546" y="0"/>
                  </a:lnTo>
                  <a:close/>
                </a:path>
              </a:pathLst>
            </a:custGeom>
            <a:solidFill>
              <a:srgbClr val="E6F0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839061" y="209143"/>
              <a:ext cx="539750" cy="539750"/>
            </a:xfrm>
            <a:custGeom>
              <a:avLst/>
              <a:gdLst/>
              <a:ahLst/>
              <a:cxnLst/>
              <a:rect l="l" t="t" r="r" b="b"/>
              <a:pathLst>
                <a:path w="539750" h="539750">
                  <a:moveTo>
                    <a:pt x="539495" y="0"/>
                  </a:moveTo>
                  <a:lnTo>
                    <a:pt x="0" y="0"/>
                  </a:lnTo>
                  <a:lnTo>
                    <a:pt x="0" y="539496"/>
                  </a:lnTo>
                  <a:lnTo>
                    <a:pt x="539495" y="539496"/>
                  </a:lnTo>
                  <a:lnTo>
                    <a:pt x="539495" y="0"/>
                  </a:lnTo>
                  <a:close/>
                </a:path>
              </a:pathLst>
            </a:custGeom>
            <a:solidFill>
              <a:srgbClr val="231F20">
                <a:alpha val="54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847249" y="217328"/>
              <a:ext cx="499745" cy="499745"/>
            </a:xfrm>
            <a:custGeom>
              <a:avLst/>
              <a:gdLst/>
              <a:ahLst/>
              <a:cxnLst/>
              <a:rect l="l" t="t" r="r" b="b"/>
              <a:pathLst>
                <a:path w="499744" h="499745">
                  <a:moveTo>
                    <a:pt x="249694" y="0"/>
                  </a:moveTo>
                  <a:lnTo>
                    <a:pt x="204809" y="4022"/>
                  </a:lnTo>
                  <a:lnTo>
                    <a:pt x="162565" y="15620"/>
                  </a:lnTo>
                  <a:lnTo>
                    <a:pt x="123666" y="34089"/>
                  </a:lnTo>
                  <a:lnTo>
                    <a:pt x="88816" y="58722"/>
                  </a:lnTo>
                  <a:lnTo>
                    <a:pt x="58722" y="88816"/>
                  </a:lnTo>
                  <a:lnTo>
                    <a:pt x="34089" y="123666"/>
                  </a:lnTo>
                  <a:lnTo>
                    <a:pt x="15620" y="162565"/>
                  </a:lnTo>
                  <a:lnTo>
                    <a:pt x="4022" y="204809"/>
                  </a:lnTo>
                  <a:lnTo>
                    <a:pt x="0" y="249694"/>
                  </a:lnTo>
                  <a:lnTo>
                    <a:pt x="4022" y="294576"/>
                  </a:lnTo>
                  <a:lnTo>
                    <a:pt x="15620" y="336818"/>
                  </a:lnTo>
                  <a:lnTo>
                    <a:pt x="34089" y="375717"/>
                  </a:lnTo>
                  <a:lnTo>
                    <a:pt x="58722" y="410567"/>
                  </a:lnTo>
                  <a:lnTo>
                    <a:pt x="88816" y="440662"/>
                  </a:lnTo>
                  <a:lnTo>
                    <a:pt x="123666" y="465297"/>
                  </a:lnTo>
                  <a:lnTo>
                    <a:pt x="162565" y="483767"/>
                  </a:lnTo>
                  <a:lnTo>
                    <a:pt x="204809" y="495366"/>
                  </a:lnTo>
                  <a:lnTo>
                    <a:pt x="249694" y="499389"/>
                  </a:lnTo>
                  <a:lnTo>
                    <a:pt x="294576" y="495366"/>
                  </a:lnTo>
                  <a:lnTo>
                    <a:pt x="336818" y="483767"/>
                  </a:lnTo>
                  <a:lnTo>
                    <a:pt x="375717" y="465297"/>
                  </a:lnTo>
                  <a:lnTo>
                    <a:pt x="410567" y="440662"/>
                  </a:lnTo>
                  <a:lnTo>
                    <a:pt x="440662" y="410567"/>
                  </a:lnTo>
                  <a:lnTo>
                    <a:pt x="465297" y="375717"/>
                  </a:lnTo>
                  <a:lnTo>
                    <a:pt x="483767" y="336818"/>
                  </a:lnTo>
                  <a:lnTo>
                    <a:pt x="495366" y="294576"/>
                  </a:lnTo>
                  <a:lnTo>
                    <a:pt x="499389" y="249694"/>
                  </a:lnTo>
                  <a:lnTo>
                    <a:pt x="495366" y="204809"/>
                  </a:lnTo>
                  <a:lnTo>
                    <a:pt x="483767" y="162565"/>
                  </a:lnTo>
                  <a:lnTo>
                    <a:pt x="465297" y="123666"/>
                  </a:lnTo>
                  <a:lnTo>
                    <a:pt x="440662" y="88816"/>
                  </a:lnTo>
                  <a:lnTo>
                    <a:pt x="410567" y="58722"/>
                  </a:lnTo>
                  <a:lnTo>
                    <a:pt x="375717" y="34089"/>
                  </a:lnTo>
                  <a:lnTo>
                    <a:pt x="336818" y="15620"/>
                  </a:lnTo>
                  <a:lnTo>
                    <a:pt x="294576" y="4022"/>
                  </a:lnTo>
                  <a:lnTo>
                    <a:pt x="2496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874147" y="244224"/>
              <a:ext cx="445770" cy="445770"/>
            </a:xfrm>
            <a:custGeom>
              <a:avLst/>
              <a:gdLst/>
              <a:ahLst/>
              <a:cxnLst/>
              <a:rect l="l" t="t" r="r" b="b"/>
              <a:pathLst>
                <a:path w="445769" h="445770">
                  <a:moveTo>
                    <a:pt x="222796" y="0"/>
                  </a:moveTo>
                  <a:lnTo>
                    <a:pt x="177893" y="4526"/>
                  </a:lnTo>
                  <a:lnTo>
                    <a:pt x="136072" y="17507"/>
                  </a:lnTo>
                  <a:lnTo>
                    <a:pt x="98227" y="38049"/>
                  </a:lnTo>
                  <a:lnTo>
                    <a:pt x="65254" y="65254"/>
                  </a:lnTo>
                  <a:lnTo>
                    <a:pt x="38049" y="98227"/>
                  </a:lnTo>
                  <a:lnTo>
                    <a:pt x="17507" y="136072"/>
                  </a:lnTo>
                  <a:lnTo>
                    <a:pt x="4526" y="177893"/>
                  </a:lnTo>
                  <a:lnTo>
                    <a:pt x="0" y="222796"/>
                  </a:lnTo>
                  <a:lnTo>
                    <a:pt x="4526" y="267698"/>
                  </a:lnTo>
                  <a:lnTo>
                    <a:pt x="17507" y="309519"/>
                  </a:lnTo>
                  <a:lnTo>
                    <a:pt x="38049" y="347365"/>
                  </a:lnTo>
                  <a:lnTo>
                    <a:pt x="65254" y="380338"/>
                  </a:lnTo>
                  <a:lnTo>
                    <a:pt x="98227" y="407543"/>
                  </a:lnTo>
                  <a:lnTo>
                    <a:pt x="136072" y="428084"/>
                  </a:lnTo>
                  <a:lnTo>
                    <a:pt x="177893" y="441065"/>
                  </a:lnTo>
                  <a:lnTo>
                    <a:pt x="222796" y="445592"/>
                  </a:lnTo>
                  <a:lnTo>
                    <a:pt x="267698" y="441065"/>
                  </a:lnTo>
                  <a:lnTo>
                    <a:pt x="309519" y="428084"/>
                  </a:lnTo>
                  <a:lnTo>
                    <a:pt x="347365" y="407543"/>
                  </a:lnTo>
                  <a:lnTo>
                    <a:pt x="380338" y="380338"/>
                  </a:lnTo>
                  <a:lnTo>
                    <a:pt x="407543" y="347365"/>
                  </a:lnTo>
                  <a:lnTo>
                    <a:pt x="428084" y="309519"/>
                  </a:lnTo>
                  <a:lnTo>
                    <a:pt x="441065" y="267698"/>
                  </a:lnTo>
                  <a:lnTo>
                    <a:pt x="445592" y="222796"/>
                  </a:lnTo>
                  <a:lnTo>
                    <a:pt x="441065" y="177893"/>
                  </a:lnTo>
                  <a:lnTo>
                    <a:pt x="428084" y="136072"/>
                  </a:lnTo>
                  <a:lnTo>
                    <a:pt x="407543" y="98227"/>
                  </a:lnTo>
                  <a:lnTo>
                    <a:pt x="380338" y="65254"/>
                  </a:lnTo>
                  <a:lnTo>
                    <a:pt x="347365" y="38049"/>
                  </a:lnTo>
                  <a:lnTo>
                    <a:pt x="309519" y="17507"/>
                  </a:lnTo>
                  <a:lnTo>
                    <a:pt x="267698" y="4526"/>
                  </a:lnTo>
                  <a:lnTo>
                    <a:pt x="222796" y="0"/>
                  </a:lnTo>
                  <a:close/>
                </a:path>
              </a:pathLst>
            </a:custGeom>
            <a:solidFill>
              <a:srgbClr val="016D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91640" y="251038"/>
              <a:ext cx="432434" cy="432434"/>
            </a:xfrm>
            <a:custGeom>
              <a:avLst/>
              <a:gdLst/>
              <a:ahLst/>
              <a:cxnLst/>
              <a:rect l="l" t="t" r="r" b="b"/>
              <a:pathLst>
                <a:path w="432435" h="432434">
                  <a:moveTo>
                    <a:pt x="215976" y="0"/>
                  </a:moveTo>
                  <a:lnTo>
                    <a:pt x="166455" y="5704"/>
                  </a:lnTo>
                  <a:lnTo>
                    <a:pt x="120996" y="21952"/>
                  </a:lnTo>
                  <a:lnTo>
                    <a:pt x="80894" y="47449"/>
                  </a:lnTo>
                  <a:lnTo>
                    <a:pt x="47448" y="80897"/>
                  </a:lnTo>
                  <a:lnTo>
                    <a:pt x="21952" y="121000"/>
                  </a:lnTo>
                  <a:lnTo>
                    <a:pt x="5704" y="166463"/>
                  </a:lnTo>
                  <a:lnTo>
                    <a:pt x="0" y="215988"/>
                  </a:lnTo>
                  <a:lnTo>
                    <a:pt x="5704" y="265509"/>
                  </a:lnTo>
                  <a:lnTo>
                    <a:pt x="21952" y="310968"/>
                  </a:lnTo>
                  <a:lnTo>
                    <a:pt x="47448" y="351070"/>
                  </a:lnTo>
                  <a:lnTo>
                    <a:pt x="80894" y="384516"/>
                  </a:lnTo>
                  <a:lnTo>
                    <a:pt x="120996" y="410012"/>
                  </a:lnTo>
                  <a:lnTo>
                    <a:pt x="166455" y="426260"/>
                  </a:lnTo>
                  <a:lnTo>
                    <a:pt x="215976" y="431965"/>
                  </a:lnTo>
                  <a:lnTo>
                    <a:pt x="265496" y="426260"/>
                  </a:lnTo>
                  <a:lnTo>
                    <a:pt x="310956" y="410012"/>
                  </a:lnTo>
                  <a:lnTo>
                    <a:pt x="351057" y="384516"/>
                  </a:lnTo>
                  <a:lnTo>
                    <a:pt x="384504" y="351070"/>
                  </a:lnTo>
                  <a:lnTo>
                    <a:pt x="409999" y="310968"/>
                  </a:lnTo>
                  <a:lnTo>
                    <a:pt x="426248" y="265509"/>
                  </a:lnTo>
                  <a:lnTo>
                    <a:pt x="431952" y="215988"/>
                  </a:lnTo>
                  <a:lnTo>
                    <a:pt x="426248" y="166463"/>
                  </a:lnTo>
                  <a:lnTo>
                    <a:pt x="409999" y="121000"/>
                  </a:lnTo>
                  <a:lnTo>
                    <a:pt x="384504" y="80897"/>
                  </a:lnTo>
                  <a:lnTo>
                    <a:pt x="351057" y="47449"/>
                  </a:lnTo>
                  <a:lnTo>
                    <a:pt x="310956" y="21952"/>
                  </a:lnTo>
                  <a:lnTo>
                    <a:pt x="265496" y="5704"/>
                  </a:lnTo>
                  <a:lnTo>
                    <a:pt x="215976" y="0"/>
                  </a:lnTo>
                  <a:close/>
                </a:path>
              </a:pathLst>
            </a:custGeom>
            <a:solidFill>
              <a:srgbClr val="E6F0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328775" y="288175"/>
              <a:ext cx="375285" cy="375285"/>
            </a:xfrm>
            <a:custGeom>
              <a:avLst/>
              <a:gdLst/>
              <a:ahLst/>
              <a:cxnLst/>
              <a:rect l="l" t="t" r="r" b="b"/>
              <a:pathLst>
                <a:path w="375285" h="375284">
                  <a:moveTo>
                    <a:pt x="374903" y="0"/>
                  </a:moveTo>
                  <a:lnTo>
                    <a:pt x="0" y="0"/>
                  </a:lnTo>
                  <a:lnTo>
                    <a:pt x="0" y="374903"/>
                  </a:lnTo>
                  <a:lnTo>
                    <a:pt x="374903" y="374903"/>
                  </a:lnTo>
                  <a:lnTo>
                    <a:pt x="374903" y="0"/>
                  </a:lnTo>
                  <a:close/>
                </a:path>
              </a:pathLst>
            </a:custGeom>
            <a:solidFill>
              <a:srgbClr val="231F20">
                <a:alpha val="54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32828" y="292235"/>
              <a:ext cx="349885" cy="349885"/>
            </a:xfrm>
            <a:custGeom>
              <a:avLst/>
              <a:gdLst/>
              <a:ahLst/>
              <a:cxnLst/>
              <a:rect l="l" t="t" r="r" b="b"/>
              <a:pathLst>
                <a:path w="349885" h="349884">
                  <a:moveTo>
                    <a:pt x="174790" y="0"/>
                  </a:moveTo>
                  <a:lnTo>
                    <a:pt x="128324" y="6243"/>
                  </a:lnTo>
                  <a:lnTo>
                    <a:pt x="86570" y="23864"/>
                  </a:lnTo>
                  <a:lnTo>
                    <a:pt x="51195" y="51195"/>
                  </a:lnTo>
                  <a:lnTo>
                    <a:pt x="23864" y="86570"/>
                  </a:lnTo>
                  <a:lnTo>
                    <a:pt x="6243" y="128324"/>
                  </a:lnTo>
                  <a:lnTo>
                    <a:pt x="0" y="174790"/>
                  </a:lnTo>
                  <a:lnTo>
                    <a:pt x="6243" y="221254"/>
                  </a:lnTo>
                  <a:lnTo>
                    <a:pt x="23864" y="263006"/>
                  </a:lnTo>
                  <a:lnTo>
                    <a:pt x="51195" y="298378"/>
                  </a:lnTo>
                  <a:lnTo>
                    <a:pt x="86570" y="325706"/>
                  </a:lnTo>
                  <a:lnTo>
                    <a:pt x="128324" y="343324"/>
                  </a:lnTo>
                  <a:lnTo>
                    <a:pt x="174790" y="349567"/>
                  </a:lnTo>
                  <a:lnTo>
                    <a:pt x="221255" y="343324"/>
                  </a:lnTo>
                  <a:lnTo>
                    <a:pt x="263009" y="325706"/>
                  </a:lnTo>
                  <a:lnTo>
                    <a:pt x="298384" y="298378"/>
                  </a:lnTo>
                  <a:lnTo>
                    <a:pt x="325715" y="263006"/>
                  </a:lnTo>
                  <a:lnTo>
                    <a:pt x="343336" y="221254"/>
                  </a:lnTo>
                  <a:lnTo>
                    <a:pt x="349580" y="174790"/>
                  </a:lnTo>
                  <a:lnTo>
                    <a:pt x="343336" y="128324"/>
                  </a:lnTo>
                  <a:lnTo>
                    <a:pt x="325715" y="86570"/>
                  </a:lnTo>
                  <a:lnTo>
                    <a:pt x="298384" y="51195"/>
                  </a:lnTo>
                  <a:lnTo>
                    <a:pt x="263009" y="23864"/>
                  </a:lnTo>
                  <a:lnTo>
                    <a:pt x="221255" y="6243"/>
                  </a:lnTo>
                  <a:lnTo>
                    <a:pt x="1747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51662" y="311064"/>
              <a:ext cx="312420" cy="312420"/>
            </a:xfrm>
            <a:custGeom>
              <a:avLst/>
              <a:gdLst/>
              <a:ahLst/>
              <a:cxnLst/>
              <a:rect l="l" t="t" r="r" b="b"/>
              <a:pathLst>
                <a:path w="312419" h="312420">
                  <a:moveTo>
                    <a:pt x="155956" y="0"/>
                  </a:moveTo>
                  <a:lnTo>
                    <a:pt x="106662" y="7950"/>
                  </a:lnTo>
                  <a:lnTo>
                    <a:pt x="63850" y="30090"/>
                  </a:lnTo>
                  <a:lnTo>
                    <a:pt x="30090" y="63850"/>
                  </a:lnTo>
                  <a:lnTo>
                    <a:pt x="7950" y="106662"/>
                  </a:lnTo>
                  <a:lnTo>
                    <a:pt x="0" y="155956"/>
                  </a:lnTo>
                  <a:lnTo>
                    <a:pt x="7950" y="205249"/>
                  </a:lnTo>
                  <a:lnTo>
                    <a:pt x="30090" y="248061"/>
                  </a:lnTo>
                  <a:lnTo>
                    <a:pt x="63850" y="281821"/>
                  </a:lnTo>
                  <a:lnTo>
                    <a:pt x="106662" y="303961"/>
                  </a:lnTo>
                  <a:lnTo>
                    <a:pt x="155956" y="311912"/>
                  </a:lnTo>
                  <a:lnTo>
                    <a:pt x="205249" y="303961"/>
                  </a:lnTo>
                  <a:lnTo>
                    <a:pt x="248061" y="281821"/>
                  </a:lnTo>
                  <a:lnTo>
                    <a:pt x="281821" y="248061"/>
                  </a:lnTo>
                  <a:lnTo>
                    <a:pt x="303961" y="205249"/>
                  </a:lnTo>
                  <a:lnTo>
                    <a:pt x="311912" y="155956"/>
                  </a:lnTo>
                  <a:lnTo>
                    <a:pt x="303961" y="106662"/>
                  </a:lnTo>
                  <a:lnTo>
                    <a:pt x="281821" y="63850"/>
                  </a:lnTo>
                  <a:lnTo>
                    <a:pt x="248061" y="30090"/>
                  </a:lnTo>
                  <a:lnTo>
                    <a:pt x="205249" y="7950"/>
                  </a:lnTo>
                  <a:lnTo>
                    <a:pt x="155956" y="0"/>
                  </a:lnTo>
                  <a:close/>
                </a:path>
              </a:pathLst>
            </a:custGeom>
            <a:solidFill>
              <a:srgbClr val="016D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924468" y="315836"/>
            <a:ext cx="302895" cy="302895"/>
            <a:chOff x="924468" y="315836"/>
            <a:chExt cx="302895" cy="302895"/>
          </a:xfrm>
        </p:grpSpPr>
        <p:sp>
          <p:nvSpPr>
            <p:cNvPr id="13" name="object 13"/>
            <p:cNvSpPr/>
            <p:nvPr/>
          </p:nvSpPr>
          <p:spPr>
            <a:xfrm>
              <a:off x="924468" y="315836"/>
              <a:ext cx="302895" cy="302895"/>
            </a:xfrm>
            <a:custGeom>
              <a:avLst/>
              <a:gdLst/>
              <a:ahLst/>
              <a:cxnLst/>
              <a:rect l="l" t="t" r="r" b="b"/>
              <a:pathLst>
                <a:path w="302894" h="302895">
                  <a:moveTo>
                    <a:pt x="151180" y="0"/>
                  </a:moveTo>
                  <a:lnTo>
                    <a:pt x="103393" y="7707"/>
                  </a:lnTo>
                  <a:lnTo>
                    <a:pt x="61892" y="29170"/>
                  </a:lnTo>
                  <a:lnTo>
                    <a:pt x="29166" y="61897"/>
                  </a:lnTo>
                  <a:lnTo>
                    <a:pt x="7706" y="103397"/>
                  </a:lnTo>
                  <a:lnTo>
                    <a:pt x="0" y="151180"/>
                  </a:lnTo>
                  <a:lnTo>
                    <a:pt x="7706" y="198969"/>
                  </a:lnTo>
                  <a:lnTo>
                    <a:pt x="29166" y="240473"/>
                  </a:lnTo>
                  <a:lnTo>
                    <a:pt x="61892" y="273202"/>
                  </a:lnTo>
                  <a:lnTo>
                    <a:pt x="103393" y="294666"/>
                  </a:lnTo>
                  <a:lnTo>
                    <a:pt x="151180" y="302374"/>
                  </a:lnTo>
                  <a:lnTo>
                    <a:pt x="198968" y="294666"/>
                  </a:lnTo>
                  <a:lnTo>
                    <a:pt x="240469" y="273202"/>
                  </a:lnTo>
                  <a:lnTo>
                    <a:pt x="273194" y="240473"/>
                  </a:lnTo>
                  <a:lnTo>
                    <a:pt x="294655" y="198969"/>
                  </a:lnTo>
                  <a:lnTo>
                    <a:pt x="302361" y="151180"/>
                  </a:lnTo>
                  <a:lnTo>
                    <a:pt x="294655" y="103397"/>
                  </a:lnTo>
                  <a:lnTo>
                    <a:pt x="273194" y="61897"/>
                  </a:lnTo>
                  <a:lnTo>
                    <a:pt x="240469" y="29170"/>
                  </a:lnTo>
                  <a:lnTo>
                    <a:pt x="198968" y="7707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E6F0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52131" y="343509"/>
              <a:ext cx="256540" cy="256540"/>
            </a:xfrm>
            <a:custGeom>
              <a:avLst/>
              <a:gdLst/>
              <a:ahLst/>
              <a:cxnLst/>
              <a:rect l="l" t="t" r="r" b="b"/>
              <a:pathLst>
                <a:path w="256540" h="256540">
                  <a:moveTo>
                    <a:pt x="256031" y="0"/>
                  </a:moveTo>
                  <a:lnTo>
                    <a:pt x="0" y="0"/>
                  </a:lnTo>
                  <a:lnTo>
                    <a:pt x="0" y="256031"/>
                  </a:lnTo>
                  <a:lnTo>
                    <a:pt x="256031" y="256031"/>
                  </a:lnTo>
                  <a:lnTo>
                    <a:pt x="256031" y="0"/>
                  </a:lnTo>
                  <a:close/>
                </a:path>
              </a:pathLst>
            </a:custGeom>
            <a:solidFill>
              <a:srgbClr val="231F20">
                <a:alpha val="54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3297" y="344672"/>
              <a:ext cx="244703" cy="244703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8002" y="361195"/>
            <a:ext cx="211658" cy="211658"/>
          </a:xfrm>
          <a:prstGeom prst="rect">
            <a:avLst/>
          </a:prstGeom>
        </p:spPr>
      </p:pic>
      <p:sp>
        <p:nvSpPr>
          <p:cNvPr id="17" name="object 1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4160" marR="5715" indent="-252095">
              <a:lnSpc>
                <a:spcPct val="120400"/>
              </a:lnSpc>
              <a:spcBef>
                <a:spcPts val="100"/>
              </a:spcBef>
              <a:buClr>
                <a:srgbClr val="99CA3C"/>
              </a:buClr>
              <a:buSzPct val="72222"/>
              <a:buChar char="•"/>
              <a:tabLst>
                <a:tab pos="264160" algn="l"/>
                <a:tab pos="264795" algn="l"/>
              </a:tabLst>
            </a:pPr>
            <a:r>
              <a:rPr dirty="0"/>
              <a:t>Claims</a:t>
            </a:r>
            <a:r>
              <a:rPr spc="-85" dirty="0"/>
              <a:t> </a:t>
            </a:r>
            <a:r>
              <a:rPr dirty="0"/>
              <a:t>about</a:t>
            </a:r>
            <a:r>
              <a:rPr spc="-85" dirty="0"/>
              <a:t> </a:t>
            </a:r>
            <a:r>
              <a:rPr dirty="0"/>
              <a:t>nutritional</a:t>
            </a:r>
            <a:r>
              <a:rPr spc="-85" dirty="0"/>
              <a:t> </a:t>
            </a:r>
            <a:r>
              <a:rPr dirty="0"/>
              <a:t>value</a:t>
            </a:r>
            <a:r>
              <a:rPr spc="-85" dirty="0"/>
              <a:t> </a:t>
            </a:r>
            <a:r>
              <a:rPr dirty="0"/>
              <a:t>must</a:t>
            </a:r>
            <a:r>
              <a:rPr spc="-85" dirty="0"/>
              <a:t> </a:t>
            </a:r>
            <a:r>
              <a:rPr dirty="0"/>
              <a:t>be</a:t>
            </a:r>
            <a:r>
              <a:rPr spc="-85" dirty="0"/>
              <a:t> </a:t>
            </a:r>
            <a:r>
              <a:rPr dirty="0"/>
              <a:t>true,</a:t>
            </a:r>
            <a:r>
              <a:rPr spc="-85" dirty="0"/>
              <a:t> </a:t>
            </a:r>
            <a:r>
              <a:rPr dirty="0"/>
              <a:t>but</a:t>
            </a:r>
            <a:r>
              <a:rPr spc="-85" dirty="0"/>
              <a:t> </a:t>
            </a:r>
            <a:r>
              <a:rPr dirty="0"/>
              <a:t>they</a:t>
            </a:r>
            <a:r>
              <a:rPr spc="-85" dirty="0"/>
              <a:t> </a:t>
            </a:r>
            <a:r>
              <a:rPr dirty="0"/>
              <a:t>can</a:t>
            </a:r>
            <a:r>
              <a:rPr spc="-85" dirty="0"/>
              <a:t> </a:t>
            </a:r>
            <a:r>
              <a:rPr dirty="0"/>
              <a:t>be</a:t>
            </a:r>
            <a:r>
              <a:rPr spc="-85" dirty="0"/>
              <a:t> </a:t>
            </a:r>
            <a:r>
              <a:rPr dirty="0"/>
              <a:t>phrased</a:t>
            </a:r>
            <a:r>
              <a:rPr spc="-85" dirty="0"/>
              <a:t> </a:t>
            </a:r>
            <a:r>
              <a:rPr dirty="0"/>
              <a:t>in</a:t>
            </a:r>
            <a:r>
              <a:rPr spc="-85" dirty="0"/>
              <a:t> </a:t>
            </a:r>
            <a:r>
              <a:rPr dirty="0"/>
              <a:t>a</a:t>
            </a:r>
            <a:r>
              <a:rPr spc="-85" dirty="0"/>
              <a:t> </a:t>
            </a:r>
            <a:r>
              <a:rPr spc="-10" dirty="0"/>
              <a:t>misleading </a:t>
            </a:r>
            <a:r>
              <a:rPr dirty="0"/>
              <a:t>way to make us believe that the product is healthy </a:t>
            </a:r>
            <a:r>
              <a:rPr spc="-10" dirty="0"/>
              <a:t>overall.</a:t>
            </a: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99CA3C"/>
              </a:buClr>
              <a:buFont typeface="HelveticaNeueLTPro-Roman"/>
              <a:buChar char="•"/>
            </a:pPr>
            <a:endParaRPr sz="2300"/>
          </a:p>
          <a:p>
            <a:pPr marL="264160" marR="5715" indent="-252095">
              <a:lnSpc>
                <a:spcPct val="120400"/>
              </a:lnSpc>
              <a:buClr>
                <a:srgbClr val="99CA3C"/>
              </a:buClr>
              <a:buSzPct val="72222"/>
              <a:buChar char="•"/>
              <a:tabLst>
                <a:tab pos="264160" algn="l"/>
                <a:tab pos="264795" algn="l"/>
              </a:tabLst>
            </a:pPr>
            <a:r>
              <a:rPr dirty="0"/>
              <a:t>A</a:t>
            </a:r>
            <a:r>
              <a:rPr spc="-40" dirty="0"/>
              <a:t> </a:t>
            </a:r>
            <a:r>
              <a:rPr dirty="0"/>
              <a:t>product</a:t>
            </a:r>
            <a:r>
              <a:rPr spc="-40" dirty="0"/>
              <a:t> </a:t>
            </a:r>
            <a:r>
              <a:rPr dirty="0"/>
              <a:t>that</a:t>
            </a:r>
            <a:r>
              <a:rPr spc="-40" dirty="0"/>
              <a:t> </a:t>
            </a:r>
            <a:r>
              <a:rPr dirty="0"/>
              <a:t>contains</a:t>
            </a:r>
            <a:r>
              <a:rPr spc="-40" dirty="0"/>
              <a:t> </a:t>
            </a:r>
            <a:r>
              <a:rPr dirty="0"/>
              <a:t>50%</a:t>
            </a:r>
            <a:r>
              <a:rPr spc="-40" dirty="0"/>
              <a:t> </a:t>
            </a:r>
            <a:r>
              <a:rPr dirty="0"/>
              <a:t>less</a:t>
            </a:r>
            <a:r>
              <a:rPr spc="-40" dirty="0"/>
              <a:t> </a:t>
            </a:r>
            <a:r>
              <a:rPr dirty="0"/>
              <a:t>sugar</a:t>
            </a:r>
            <a:r>
              <a:rPr spc="-40" dirty="0"/>
              <a:t> </a:t>
            </a:r>
            <a:r>
              <a:rPr dirty="0"/>
              <a:t>than</a:t>
            </a:r>
            <a:r>
              <a:rPr spc="-40" dirty="0"/>
              <a:t> </a:t>
            </a:r>
            <a:r>
              <a:rPr dirty="0"/>
              <a:t>the</a:t>
            </a:r>
            <a:r>
              <a:rPr spc="-40" dirty="0"/>
              <a:t> </a:t>
            </a:r>
            <a:r>
              <a:rPr dirty="0"/>
              <a:t>original</a:t>
            </a:r>
            <a:r>
              <a:rPr spc="-40" dirty="0"/>
              <a:t> </a:t>
            </a:r>
            <a:r>
              <a:rPr dirty="0"/>
              <a:t>may</a:t>
            </a:r>
            <a:r>
              <a:rPr spc="-40" dirty="0"/>
              <a:t> </a:t>
            </a:r>
            <a:r>
              <a:rPr dirty="0"/>
              <a:t>still</a:t>
            </a:r>
            <a:r>
              <a:rPr spc="-40" dirty="0"/>
              <a:t> </a:t>
            </a:r>
            <a:r>
              <a:rPr dirty="0"/>
              <a:t>have</a:t>
            </a:r>
            <a:r>
              <a:rPr spc="-40" dirty="0"/>
              <a:t> </a:t>
            </a:r>
            <a:r>
              <a:rPr dirty="0"/>
              <a:t>a</a:t>
            </a:r>
            <a:r>
              <a:rPr spc="-40" dirty="0"/>
              <a:t> </a:t>
            </a:r>
            <a:r>
              <a:rPr dirty="0"/>
              <a:t>high</a:t>
            </a:r>
            <a:r>
              <a:rPr spc="-40" dirty="0"/>
              <a:t> </a:t>
            </a:r>
            <a:r>
              <a:rPr spc="-10" dirty="0"/>
              <a:t>sugar </a:t>
            </a:r>
            <a:r>
              <a:rPr dirty="0"/>
              <a:t>content. A product fortified with iron can be too high in fat or </a:t>
            </a:r>
            <a:r>
              <a:rPr spc="-10" dirty="0"/>
              <a:t>sugar.</a:t>
            </a: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99CA3C"/>
              </a:buClr>
              <a:buFont typeface="HelveticaNeueLTPro-Roman"/>
              <a:buChar char="•"/>
            </a:pPr>
            <a:endParaRPr sz="2600"/>
          </a:p>
          <a:p>
            <a:pPr marL="264160" indent="-252095">
              <a:lnSpc>
                <a:spcPct val="100000"/>
              </a:lnSpc>
              <a:spcBef>
                <a:spcPts val="5"/>
              </a:spcBef>
              <a:buClr>
                <a:srgbClr val="99CA3C"/>
              </a:buClr>
              <a:buSzPct val="72222"/>
              <a:buChar char="•"/>
              <a:tabLst>
                <a:tab pos="264160" algn="l"/>
                <a:tab pos="264795" algn="l"/>
              </a:tabLst>
            </a:pPr>
            <a:r>
              <a:rPr dirty="0"/>
              <a:t>Not all natural flavouring are good for </a:t>
            </a:r>
            <a:r>
              <a:rPr spc="-25" dirty="0"/>
              <a:t>you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600"/>
          </a:p>
          <a:p>
            <a:pPr marL="35560">
              <a:lnSpc>
                <a:spcPct val="100000"/>
              </a:lnSpc>
              <a:spcBef>
                <a:spcPts val="5"/>
              </a:spcBef>
            </a:pPr>
            <a:r>
              <a:rPr b="1" dirty="0">
                <a:latin typeface="HelveticaNeueLT Pro 55 Roman"/>
                <a:cs typeface="HelveticaNeueLT Pro 55 Roman"/>
              </a:rPr>
              <a:t>Can</a:t>
            </a:r>
            <a:r>
              <a:rPr b="1" spc="-27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you</a:t>
            </a:r>
            <a:r>
              <a:rPr b="1" spc="-27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think</a:t>
            </a:r>
            <a:r>
              <a:rPr b="1" spc="-27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of</a:t>
            </a:r>
            <a:r>
              <a:rPr b="1" spc="-27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examples</a:t>
            </a:r>
            <a:r>
              <a:rPr b="1" spc="-27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of</a:t>
            </a:r>
            <a:r>
              <a:rPr b="1" spc="-27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foods</a:t>
            </a:r>
            <a:r>
              <a:rPr b="1" spc="-27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that</a:t>
            </a:r>
            <a:r>
              <a:rPr b="1" spc="-27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feature</a:t>
            </a:r>
            <a:r>
              <a:rPr b="1" spc="-27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this</a:t>
            </a:r>
            <a:r>
              <a:rPr b="1" spc="-27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type</a:t>
            </a:r>
            <a:r>
              <a:rPr b="1" spc="-27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of</a:t>
            </a:r>
            <a:r>
              <a:rPr b="1" spc="-27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claim</a:t>
            </a:r>
            <a:r>
              <a:rPr b="1" spc="-27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on</a:t>
            </a:r>
            <a:r>
              <a:rPr b="1" spc="-27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the</a:t>
            </a:r>
            <a:r>
              <a:rPr b="1" spc="-270" dirty="0">
                <a:latin typeface="HelveticaNeueLT Pro 55 Roman"/>
                <a:cs typeface="HelveticaNeueLT Pro 55 Roman"/>
              </a:rPr>
              <a:t> </a:t>
            </a:r>
            <a:r>
              <a:rPr b="1" spc="-10" dirty="0">
                <a:latin typeface="HelveticaNeueLT Pro 55 Roman"/>
                <a:cs typeface="HelveticaNeueLT Pro 55 Roman"/>
              </a:rPr>
              <a:t>packaging?</a:t>
            </a: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Claims about nutritional </a:t>
            </a:r>
            <a:r>
              <a:rPr spc="-10" dirty="0"/>
              <a:t>value</a:t>
            </a: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800" dirty="0"/>
              <a:t>(e.g. no added or 50% less sugar, fortified with iron, no artificial </a:t>
            </a:r>
            <a:r>
              <a:rPr sz="1800" spc="-10" dirty="0"/>
              <a:t>flavourings)</a:t>
            </a:r>
            <a:endParaRPr sz="1800"/>
          </a:p>
        </p:txBody>
      </p:sp>
      <p:grpSp>
        <p:nvGrpSpPr>
          <p:cNvPr id="19" name="object 19"/>
          <p:cNvGrpSpPr/>
          <p:nvPr/>
        </p:nvGrpSpPr>
        <p:grpSpPr>
          <a:xfrm>
            <a:off x="719994" y="7087805"/>
            <a:ext cx="9234170" cy="12700"/>
            <a:chOff x="719994" y="7087805"/>
            <a:chExt cx="9234170" cy="12700"/>
          </a:xfrm>
        </p:grpSpPr>
        <p:sp>
          <p:nvSpPr>
            <p:cNvPr id="20" name="object 20"/>
            <p:cNvSpPr/>
            <p:nvPr/>
          </p:nvSpPr>
          <p:spPr>
            <a:xfrm>
              <a:off x="739054" y="7094155"/>
              <a:ext cx="9183370" cy="0"/>
            </a:xfrm>
            <a:custGeom>
              <a:avLst/>
              <a:gdLst/>
              <a:ahLst/>
              <a:cxnLst/>
              <a:rect l="l" t="t" r="r" b="b"/>
              <a:pathLst>
                <a:path w="9183370">
                  <a:moveTo>
                    <a:pt x="9183192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77787B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19988" y="7087806"/>
              <a:ext cx="9234170" cy="12700"/>
            </a:xfrm>
            <a:custGeom>
              <a:avLst/>
              <a:gdLst/>
              <a:ahLst/>
              <a:cxnLst/>
              <a:rect l="l" t="t" r="r" b="b"/>
              <a:pathLst>
                <a:path w="9234170" h="12700">
                  <a:moveTo>
                    <a:pt x="12700" y="6350"/>
                  </a:moveTo>
                  <a:lnTo>
                    <a:pt x="10845" y="1866"/>
                  </a:lnTo>
                  <a:lnTo>
                    <a:pt x="6350" y="0"/>
                  </a:lnTo>
                  <a:lnTo>
                    <a:pt x="1854" y="1866"/>
                  </a:lnTo>
                  <a:lnTo>
                    <a:pt x="0" y="6350"/>
                  </a:lnTo>
                  <a:lnTo>
                    <a:pt x="1854" y="10845"/>
                  </a:lnTo>
                  <a:lnTo>
                    <a:pt x="6350" y="12700"/>
                  </a:lnTo>
                  <a:lnTo>
                    <a:pt x="10845" y="10845"/>
                  </a:lnTo>
                  <a:lnTo>
                    <a:pt x="12700" y="6350"/>
                  </a:lnTo>
                  <a:close/>
                </a:path>
                <a:path w="9234170" h="12700">
                  <a:moveTo>
                    <a:pt x="9234005" y="6350"/>
                  </a:moveTo>
                  <a:lnTo>
                    <a:pt x="9232151" y="1866"/>
                  </a:lnTo>
                  <a:lnTo>
                    <a:pt x="9227655" y="0"/>
                  </a:lnTo>
                  <a:lnTo>
                    <a:pt x="9223159" y="1866"/>
                  </a:lnTo>
                  <a:lnTo>
                    <a:pt x="9221305" y="6350"/>
                  </a:lnTo>
                  <a:lnTo>
                    <a:pt x="9223159" y="10845"/>
                  </a:lnTo>
                  <a:lnTo>
                    <a:pt x="9227655" y="12700"/>
                  </a:lnTo>
                  <a:lnTo>
                    <a:pt x="9232151" y="10845"/>
                  </a:lnTo>
                  <a:lnTo>
                    <a:pt x="9234005" y="6350"/>
                  </a:lnTo>
                  <a:close/>
                </a:path>
              </a:pathLst>
            </a:custGeom>
            <a:solidFill>
              <a:srgbClr val="7778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D145778-2596-539D-2C49-63EF3FA34D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6" y="15505"/>
            <a:ext cx="10551875" cy="966104"/>
          </a:xfrm>
          <a:prstGeom prst="rect">
            <a:avLst/>
          </a:prstGeom>
        </p:spPr>
      </p:pic>
      <p:pic>
        <p:nvPicPr>
          <p:cNvPr id="24" name="Picture 23" descr="A screenshot of a green and white page&#10;&#10;Description automatically generated">
            <a:extLst>
              <a:ext uri="{FF2B5EF4-FFF2-40B4-BE49-F238E27FC236}">
                <a16:creationId xmlns:a16="http://schemas.microsoft.com/office/drawing/2014/main" id="{B342D872-0C67-8E9B-0275-DA163624EF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1"/>
            <a:ext cx="10551874" cy="7460702"/>
          </a:xfrm>
          <a:prstGeom prst="rect">
            <a:avLst/>
          </a:prstGeom>
        </p:spPr>
      </p:pic>
      <p:pic>
        <p:nvPicPr>
          <p:cNvPr id="26" name="Picture 25" descr="A close-up of a bag of chips&#10;&#10;Description automatically generated">
            <a:extLst>
              <a:ext uri="{FF2B5EF4-FFF2-40B4-BE49-F238E27FC236}">
                <a16:creationId xmlns:a16="http://schemas.microsoft.com/office/drawing/2014/main" id="{3188DE31-9C3F-2F7D-927D-DDA1C0CE9B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6"/>
            <a:ext cx="10714410" cy="757461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291640" y="158474"/>
            <a:ext cx="1114425" cy="617220"/>
            <a:chOff x="1291640" y="158474"/>
            <a:chExt cx="1114425" cy="617220"/>
          </a:xfrm>
        </p:grpSpPr>
        <p:sp>
          <p:nvSpPr>
            <p:cNvPr id="4" name="object 4"/>
            <p:cNvSpPr/>
            <p:nvPr/>
          </p:nvSpPr>
          <p:spPr>
            <a:xfrm>
              <a:off x="1788397" y="158474"/>
              <a:ext cx="617220" cy="617220"/>
            </a:xfrm>
            <a:custGeom>
              <a:avLst/>
              <a:gdLst/>
              <a:ahLst/>
              <a:cxnLst/>
              <a:rect l="l" t="t" r="r" b="b"/>
              <a:pathLst>
                <a:path w="617219" h="617220">
                  <a:moveTo>
                    <a:pt x="308546" y="0"/>
                  </a:moveTo>
                  <a:lnTo>
                    <a:pt x="262951" y="3345"/>
                  </a:lnTo>
                  <a:lnTo>
                    <a:pt x="219433" y="13063"/>
                  </a:lnTo>
                  <a:lnTo>
                    <a:pt x="178469" y="28676"/>
                  </a:lnTo>
                  <a:lnTo>
                    <a:pt x="140538" y="49707"/>
                  </a:lnTo>
                  <a:lnTo>
                    <a:pt x="106116" y="75680"/>
                  </a:lnTo>
                  <a:lnTo>
                    <a:pt x="75680" y="106116"/>
                  </a:lnTo>
                  <a:lnTo>
                    <a:pt x="49707" y="140538"/>
                  </a:lnTo>
                  <a:lnTo>
                    <a:pt x="28676" y="178469"/>
                  </a:lnTo>
                  <a:lnTo>
                    <a:pt x="13063" y="219433"/>
                  </a:lnTo>
                  <a:lnTo>
                    <a:pt x="3345" y="262951"/>
                  </a:lnTo>
                  <a:lnTo>
                    <a:pt x="0" y="308546"/>
                  </a:lnTo>
                  <a:lnTo>
                    <a:pt x="3345" y="354141"/>
                  </a:lnTo>
                  <a:lnTo>
                    <a:pt x="13063" y="397659"/>
                  </a:lnTo>
                  <a:lnTo>
                    <a:pt x="28676" y="438623"/>
                  </a:lnTo>
                  <a:lnTo>
                    <a:pt x="49707" y="476554"/>
                  </a:lnTo>
                  <a:lnTo>
                    <a:pt x="75680" y="510976"/>
                  </a:lnTo>
                  <a:lnTo>
                    <a:pt x="106116" y="541412"/>
                  </a:lnTo>
                  <a:lnTo>
                    <a:pt x="140538" y="567385"/>
                  </a:lnTo>
                  <a:lnTo>
                    <a:pt x="178469" y="588416"/>
                  </a:lnTo>
                  <a:lnTo>
                    <a:pt x="219433" y="604029"/>
                  </a:lnTo>
                  <a:lnTo>
                    <a:pt x="262951" y="613747"/>
                  </a:lnTo>
                  <a:lnTo>
                    <a:pt x="308546" y="617093"/>
                  </a:lnTo>
                  <a:lnTo>
                    <a:pt x="354141" y="613747"/>
                  </a:lnTo>
                  <a:lnTo>
                    <a:pt x="397659" y="604029"/>
                  </a:lnTo>
                  <a:lnTo>
                    <a:pt x="438623" y="588416"/>
                  </a:lnTo>
                  <a:lnTo>
                    <a:pt x="476554" y="567385"/>
                  </a:lnTo>
                  <a:lnTo>
                    <a:pt x="510976" y="541412"/>
                  </a:lnTo>
                  <a:lnTo>
                    <a:pt x="541412" y="510976"/>
                  </a:lnTo>
                  <a:lnTo>
                    <a:pt x="567385" y="476554"/>
                  </a:lnTo>
                  <a:lnTo>
                    <a:pt x="588416" y="438623"/>
                  </a:lnTo>
                  <a:lnTo>
                    <a:pt x="604029" y="397659"/>
                  </a:lnTo>
                  <a:lnTo>
                    <a:pt x="613747" y="354141"/>
                  </a:lnTo>
                  <a:lnTo>
                    <a:pt x="617093" y="308546"/>
                  </a:lnTo>
                  <a:lnTo>
                    <a:pt x="613747" y="262951"/>
                  </a:lnTo>
                  <a:lnTo>
                    <a:pt x="604029" y="219433"/>
                  </a:lnTo>
                  <a:lnTo>
                    <a:pt x="588416" y="178469"/>
                  </a:lnTo>
                  <a:lnTo>
                    <a:pt x="567385" y="140538"/>
                  </a:lnTo>
                  <a:lnTo>
                    <a:pt x="541412" y="106116"/>
                  </a:lnTo>
                  <a:lnTo>
                    <a:pt x="510976" y="75680"/>
                  </a:lnTo>
                  <a:lnTo>
                    <a:pt x="476554" y="49707"/>
                  </a:lnTo>
                  <a:lnTo>
                    <a:pt x="438623" y="28676"/>
                  </a:lnTo>
                  <a:lnTo>
                    <a:pt x="397659" y="13063"/>
                  </a:lnTo>
                  <a:lnTo>
                    <a:pt x="354141" y="3345"/>
                  </a:lnTo>
                  <a:lnTo>
                    <a:pt x="308546" y="0"/>
                  </a:lnTo>
                  <a:close/>
                </a:path>
              </a:pathLst>
            </a:custGeom>
            <a:solidFill>
              <a:srgbClr val="E6F0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839061" y="209143"/>
              <a:ext cx="539750" cy="539750"/>
            </a:xfrm>
            <a:custGeom>
              <a:avLst/>
              <a:gdLst/>
              <a:ahLst/>
              <a:cxnLst/>
              <a:rect l="l" t="t" r="r" b="b"/>
              <a:pathLst>
                <a:path w="539750" h="539750">
                  <a:moveTo>
                    <a:pt x="539495" y="0"/>
                  </a:moveTo>
                  <a:lnTo>
                    <a:pt x="0" y="0"/>
                  </a:lnTo>
                  <a:lnTo>
                    <a:pt x="0" y="539496"/>
                  </a:lnTo>
                  <a:lnTo>
                    <a:pt x="539495" y="539496"/>
                  </a:lnTo>
                  <a:lnTo>
                    <a:pt x="539495" y="0"/>
                  </a:lnTo>
                  <a:close/>
                </a:path>
              </a:pathLst>
            </a:custGeom>
            <a:solidFill>
              <a:srgbClr val="231F20">
                <a:alpha val="54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847249" y="217328"/>
              <a:ext cx="499745" cy="499745"/>
            </a:xfrm>
            <a:custGeom>
              <a:avLst/>
              <a:gdLst/>
              <a:ahLst/>
              <a:cxnLst/>
              <a:rect l="l" t="t" r="r" b="b"/>
              <a:pathLst>
                <a:path w="499744" h="499745">
                  <a:moveTo>
                    <a:pt x="249694" y="0"/>
                  </a:moveTo>
                  <a:lnTo>
                    <a:pt x="204809" y="4022"/>
                  </a:lnTo>
                  <a:lnTo>
                    <a:pt x="162565" y="15620"/>
                  </a:lnTo>
                  <a:lnTo>
                    <a:pt x="123666" y="34089"/>
                  </a:lnTo>
                  <a:lnTo>
                    <a:pt x="88816" y="58722"/>
                  </a:lnTo>
                  <a:lnTo>
                    <a:pt x="58722" y="88816"/>
                  </a:lnTo>
                  <a:lnTo>
                    <a:pt x="34089" y="123666"/>
                  </a:lnTo>
                  <a:lnTo>
                    <a:pt x="15620" y="162565"/>
                  </a:lnTo>
                  <a:lnTo>
                    <a:pt x="4022" y="204809"/>
                  </a:lnTo>
                  <a:lnTo>
                    <a:pt x="0" y="249694"/>
                  </a:lnTo>
                  <a:lnTo>
                    <a:pt x="4022" y="294576"/>
                  </a:lnTo>
                  <a:lnTo>
                    <a:pt x="15620" y="336818"/>
                  </a:lnTo>
                  <a:lnTo>
                    <a:pt x="34089" y="375717"/>
                  </a:lnTo>
                  <a:lnTo>
                    <a:pt x="58722" y="410567"/>
                  </a:lnTo>
                  <a:lnTo>
                    <a:pt x="88816" y="440662"/>
                  </a:lnTo>
                  <a:lnTo>
                    <a:pt x="123666" y="465297"/>
                  </a:lnTo>
                  <a:lnTo>
                    <a:pt x="162565" y="483767"/>
                  </a:lnTo>
                  <a:lnTo>
                    <a:pt x="204809" y="495366"/>
                  </a:lnTo>
                  <a:lnTo>
                    <a:pt x="249694" y="499389"/>
                  </a:lnTo>
                  <a:lnTo>
                    <a:pt x="294576" y="495366"/>
                  </a:lnTo>
                  <a:lnTo>
                    <a:pt x="336818" y="483767"/>
                  </a:lnTo>
                  <a:lnTo>
                    <a:pt x="375717" y="465297"/>
                  </a:lnTo>
                  <a:lnTo>
                    <a:pt x="410567" y="440662"/>
                  </a:lnTo>
                  <a:lnTo>
                    <a:pt x="440662" y="410567"/>
                  </a:lnTo>
                  <a:lnTo>
                    <a:pt x="465297" y="375717"/>
                  </a:lnTo>
                  <a:lnTo>
                    <a:pt x="483767" y="336818"/>
                  </a:lnTo>
                  <a:lnTo>
                    <a:pt x="495366" y="294576"/>
                  </a:lnTo>
                  <a:lnTo>
                    <a:pt x="499389" y="249694"/>
                  </a:lnTo>
                  <a:lnTo>
                    <a:pt x="495366" y="204809"/>
                  </a:lnTo>
                  <a:lnTo>
                    <a:pt x="483767" y="162565"/>
                  </a:lnTo>
                  <a:lnTo>
                    <a:pt x="465297" y="123666"/>
                  </a:lnTo>
                  <a:lnTo>
                    <a:pt x="440662" y="88816"/>
                  </a:lnTo>
                  <a:lnTo>
                    <a:pt x="410567" y="58722"/>
                  </a:lnTo>
                  <a:lnTo>
                    <a:pt x="375717" y="34089"/>
                  </a:lnTo>
                  <a:lnTo>
                    <a:pt x="336818" y="15620"/>
                  </a:lnTo>
                  <a:lnTo>
                    <a:pt x="294576" y="4022"/>
                  </a:lnTo>
                  <a:lnTo>
                    <a:pt x="2496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874147" y="244224"/>
              <a:ext cx="445770" cy="445770"/>
            </a:xfrm>
            <a:custGeom>
              <a:avLst/>
              <a:gdLst/>
              <a:ahLst/>
              <a:cxnLst/>
              <a:rect l="l" t="t" r="r" b="b"/>
              <a:pathLst>
                <a:path w="445769" h="445770">
                  <a:moveTo>
                    <a:pt x="222796" y="0"/>
                  </a:moveTo>
                  <a:lnTo>
                    <a:pt x="177893" y="4526"/>
                  </a:lnTo>
                  <a:lnTo>
                    <a:pt x="136072" y="17507"/>
                  </a:lnTo>
                  <a:lnTo>
                    <a:pt x="98227" y="38049"/>
                  </a:lnTo>
                  <a:lnTo>
                    <a:pt x="65254" y="65254"/>
                  </a:lnTo>
                  <a:lnTo>
                    <a:pt x="38049" y="98227"/>
                  </a:lnTo>
                  <a:lnTo>
                    <a:pt x="17507" y="136072"/>
                  </a:lnTo>
                  <a:lnTo>
                    <a:pt x="4526" y="177893"/>
                  </a:lnTo>
                  <a:lnTo>
                    <a:pt x="0" y="222796"/>
                  </a:lnTo>
                  <a:lnTo>
                    <a:pt x="4526" y="267698"/>
                  </a:lnTo>
                  <a:lnTo>
                    <a:pt x="17507" y="309519"/>
                  </a:lnTo>
                  <a:lnTo>
                    <a:pt x="38049" y="347365"/>
                  </a:lnTo>
                  <a:lnTo>
                    <a:pt x="65254" y="380338"/>
                  </a:lnTo>
                  <a:lnTo>
                    <a:pt x="98227" y="407543"/>
                  </a:lnTo>
                  <a:lnTo>
                    <a:pt x="136072" y="428084"/>
                  </a:lnTo>
                  <a:lnTo>
                    <a:pt x="177893" y="441065"/>
                  </a:lnTo>
                  <a:lnTo>
                    <a:pt x="222796" y="445592"/>
                  </a:lnTo>
                  <a:lnTo>
                    <a:pt x="267698" y="441065"/>
                  </a:lnTo>
                  <a:lnTo>
                    <a:pt x="309519" y="428084"/>
                  </a:lnTo>
                  <a:lnTo>
                    <a:pt x="347365" y="407543"/>
                  </a:lnTo>
                  <a:lnTo>
                    <a:pt x="380338" y="380338"/>
                  </a:lnTo>
                  <a:lnTo>
                    <a:pt x="407543" y="347365"/>
                  </a:lnTo>
                  <a:lnTo>
                    <a:pt x="428084" y="309519"/>
                  </a:lnTo>
                  <a:lnTo>
                    <a:pt x="441065" y="267698"/>
                  </a:lnTo>
                  <a:lnTo>
                    <a:pt x="445592" y="222796"/>
                  </a:lnTo>
                  <a:lnTo>
                    <a:pt x="441065" y="177893"/>
                  </a:lnTo>
                  <a:lnTo>
                    <a:pt x="428084" y="136072"/>
                  </a:lnTo>
                  <a:lnTo>
                    <a:pt x="407543" y="98227"/>
                  </a:lnTo>
                  <a:lnTo>
                    <a:pt x="380338" y="65254"/>
                  </a:lnTo>
                  <a:lnTo>
                    <a:pt x="347365" y="38049"/>
                  </a:lnTo>
                  <a:lnTo>
                    <a:pt x="309519" y="17507"/>
                  </a:lnTo>
                  <a:lnTo>
                    <a:pt x="267698" y="4526"/>
                  </a:lnTo>
                  <a:lnTo>
                    <a:pt x="222796" y="0"/>
                  </a:lnTo>
                  <a:close/>
                </a:path>
              </a:pathLst>
            </a:custGeom>
            <a:solidFill>
              <a:srgbClr val="016D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91640" y="251038"/>
              <a:ext cx="432434" cy="432434"/>
            </a:xfrm>
            <a:custGeom>
              <a:avLst/>
              <a:gdLst/>
              <a:ahLst/>
              <a:cxnLst/>
              <a:rect l="l" t="t" r="r" b="b"/>
              <a:pathLst>
                <a:path w="432435" h="432434">
                  <a:moveTo>
                    <a:pt x="215976" y="0"/>
                  </a:moveTo>
                  <a:lnTo>
                    <a:pt x="166455" y="5704"/>
                  </a:lnTo>
                  <a:lnTo>
                    <a:pt x="120996" y="21952"/>
                  </a:lnTo>
                  <a:lnTo>
                    <a:pt x="80894" y="47449"/>
                  </a:lnTo>
                  <a:lnTo>
                    <a:pt x="47448" y="80897"/>
                  </a:lnTo>
                  <a:lnTo>
                    <a:pt x="21952" y="121000"/>
                  </a:lnTo>
                  <a:lnTo>
                    <a:pt x="5704" y="166463"/>
                  </a:lnTo>
                  <a:lnTo>
                    <a:pt x="0" y="215988"/>
                  </a:lnTo>
                  <a:lnTo>
                    <a:pt x="5704" y="265509"/>
                  </a:lnTo>
                  <a:lnTo>
                    <a:pt x="21952" y="310968"/>
                  </a:lnTo>
                  <a:lnTo>
                    <a:pt x="47448" y="351070"/>
                  </a:lnTo>
                  <a:lnTo>
                    <a:pt x="80894" y="384516"/>
                  </a:lnTo>
                  <a:lnTo>
                    <a:pt x="120996" y="410012"/>
                  </a:lnTo>
                  <a:lnTo>
                    <a:pt x="166455" y="426260"/>
                  </a:lnTo>
                  <a:lnTo>
                    <a:pt x="215976" y="431965"/>
                  </a:lnTo>
                  <a:lnTo>
                    <a:pt x="265496" y="426260"/>
                  </a:lnTo>
                  <a:lnTo>
                    <a:pt x="310956" y="410012"/>
                  </a:lnTo>
                  <a:lnTo>
                    <a:pt x="351057" y="384516"/>
                  </a:lnTo>
                  <a:lnTo>
                    <a:pt x="384504" y="351070"/>
                  </a:lnTo>
                  <a:lnTo>
                    <a:pt x="409999" y="310968"/>
                  </a:lnTo>
                  <a:lnTo>
                    <a:pt x="426248" y="265509"/>
                  </a:lnTo>
                  <a:lnTo>
                    <a:pt x="431952" y="215988"/>
                  </a:lnTo>
                  <a:lnTo>
                    <a:pt x="426248" y="166463"/>
                  </a:lnTo>
                  <a:lnTo>
                    <a:pt x="409999" y="121000"/>
                  </a:lnTo>
                  <a:lnTo>
                    <a:pt x="384504" y="80897"/>
                  </a:lnTo>
                  <a:lnTo>
                    <a:pt x="351057" y="47449"/>
                  </a:lnTo>
                  <a:lnTo>
                    <a:pt x="310956" y="21952"/>
                  </a:lnTo>
                  <a:lnTo>
                    <a:pt x="265496" y="5704"/>
                  </a:lnTo>
                  <a:lnTo>
                    <a:pt x="215976" y="0"/>
                  </a:lnTo>
                  <a:close/>
                </a:path>
              </a:pathLst>
            </a:custGeom>
            <a:solidFill>
              <a:srgbClr val="E6F0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328775" y="288175"/>
              <a:ext cx="375285" cy="375285"/>
            </a:xfrm>
            <a:custGeom>
              <a:avLst/>
              <a:gdLst/>
              <a:ahLst/>
              <a:cxnLst/>
              <a:rect l="l" t="t" r="r" b="b"/>
              <a:pathLst>
                <a:path w="375285" h="375284">
                  <a:moveTo>
                    <a:pt x="374903" y="0"/>
                  </a:moveTo>
                  <a:lnTo>
                    <a:pt x="0" y="0"/>
                  </a:lnTo>
                  <a:lnTo>
                    <a:pt x="0" y="374903"/>
                  </a:lnTo>
                  <a:lnTo>
                    <a:pt x="374903" y="374903"/>
                  </a:lnTo>
                  <a:lnTo>
                    <a:pt x="374903" y="0"/>
                  </a:lnTo>
                  <a:close/>
                </a:path>
              </a:pathLst>
            </a:custGeom>
            <a:solidFill>
              <a:srgbClr val="231F20">
                <a:alpha val="54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32828" y="292235"/>
              <a:ext cx="349885" cy="349885"/>
            </a:xfrm>
            <a:custGeom>
              <a:avLst/>
              <a:gdLst/>
              <a:ahLst/>
              <a:cxnLst/>
              <a:rect l="l" t="t" r="r" b="b"/>
              <a:pathLst>
                <a:path w="349885" h="349884">
                  <a:moveTo>
                    <a:pt x="174790" y="0"/>
                  </a:moveTo>
                  <a:lnTo>
                    <a:pt x="128324" y="6243"/>
                  </a:lnTo>
                  <a:lnTo>
                    <a:pt x="86570" y="23864"/>
                  </a:lnTo>
                  <a:lnTo>
                    <a:pt x="51195" y="51195"/>
                  </a:lnTo>
                  <a:lnTo>
                    <a:pt x="23864" y="86570"/>
                  </a:lnTo>
                  <a:lnTo>
                    <a:pt x="6243" y="128324"/>
                  </a:lnTo>
                  <a:lnTo>
                    <a:pt x="0" y="174790"/>
                  </a:lnTo>
                  <a:lnTo>
                    <a:pt x="6243" y="221254"/>
                  </a:lnTo>
                  <a:lnTo>
                    <a:pt x="23864" y="263006"/>
                  </a:lnTo>
                  <a:lnTo>
                    <a:pt x="51195" y="298378"/>
                  </a:lnTo>
                  <a:lnTo>
                    <a:pt x="86570" y="325706"/>
                  </a:lnTo>
                  <a:lnTo>
                    <a:pt x="128324" y="343324"/>
                  </a:lnTo>
                  <a:lnTo>
                    <a:pt x="174790" y="349567"/>
                  </a:lnTo>
                  <a:lnTo>
                    <a:pt x="221255" y="343324"/>
                  </a:lnTo>
                  <a:lnTo>
                    <a:pt x="263009" y="325706"/>
                  </a:lnTo>
                  <a:lnTo>
                    <a:pt x="298384" y="298378"/>
                  </a:lnTo>
                  <a:lnTo>
                    <a:pt x="325715" y="263006"/>
                  </a:lnTo>
                  <a:lnTo>
                    <a:pt x="343336" y="221254"/>
                  </a:lnTo>
                  <a:lnTo>
                    <a:pt x="349580" y="174790"/>
                  </a:lnTo>
                  <a:lnTo>
                    <a:pt x="343336" y="128324"/>
                  </a:lnTo>
                  <a:lnTo>
                    <a:pt x="325715" y="86570"/>
                  </a:lnTo>
                  <a:lnTo>
                    <a:pt x="298384" y="51195"/>
                  </a:lnTo>
                  <a:lnTo>
                    <a:pt x="263009" y="23864"/>
                  </a:lnTo>
                  <a:lnTo>
                    <a:pt x="221255" y="6243"/>
                  </a:lnTo>
                  <a:lnTo>
                    <a:pt x="1747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51662" y="311064"/>
              <a:ext cx="312420" cy="312420"/>
            </a:xfrm>
            <a:custGeom>
              <a:avLst/>
              <a:gdLst/>
              <a:ahLst/>
              <a:cxnLst/>
              <a:rect l="l" t="t" r="r" b="b"/>
              <a:pathLst>
                <a:path w="312419" h="312420">
                  <a:moveTo>
                    <a:pt x="155956" y="0"/>
                  </a:moveTo>
                  <a:lnTo>
                    <a:pt x="106662" y="7950"/>
                  </a:lnTo>
                  <a:lnTo>
                    <a:pt x="63850" y="30090"/>
                  </a:lnTo>
                  <a:lnTo>
                    <a:pt x="30090" y="63850"/>
                  </a:lnTo>
                  <a:lnTo>
                    <a:pt x="7950" y="106662"/>
                  </a:lnTo>
                  <a:lnTo>
                    <a:pt x="0" y="155956"/>
                  </a:lnTo>
                  <a:lnTo>
                    <a:pt x="7950" y="205249"/>
                  </a:lnTo>
                  <a:lnTo>
                    <a:pt x="30090" y="248061"/>
                  </a:lnTo>
                  <a:lnTo>
                    <a:pt x="63850" y="281821"/>
                  </a:lnTo>
                  <a:lnTo>
                    <a:pt x="106662" y="303961"/>
                  </a:lnTo>
                  <a:lnTo>
                    <a:pt x="155956" y="311912"/>
                  </a:lnTo>
                  <a:lnTo>
                    <a:pt x="205249" y="303961"/>
                  </a:lnTo>
                  <a:lnTo>
                    <a:pt x="248061" y="281821"/>
                  </a:lnTo>
                  <a:lnTo>
                    <a:pt x="281821" y="248061"/>
                  </a:lnTo>
                  <a:lnTo>
                    <a:pt x="303961" y="205249"/>
                  </a:lnTo>
                  <a:lnTo>
                    <a:pt x="311912" y="155956"/>
                  </a:lnTo>
                  <a:lnTo>
                    <a:pt x="303961" y="106662"/>
                  </a:lnTo>
                  <a:lnTo>
                    <a:pt x="281821" y="63850"/>
                  </a:lnTo>
                  <a:lnTo>
                    <a:pt x="248061" y="30090"/>
                  </a:lnTo>
                  <a:lnTo>
                    <a:pt x="205249" y="7950"/>
                  </a:lnTo>
                  <a:lnTo>
                    <a:pt x="155956" y="0"/>
                  </a:lnTo>
                  <a:close/>
                </a:path>
              </a:pathLst>
            </a:custGeom>
            <a:solidFill>
              <a:srgbClr val="016D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924468" y="315836"/>
            <a:ext cx="302895" cy="302895"/>
            <a:chOff x="924468" y="315836"/>
            <a:chExt cx="302895" cy="302895"/>
          </a:xfrm>
        </p:grpSpPr>
        <p:sp>
          <p:nvSpPr>
            <p:cNvPr id="13" name="object 13"/>
            <p:cNvSpPr/>
            <p:nvPr/>
          </p:nvSpPr>
          <p:spPr>
            <a:xfrm>
              <a:off x="924468" y="315836"/>
              <a:ext cx="302895" cy="302895"/>
            </a:xfrm>
            <a:custGeom>
              <a:avLst/>
              <a:gdLst/>
              <a:ahLst/>
              <a:cxnLst/>
              <a:rect l="l" t="t" r="r" b="b"/>
              <a:pathLst>
                <a:path w="302894" h="302895">
                  <a:moveTo>
                    <a:pt x="151180" y="0"/>
                  </a:moveTo>
                  <a:lnTo>
                    <a:pt x="103393" y="7707"/>
                  </a:lnTo>
                  <a:lnTo>
                    <a:pt x="61892" y="29170"/>
                  </a:lnTo>
                  <a:lnTo>
                    <a:pt x="29166" y="61897"/>
                  </a:lnTo>
                  <a:lnTo>
                    <a:pt x="7706" y="103397"/>
                  </a:lnTo>
                  <a:lnTo>
                    <a:pt x="0" y="151180"/>
                  </a:lnTo>
                  <a:lnTo>
                    <a:pt x="7706" y="198969"/>
                  </a:lnTo>
                  <a:lnTo>
                    <a:pt x="29166" y="240473"/>
                  </a:lnTo>
                  <a:lnTo>
                    <a:pt x="61892" y="273202"/>
                  </a:lnTo>
                  <a:lnTo>
                    <a:pt x="103393" y="294666"/>
                  </a:lnTo>
                  <a:lnTo>
                    <a:pt x="151180" y="302374"/>
                  </a:lnTo>
                  <a:lnTo>
                    <a:pt x="198968" y="294666"/>
                  </a:lnTo>
                  <a:lnTo>
                    <a:pt x="240469" y="273202"/>
                  </a:lnTo>
                  <a:lnTo>
                    <a:pt x="273194" y="240473"/>
                  </a:lnTo>
                  <a:lnTo>
                    <a:pt x="294655" y="198969"/>
                  </a:lnTo>
                  <a:lnTo>
                    <a:pt x="302361" y="151180"/>
                  </a:lnTo>
                  <a:lnTo>
                    <a:pt x="294655" y="103397"/>
                  </a:lnTo>
                  <a:lnTo>
                    <a:pt x="273194" y="61897"/>
                  </a:lnTo>
                  <a:lnTo>
                    <a:pt x="240469" y="29170"/>
                  </a:lnTo>
                  <a:lnTo>
                    <a:pt x="198968" y="7707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E6F0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52131" y="343509"/>
              <a:ext cx="256540" cy="256540"/>
            </a:xfrm>
            <a:custGeom>
              <a:avLst/>
              <a:gdLst/>
              <a:ahLst/>
              <a:cxnLst/>
              <a:rect l="l" t="t" r="r" b="b"/>
              <a:pathLst>
                <a:path w="256540" h="256540">
                  <a:moveTo>
                    <a:pt x="256031" y="0"/>
                  </a:moveTo>
                  <a:lnTo>
                    <a:pt x="0" y="0"/>
                  </a:lnTo>
                  <a:lnTo>
                    <a:pt x="0" y="256031"/>
                  </a:lnTo>
                  <a:lnTo>
                    <a:pt x="256031" y="256031"/>
                  </a:lnTo>
                  <a:lnTo>
                    <a:pt x="256031" y="0"/>
                  </a:lnTo>
                  <a:close/>
                </a:path>
              </a:pathLst>
            </a:custGeom>
            <a:solidFill>
              <a:srgbClr val="231F20">
                <a:alpha val="54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3297" y="344672"/>
              <a:ext cx="244703" cy="244703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8002" y="361195"/>
            <a:ext cx="211658" cy="211658"/>
          </a:xfrm>
          <a:prstGeom prst="rect">
            <a:avLst/>
          </a:prstGeom>
        </p:spPr>
      </p:pic>
      <p:sp>
        <p:nvSpPr>
          <p:cNvPr id="17" name="object 1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4160" marR="5080" indent="-252095">
              <a:lnSpc>
                <a:spcPct val="120400"/>
              </a:lnSpc>
              <a:spcBef>
                <a:spcPts val="100"/>
              </a:spcBef>
              <a:buClr>
                <a:srgbClr val="99CA3C"/>
              </a:buClr>
              <a:buSzPct val="72222"/>
              <a:buChar char="•"/>
              <a:tabLst>
                <a:tab pos="264160" algn="l"/>
                <a:tab pos="264795" algn="l"/>
              </a:tabLst>
            </a:pPr>
            <a:r>
              <a:rPr dirty="0"/>
              <a:t>It</a:t>
            </a:r>
            <a:r>
              <a:rPr spc="45" dirty="0"/>
              <a:t> </a:t>
            </a:r>
            <a:r>
              <a:rPr dirty="0"/>
              <a:t>is</a:t>
            </a:r>
            <a:r>
              <a:rPr spc="45" dirty="0"/>
              <a:t> </a:t>
            </a:r>
            <a:r>
              <a:rPr dirty="0"/>
              <a:t>rare</a:t>
            </a:r>
            <a:r>
              <a:rPr spc="45" dirty="0"/>
              <a:t> </a:t>
            </a:r>
            <a:r>
              <a:rPr dirty="0"/>
              <a:t>that</a:t>
            </a:r>
            <a:r>
              <a:rPr spc="45" dirty="0"/>
              <a:t> </a:t>
            </a:r>
            <a:r>
              <a:rPr dirty="0"/>
              <a:t>you</a:t>
            </a:r>
            <a:r>
              <a:rPr spc="45" dirty="0"/>
              <a:t> </a:t>
            </a:r>
            <a:r>
              <a:rPr dirty="0"/>
              <a:t>can</a:t>
            </a:r>
            <a:r>
              <a:rPr spc="45" dirty="0"/>
              <a:t> </a:t>
            </a:r>
            <a:r>
              <a:rPr dirty="0"/>
              <a:t>link</a:t>
            </a:r>
            <a:r>
              <a:rPr spc="45" dirty="0"/>
              <a:t> </a:t>
            </a:r>
            <a:r>
              <a:rPr dirty="0"/>
              <a:t>a</a:t>
            </a:r>
            <a:r>
              <a:rPr spc="45" dirty="0"/>
              <a:t> </a:t>
            </a:r>
            <a:r>
              <a:rPr dirty="0"/>
              <a:t>health</a:t>
            </a:r>
            <a:r>
              <a:rPr spc="45" dirty="0"/>
              <a:t> </a:t>
            </a:r>
            <a:r>
              <a:rPr dirty="0"/>
              <a:t>outcome</a:t>
            </a:r>
            <a:r>
              <a:rPr spc="45" dirty="0"/>
              <a:t> </a:t>
            </a:r>
            <a:r>
              <a:rPr dirty="0"/>
              <a:t>to</a:t>
            </a:r>
            <a:r>
              <a:rPr spc="45" dirty="0"/>
              <a:t> </a:t>
            </a:r>
            <a:r>
              <a:rPr dirty="0"/>
              <a:t>one</a:t>
            </a:r>
            <a:r>
              <a:rPr spc="45" dirty="0"/>
              <a:t> </a:t>
            </a:r>
            <a:r>
              <a:rPr dirty="0"/>
              <a:t>product</a:t>
            </a:r>
            <a:r>
              <a:rPr spc="45" dirty="0"/>
              <a:t> </a:t>
            </a:r>
            <a:r>
              <a:rPr dirty="0"/>
              <a:t>so</a:t>
            </a:r>
            <a:r>
              <a:rPr spc="45" dirty="0"/>
              <a:t> </a:t>
            </a:r>
            <a:r>
              <a:rPr dirty="0"/>
              <a:t>companies</a:t>
            </a:r>
            <a:r>
              <a:rPr spc="45" dirty="0"/>
              <a:t> </a:t>
            </a:r>
            <a:r>
              <a:rPr dirty="0"/>
              <a:t>are</a:t>
            </a:r>
            <a:r>
              <a:rPr spc="45" dirty="0"/>
              <a:t> </a:t>
            </a:r>
            <a:r>
              <a:rPr spc="-20" dirty="0"/>
              <a:t>very </a:t>
            </a:r>
            <a:r>
              <a:rPr dirty="0"/>
              <a:t>careful in how they phrase their health </a:t>
            </a:r>
            <a:r>
              <a:rPr spc="-10" dirty="0"/>
              <a:t>claims.</a:t>
            </a: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99CA3C"/>
              </a:buClr>
              <a:buFont typeface="HelveticaNeueLTPro-Roman"/>
              <a:buChar char="•"/>
            </a:pPr>
            <a:endParaRPr sz="2300"/>
          </a:p>
          <a:p>
            <a:pPr marL="264160" marR="5080" indent="-252095">
              <a:lnSpc>
                <a:spcPct val="120400"/>
              </a:lnSpc>
              <a:buClr>
                <a:srgbClr val="99CA3C"/>
              </a:buClr>
              <a:buSzPct val="72222"/>
              <a:buChar char="•"/>
              <a:tabLst>
                <a:tab pos="264160" algn="l"/>
                <a:tab pos="264795" algn="l"/>
              </a:tabLst>
            </a:pPr>
            <a:r>
              <a:rPr dirty="0"/>
              <a:t>The</a:t>
            </a:r>
            <a:r>
              <a:rPr spc="320" dirty="0"/>
              <a:t> </a:t>
            </a:r>
            <a:r>
              <a:rPr dirty="0"/>
              <a:t>wording</a:t>
            </a:r>
            <a:r>
              <a:rPr spc="320" dirty="0"/>
              <a:t> </a:t>
            </a:r>
            <a:r>
              <a:rPr dirty="0"/>
              <a:t>used</a:t>
            </a:r>
            <a:r>
              <a:rPr spc="320" dirty="0"/>
              <a:t> </a:t>
            </a:r>
            <a:r>
              <a:rPr dirty="0"/>
              <a:t>on</a:t>
            </a:r>
            <a:r>
              <a:rPr spc="320" dirty="0"/>
              <a:t> </a:t>
            </a:r>
            <a:r>
              <a:rPr dirty="0"/>
              <a:t>packaging</a:t>
            </a:r>
            <a:r>
              <a:rPr spc="320" dirty="0"/>
              <a:t> </a:t>
            </a:r>
            <a:r>
              <a:rPr dirty="0"/>
              <a:t>might</a:t>
            </a:r>
            <a:r>
              <a:rPr spc="320" dirty="0"/>
              <a:t> </a:t>
            </a:r>
            <a:r>
              <a:rPr dirty="0"/>
              <a:t>say</a:t>
            </a:r>
            <a:r>
              <a:rPr spc="320" dirty="0"/>
              <a:t> </a:t>
            </a:r>
            <a:r>
              <a:rPr dirty="0"/>
              <a:t>something</a:t>
            </a:r>
            <a:r>
              <a:rPr spc="320" dirty="0"/>
              <a:t> </a:t>
            </a:r>
            <a:r>
              <a:rPr dirty="0"/>
              <a:t>like,</a:t>
            </a:r>
            <a:r>
              <a:rPr spc="320" dirty="0"/>
              <a:t> </a:t>
            </a:r>
            <a:r>
              <a:rPr dirty="0"/>
              <a:t>‘This</a:t>
            </a:r>
            <a:r>
              <a:rPr spc="320" dirty="0"/>
              <a:t> </a:t>
            </a:r>
            <a:r>
              <a:rPr dirty="0"/>
              <a:t>drink</a:t>
            </a:r>
            <a:r>
              <a:rPr spc="320" dirty="0"/>
              <a:t> </a:t>
            </a:r>
            <a:r>
              <a:rPr spc="-10" dirty="0"/>
              <a:t>contains </a:t>
            </a:r>
            <a:r>
              <a:rPr dirty="0"/>
              <a:t>Vitamin C. Vitamin C supports immune </a:t>
            </a:r>
            <a:r>
              <a:rPr spc="-10" dirty="0"/>
              <a:t>function’.</a:t>
            </a: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99CA3C"/>
              </a:buClr>
              <a:buFont typeface="HelveticaNeueLTPro-Roman"/>
              <a:buChar char="•"/>
            </a:pPr>
            <a:endParaRPr sz="2300"/>
          </a:p>
          <a:p>
            <a:pPr marL="264160" marR="5715" indent="-252095">
              <a:lnSpc>
                <a:spcPct val="120400"/>
              </a:lnSpc>
              <a:buClr>
                <a:srgbClr val="99CA3C"/>
              </a:buClr>
              <a:buSzPct val="72222"/>
              <a:buChar char="•"/>
              <a:tabLst>
                <a:tab pos="264160" algn="l"/>
                <a:tab pos="264795" algn="l"/>
              </a:tabLst>
            </a:pPr>
            <a:r>
              <a:rPr dirty="0"/>
              <a:t>They</a:t>
            </a:r>
            <a:r>
              <a:rPr spc="150" dirty="0"/>
              <a:t> </a:t>
            </a:r>
            <a:r>
              <a:rPr dirty="0"/>
              <a:t>cannot</a:t>
            </a:r>
            <a:r>
              <a:rPr spc="150" dirty="0"/>
              <a:t> </a:t>
            </a:r>
            <a:r>
              <a:rPr dirty="0"/>
              <a:t>legally</a:t>
            </a:r>
            <a:r>
              <a:rPr spc="150" dirty="0"/>
              <a:t> </a:t>
            </a:r>
            <a:r>
              <a:rPr dirty="0"/>
              <a:t>say</a:t>
            </a:r>
            <a:r>
              <a:rPr spc="150" dirty="0"/>
              <a:t> </a:t>
            </a:r>
            <a:r>
              <a:rPr dirty="0"/>
              <a:t>‘This</a:t>
            </a:r>
            <a:r>
              <a:rPr spc="150" dirty="0"/>
              <a:t> </a:t>
            </a:r>
            <a:r>
              <a:rPr dirty="0"/>
              <a:t>drink</a:t>
            </a:r>
            <a:r>
              <a:rPr spc="150" dirty="0"/>
              <a:t> </a:t>
            </a:r>
            <a:r>
              <a:rPr dirty="0"/>
              <a:t>will</a:t>
            </a:r>
            <a:r>
              <a:rPr spc="150" dirty="0"/>
              <a:t> </a:t>
            </a:r>
            <a:r>
              <a:rPr dirty="0"/>
              <a:t>boost</a:t>
            </a:r>
            <a:r>
              <a:rPr spc="150" dirty="0"/>
              <a:t> </a:t>
            </a:r>
            <a:r>
              <a:rPr dirty="0"/>
              <a:t>your</a:t>
            </a:r>
            <a:r>
              <a:rPr spc="150" dirty="0"/>
              <a:t> </a:t>
            </a:r>
            <a:r>
              <a:rPr dirty="0"/>
              <a:t>immune</a:t>
            </a:r>
            <a:r>
              <a:rPr spc="150" dirty="0"/>
              <a:t> </a:t>
            </a:r>
            <a:r>
              <a:rPr dirty="0"/>
              <a:t>system!’</a:t>
            </a:r>
            <a:r>
              <a:rPr spc="150" dirty="0"/>
              <a:t> </a:t>
            </a:r>
            <a:r>
              <a:rPr dirty="0"/>
              <a:t>if</a:t>
            </a:r>
            <a:r>
              <a:rPr spc="150" dirty="0"/>
              <a:t> </a:t>
            </a:r>
            <a:r>
              <a:rPr dirty="0"/>
              <a:t>there</a:t>
            </a:r>
            <a:r>
              <a:rPr spc="150" dirty="0"/>
              <a:t> </a:t>
            </a:r>
            <a:r>
              <a:rPr dirty="0"/>
              <a:t>is</a:t>
            </a:r>
            <a:r>
              <a:rPr spc="150" dirty="0"/>
              <a:t> </a:t>
            </a:r>
            <a:r>
              <a:rPr spc="-25" dirty="0"/>
              <a:t>no </a:t>
            </a:r>
            <a:r>
              <a:rPr dirty="0"/>
              <a:t>good evidence to prove </a:t>
            </a:r>
            <a:r>
              <a:rPr spc="-20" dirty="0"/>
              <a:t>that</a:t>
            </a: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600"/>
          </a:p>
          <a:p>
            <a:pPr marL="35560">
              <a:lnSpc>
                <a:spcPct val="100000"/>
              </a:lnSpc>
            </a:pPr>
            <a:r>
              <a:rPr b="1" dirty="0">
                <a:latin typeface="HelveticaNeueLT Pro 55 Roman"/>
                <a:cs typeface="HelveticaNeueLT Pro 55 Roman"/>
              </a:rPr>
              <a:t>Can</a:t>
            </a:r>
            <a:r>
              <a:rPr b="1" spc="-27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you</a:t>
            </a:r>
            <a:r>
              <a:rPr b="1" spc="-27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think</a:t>
            </a:r>
            <a:r>
              <a:rPr b="1" spc="-27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of</a:t>
            </a:r>
            <a:r>
              <a:rPr b="1" spc="-27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examples</a:t>
            </a:r>
            <a:r>
              <a:rPr b="1" spc="-27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of</a:t>
            </a:r>
            <a:r>
              <a:rPr b="1" spc="-27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foods</a:t>
            </a:r>
            <a:r>
              <a:rPr b="1" spc="-27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that</a:t>
            </a:r>
            <a:r>
              <a:rPr b="1" spc="-27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feature</a:t>
            </a:r>
            <a:r>
              <a:rPr b="1" spc="-27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this</a:t>
            </a:r>
            <a:r>
              <a:rPr b="1" spc="-27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type</a:t>
            </a:r>
            <a:r>
              <a:rPr b="1" spc="-27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of</a:t>
            </a:r>
            <a:r>
              <a:rPr b="1" spc="-27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claim</a:t>
            </a:r>
            <a:r>
              <a:rPr b="1" spc="-27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on</a:t>
            </a:r>
            <a:r>
              <a:rPr b="1" spc="-27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the</a:t>
            </a:r>
            <a:r>
              <a:rPr b="1" spc="-270" dirty="0">
                <a:latin typeface="HelveticaNeueLT Pro 55 Roman"/>
                <a:cs typeface="HelveticaNeueLT Pro 55 Roman"/>
              </a:rPr>
              <a:t> </a:t>
            </a:r>
            <a:r>
              <a:rPr b="1" spc="-10" dirty="0">
                <a:latin typeface="HelveticaNeueLT Pro 55 Roman"/>
                <a:cs typeface="HelveticaNeueLT Pro 55 Roman"/>
              </a:rPr>
              <a:t>packaging?</a:t>
            </a: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Health </a:t>
            </a:r>
            <a:r>
              <a:rPr spc="-10" dirty="0"/>
              <a:t>claims</a:t>
            </a: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800" dirty="0"/>
              <a:t>(e.g., boosts </a:t>
            </a:r>
            <a:r>
              <a:rPr sz="1800" spc="-10" dirty="0"/>
              <a:t>immunity)</a:t>
            </a:r>
            <a:endParaRPr sz="1800"/>
          </a:p>
        </p:txBody>
      </p:sp>
      <p:grpSp>
        <p:nvGrpSpPr>
          <p:cNvPr id="19" name="object 19"/>
          <p:cNvGrpSpPr/>
          <p:nvPr/>
        </p:nvGrpSpPr>
        <p:grpSpPr>
          <a:xfrm>
            <a:off x="719994" y="7087805"/>
            <a:ext cx="9234170" cy="12700"/>
            <a:chOff x="719994" y="7087805"/>
            <a:chExt cx="9234170" cy="12700"/>
          </a:xfrm>
        </p:grpSpPr>
        <p:sp>
          <p:nvSpPr>
            <p:cNvPr id="20" name="object 20"/>
            <p:cNvSpPr/>
            <p:nvPr/>
          </p:nvSpPr>
          <p:spPr>
            <a:xfrm>
              <a:off x="739054" y="7094155"/>
              <a:ext cx="9183370" cy="0"/>
            </a:xfrm>
            <a:custGeom>
              <a:avLst/>
              <a:gdLst/>
              <a:ahLst/>
              <a:cxnLst/>
              <a:rect l="l" t="t" r="r" b="b"/>
              <a:pathLst>
                <a:path w="9183370">
                  <a:moveTo>
                    <a:pt x="9183192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77787B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19988" y="7087806"/>
              <a:ext cx="9234170" cy="12700"/>
            </a:xfrm>
            <a:custGeom>
              <a:avLst/>
              <a:gdLst/>
              <a:ahLst/>
              <a:cxnLst/>
              <a:rect l="l" t="t" r="r" b="b"/>
              <a:pathLst>
                <a:path w="9234170" h="12700">
                  <a:moveTo>
                    <a:pt x="12700" y="6350"/>
                  </a:moveTo>
                  <a:lnTo>
                    <a:pt x="10845" y="1866"/>
                  </a:lnTo>
                  <a:lnTo>
                    <a:pt x="6350" y="0"/>
                  </a:lnTo>
                  <a:lnTo>
                    <a:pt x="1854" y="1866"/>
                  </a:lnTo>
                  <a:lnTo>
                    <a:pt x="0" y="6350"/>
                  </a:lnTo>
                  <a:lnTo>
                    <a:pt x="1854" y="10845"/>
                  </a:lnTo>
                  <a:lnTo>
                    <a:pt x="6350" y="12700"/>
                  </a:lnTo>
                  <a:lnTo>
                    <a:pt x="10845" y="10845"/>
                  </a:lnTo>
                  <a:lnTo>
                    <a:pt x="12700" y="6350"/>
                  </a:lnTo>
                  <a:close/>
                </a:path>
                <a:path w="9234170" h="12700">
                  <a:moveTo>
                    <a:pt x="9234005" y="6350"/>
                  </a:moveTo>
                  <a:lnTo>
                    <a:pt x="9232151" y="1866"/>
                  </a:lnTo>
                  <a:lnTo>
                    <a:pt x="9227655" y="0"/>
                  </a:lnTo>
                  <a:lnTo>
                    <a:pt x="9223159" y="1866"/>
                  </a:lnTo>
                  <a:lnTo>
                    <a:pt x="9221305" y="6350"/>
                  </a:lnTo>
                  <a:lnTo>
                    <a:pt x="9223159" y="10845"/>
                  </a:lnTo>
                  <a:lnTo>
                    <a:pt x="9227655" y="12700"/>
                  </a:lnTo>
                  <a:lnTo>
                    <a:pt x="9232151" y="10845"/>
                  </a:lnTo>
                  <a:lnTo>
                    <a:pt x="9234005" y="6350"/>
                  </a:lnTo>
                  <a:close/>
                </a:path>
              </a:pathLst>
            </a:custGeom>
            <a:solidFill>
              <a:srgbClr val="7778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2" name="Picture 21" descr="A close-up of a product&#10;&#10;Description automatically generated">
            <a:extLst>
              <a:ext uri="{FF2B5EF4-FFF2-40B4-BE49-F238E27FC236}">
                <a16:creationId xmlns:a16="http://schemas.microsoft.com/office/drawing/2014/main" id="{776B9AF4-2629-BE25-96F4-5DDF2ADCA4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10693400" cy="755975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291640" y="158474"/>
            <a:ext cx="1114425" cy="617220"/>
            <a:chOff x="1291640" y="158474"/>
            <a:chExt cx="1114425" cy="617220"/>
          </a:xfrm>
        </p:grpSpPr>
        <p:sp>
          <p:nvSpPr>
            <p:cNvPr id="4" name="object 4"/>
            <p:cNvSpPr/>
            <p:nvPr/>
          </p:nvSpPr>
          <p:spPr>
            <a:xfrm>
              <a:off x="1788397" y="158474"/>
              <a:ext cx="617220" cy="617220"/>
            </a:xfrm>
            <a:custGeom>
              <a:avLst/>
              <a:gdLst/>
              <a:ahLst/>
              <a:cxnLst/>
              <a:rect l="l" t="t" r="r" b="b"/>
              <a:pathLst>
                <a:path w="617219" h="617220">
                  <a:moveTo>
                    <a:pt x="308546" y="0"/>
                  </a:moveTo>
                  <a:lnTo>
                    <a:pt x="262951" y="3345"/>
                  </a:lnTo>
                  <a:lnTo>
                    <a:pt x="219433" y="13063"/>
                  </a:lnTo>
                  <a:lnTo>
                    <a:pt x="178469" y="28676"/>
                  </a:lnTo>
                  <a:lnTo>
                    <a:pt x="140538" y="49707"/>
                  </a:lnTo>
                  <a:lnTo>
                    <a:pt x="106116" y="75680"/>
                  </a:lnTo>
                  <a:lnTo>
                    <a:pt x="75680" y="106116"/>
                  </a:lnTo>
                  <a:lnTo>
                    <a:pt x="49707" y="140538"/>
                  </a:lnTo>
                  <a:lnTo>
                    <a:pt x="28676" y="178469"/>
                  </a:lnTo>
                  <a:lnTo>
                    <a:pt x="13063" y="219433"/>
                  </a:lnTo>
                  <a:lnTo>
                    <a:pt x="3345" y="262951"/>
                  </a:lnTo>
                  <a:lnTo>
                    <a:pt x="0" y="308546"/>
                  </a:lnTo>
                  <a:lnTo>
                    <a:pt x="3345" y="354141"/>
                  </a:lnTo>
                  <a:lnTo>
                    <a:pt x="13063" y="397659"/>
                  </a:lnTo>
                  <a:lnTo>
                    <a:pt x="28676" y="438623"/>
                  </a:lnTo>
                  <a:lnTo>
                    <a:pt x="49707" y="476554"/>
                  </a:lnTo>
                  <a:lnTo>
                    <a:pt x="75680" y="510976"/>
                  </a:lnTo>
                  <a:lnTo>
                    <a:pt x="106116" y="541412"/>
                  </a:lnTo>
                  <a:lnTo>
                    <a:pt x="140538" y="567385"/>
                  </a:lnTo>
                  <a:lnTo>
                    <a:pt x="178469" y="588416"/>
                  </a:lnTo>
                  <a:lnTo>
                    <a:pt x="219433" y="604029"/>
                  </a:lnTo>
                  <a:lnTo>
                    <a:pt x="262951" y="613747"/>
                  </a:lnTo>
                  <a:lnTo>
                    <a:pt x="308546" y="617093"/>
                  </a:lnTo>
                  <a:lnTo>
                    <a:pt x="354141" y="613747"/>
                  </a:lnTo>
                  <a:lnTo>
                    <a:pt x="397659" y="604029"/>
                  </a:lnTo>
                  <a:lnTo>
                    <a:pt x="438623" y="588416"/>
                  </a:lnTo>
                  <a:lnTo>
                    <a:pt x="476554" y="567385"/>
                  </a:lnTo>
                  <a:lnTo>
                    <a:pt x="510976" y="541412"/>
                  </a:lnTo>
                  <a:lnTo>
                    <a:pt x="541412" y="510976"/>
                  </a:lnTo>
                  <a:lnTo>
                    <a:pt x="567385" y="476554"/>
                  </a:lnTo>
                  <a:lnTo>
                    <a:pt x="588416" y="438623"/>
                  </a:lnTo>
                  <a:lnTo>
                    <a:pt x="604029" y="397659"/>
                  </a:lnTo>
                  <a:lnTo>
                    <a:pt x="613747" y="354141"/>
                  </a:lnTo>
                  <a:lnTo>
                    <a:pt x="617093" y="308546"/>
                  </a:lnTo>
                  <a:lnTo>
                    <a:pt x="613747" y="262951"/>
                  </a:lnTo>
                  <a:lnTo>
                    <a:pt x="604029" y="219433"/>
                  </a:lnTo>
                  <a:lnTo>
                    <a:pt x="588416" y="178469"/>
                  </a:lnTo>
                  <a:lnTo>
                    <a:pt x="567385" y="140538"/>
                  </a:lnTo>
                  <a:lnTo>
                    <a:pt x="541412" y="106116"/>
                  </a:lnTo>
                  <a:lnTo>
                    <a:pt x="510976" y="75680"/>
                  </a:lnTo>
                  <a:lnTo>
                    <a:pt x="476554" y="49707"/>
                  </a:lnTo>
                  <a:lnTo>
                    <a:pt x="438623" y="28676"/>
                  </a:lnTo>
                  <a:lnTo>
                    <a:pt x="397659" y="13063"/>
                  </a:lnTo>
                  <a:lnTo>
                    <a:pt x="354141" y="3345"/>
                  </a:lnTo>
                  <a:lnTo>
                    <a:pt x="308546" y="0"/>
                  </a:lnTo>
                  <a:close/>
                </a:path>
              </a:pathLst>
            </a:custGeom>
            <a:solidFill>
              <a:srgbClr val="E6F0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839061" y="209143"/>
              <a:ext cx="539750" cy="539750"/>
            </a:xfrm>
            <a:custGeom>
              <a:avLst/>
              <a:gdLst/>
              <a:ahLst/>
              <a:cxnLst/>
              <a:rect l="l" t="t" r="r" b="b"/>
              <a:pathLst>
                <a:path w="539750" h="539750">
                  <a:moveTo>
                    <a:pt x="539495" y="0"/>
                  </a:moveTo>
                  <a:lnTo>
                    <a:pt x="0" y="0"/>
                  </a:lnTo>
                  <a:lnTo>
                    <a:pt x="0" y="539496"/>
                  </a:lnTo>
                  <a:lnTo>
                    <a:pt x="539495" y="539496"/>
                  </a:lnTo>
                  <a:lnTo>
                    <a:pt x="539495" y="0"/>
                  </a:lnTo>
                  <a:close/>
                </a:path>
              </a:pathLst>
            </a:custGeom>
            <a:solidFill>
              <a:srgbClr val="231F20">
                <a:alpha val="54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847249" y="217328"/>
              <a:ext cx="499745" cy="499745"/>
            </a:xfrm>
            <a:custGeom>
              <a:avLst/>
              <a:gdLst/>
              <a:ahLst/>
              <a:cxnLst/>
              <a:rect l="l" t="t" r="r" b="b"/>
              <a:pathLst>
                <a:path w="499744" h="499745">
                  <a:moveTo>
                    <a:pt x="249694" y="0"/>
                  </a:moveTo>
                  <a:lnTo>
                    <a:pt x="204809" y="4022"/>
                  </a:lnTo>
                  <a:lnTo>
                    <a:pt x="162565" y="15620"/>
                  </a:lnTo>
                  <a:lnTo>
                    <a:pt x="123666" y="34089"/>
                  </a:lnTo>
                  <a:lnTo>
                    <a:pt x="88816" y="58722"/>
                  </a:lnTo>
                  <a:lnTo>
                    <a:pt x="58722" y="88816"/>
                  </a:lnTo>
                  <a:lnTo>
                    <a:pt x="34089" y="123666"/>
                  </a:lnTo>
                  <a:lnTo>
                    <a:pt x="15620" y="162565"/>
                  </a:lnTo>
                  <a:lnTo>
                    <a:pt x="4022" y="204809"/>
                  </a:lnTo>
                  <a:lnTo>
                    <a:pt x="0" y="249694"/>
                  </a:lnTo>
                  <a:lnTo>
                    <a:pt x="4022" y="294576"/>
                  </a:lnTo>
                  <a:lnTo>
                    <a:pt x="15620" y="336818"/>
                  </a:lnTo>
                  <a:lnTo>
                    <a:pt x="34089" y="375717"/>
                  </a:lnTo>
                  <a:lnTo>
                    <a:pt x="58722" y="410567"/>
                  </a:lnTo>
                  <a:lnTo>
                    <a:pt x="88816" y="440662"/>
                  </a:lnTo>
                  <a:lnTo>
                    <a:pt x="123666" y="465297"/>
                  </a:lnTo>
                  <a:lnTo>
                    <a:pt x="162565" y="483767"/>
                  </a:lnTo>
                  <a:lnTo>
                    <a:pt x="204809" y="495366"/>
                  </a:lnTo>
                  <a:lnTo>
                    <a:pt x="249694" y="499389"/>
                  </a:lnTo>
                  <a:lnTo>
                    <a:pt x="294576" y="495366"/>
                  </a:lnTo>
                  <a:lnTo>
                    <a:pt x="336818" y="483767"/>
                  </a:lnTo>
                  <a:lnTo>
                    <a:pt x="375717" y="465297"/>
                  </a:lnTo>
                  <a:lnTo>
                    <a:pt x="410567" y="440662"/>
                  </a:lnTo>
                  <a:lnTo>
                    <a:pt x="440662" y="410567"/>
                  </a:lnTo>
                  <a:lnTo>
                    <a:pt x="465297" y="375717"/>
                  </a:lnTo>
                  <a:lnTo>
                    <a:pt x="483767" y="336818"/>
                  </a:lnTo>
                  <a:lnTo>
                    <a:pt x="495366" y="294576"/>
                  </a:lnTo>
                  <a:lnTo>
                    <a:pt x="499389" y="249694"/>
                  </a:lnTo>
                  <a:lnTo>
                    <a:pt x="495366" y="204809"/>
                  </a:lnTo>
                  <a:lnTo>
                    <a:pt x="483767" y="162565"/>
                  </a:lnTo>
                  <a:lnTo>
                    <a:pt x="465297" y="123666"/>
                  </a:lnTo>
                  <a:lnTo>
                    <a:pt x="440662" y="88816"/>
                  </a:lnTo>
                  <a:lnTo>
                    <a:pt x="410567" y="58722"/>
                  </a:lnTo>
                  <a:lnTo>
                    <a:pt x="375717" y="34089"/>
                  </a:lnTo>
                  <a:lnTo>
                    <a:pt x="336818" y="15620"/>
                  </a:lnTo>
                  <a:lnTo>
                    <a:pt x="294576" y="4022"/>
                  </a:lnTo>
                  <a:lnTo>
                    <a:pt x="2496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874147" y="244224"/>
              <a:ext cx="445770" cy="445770"/>
            </a:xfrm>
            <a:custGeom>
              <a:avLst/>
              <a:gdLst/>
              <a:ahLst/>
              <a:cxnLst/>
              <a:rect l="l" t="t" r="r" b="b"/>
              <a:pathLst>
                <a:path w="445769" h="445770">
                  <a:moveTo>
                    <a:pt x="222796" y="0"/>
                  </a:moveTo>
                  <a:lnTo>
                    <a:pt x="177893" y="4526"/>
                  </a:lnTo>
                  <a:lnTo>
                    <a:pt x="136072" y="17507"/>
                  </a:lnTo>
                  <a:lnTo>
                    <a:pt x="98227" y="38049"/>
                  </a:lnTo>
                  <a:lnTo>
                    <a:pt x="65254" y="65254"/>
                  </a:lnTo>
                  <a:lnTo>
                    <a:pt x="38049" y="98227"/>
                  </a:lnTo>
                  <a:lnTo>
                    <a:pt x="17507" y="136072"/>
                  </a:lnTo>
                  <a:lnTo>
                    <a:pt x="4526" y="177893"/>
                  </a:lnTo>
                  <a:lnTo>
                    <a:pt x="0" y="222796"/>
                  </a:lnTo>
                  <a:lnTo>
                    <a:pt x="4526" y="267698"/>
                  </a:lnTo>
                  <a:lnTo>
                    <a:pt x="17507" y="309519"/>
                  </a:lnTo>
                  <a:lnTo>
                    <a:pt x="38049" y="347365"/>
                  </a:lnTo>
                  <a:lnTo>
                    <a:pt x="65254" y="380338"/>
                  </a:lnTo>
                  <a:lnTo>
                    <a:pt x="98227" y="407543"/>
                  </a:lnTo>
                  <a:lnTo>
                    <a:pt x="136072" y="428084"/>
                  </a:lnTo>
                  <a:lnTo>
                    <a:pt x="177893" y="441065"/>
                  </a:lnTo>
                  <a:lnTo>
                    <a:pt x="222796" y="445592"/>
                  </a:lnTo>
                  <a:lnTo>
                    <a:pt x="267698" y="441065"/>
                  </a:lnTo>
                  <a:lnTo>
                    <a:pt x="309519" y="428084"/>
                  </a:lnTo>
                  <a:lnTo>
                    <a:pt x="347365" y="407543"/>
                  </a:lnTo>
                  <a:lnTo>
                    <a:pt x="380338" y="380338"/>
                  </a:lnTo>
                  <a:lnTo>
                    <a:pt x="407543" y="347365"/>
                  </a:lnTo>
                  <a:lnTo>
                    <a:pt x="428084" y="309519"/>
                  </a:lnTo>
                  <a:lnTo>
                    <a:pt x="441065" y="267698"/>
                  </a:lnTo>
                  <a:lnTo>
                    <a:pt x="445592" y="222796"/>
                  </a:lnTo>
                  <a:lnTo>
                    <a:pt x="441065" y="177893"/>
                  </a:lnTo>
                  <a:lnTo>
                    <a:pt x="428084" y="136072"/>
                  </a:lnTo>
                  <a:lnTo>
                    <a:pt x="407543" y="98227"/>
                  </a:lnTo>
                  <a:lnTo>
                    <a:pt x="380338" y="65254"/>
                  </a:lnTo>
                  <a:lnTo>
                    <a:pt x="347365" y="38049"/>
                  </a:lnTo>
                  <a:lnTo>
                    <a:pt x="309519" y="17507"/>
                  </a:lnTo>
                  <a:lnTo>
                    <a:pt x="267698" y="4526"/>
                  </a:lnTo>
                  <a:lnTo>
                    <a:pt x="222796" y="0"/>
                  </a:lnTo>
                  <a:close/>
                </a:path>
              </a:pathLst>
            </a:custGeom>
            <a:solidFill>
              <a:srgbClr val="016D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91640" y="251038"/>
              <a:ext cx="432434" cy="432434"/>
            </a:xfrm>
            <a:custGeom>
              <a:avLst/>
              <a:gdLst/>
              <a:ahLst/>
              <a:cxnLst/>
              <a:rect l="l" t="t" r="r" b="b"/>
              <a:pathLst>
                <a:path w="432435" h="432434">
                  <a:moveTo>
                    <a:pt x="215976" y="0"/>
                  </a:moveTo>
                  <a:lnTo>
                    <a:pt x="166455" y="5704"/>
                  </a:lnTo>
                  <a:lnTo>
                    <a:pt x="120996" y="21952"/>
                  </a:lnTo>
                  <a:lnTo>
                    <a:pt x="80894" y="47449"/>
                  </a:lnTo>
                  <a:lnTo>
                    <a:pt x="47448" y="80897"/>
                  </a:lnTo>
                  <a:lnTo>
                    <a:pt x="21952" y="121000"/>
                  </a:lnTo>
                  <a:lnTo>
                    <a:pt x="5704" y="166463"/>
                  </a:lnTo>
                  <a:lnTo>
                    <a:pt x="0" y="215988"/>
                  </a:lnTo>
                  <a:lnTo>
                    <a:pt x="5704" y="265509"/>
                  </a:lnTo>
                  <a:lnTo>
                    <a:pt x="21952" y="310968"/>
                  </a:lnTo>
                  <a:lnTo>
                    <a:pt x="47448" y="351070"/>
                  </a:lnTo>
                  <a:lnTo>
                    <a:pt x="80894" y="384516"/>
                  </a:lnTo>
                  <a:lnTo>
                    <a:pt x="120996" y="410012"/>
                  </a:lnTo>
                  <a:lnTo>
                    <a:pt x="166455" y="426260"/>
                  </a:lnTo>
                  <a:lnTo>
                    <a:pt x="215976" y="431965"/>
                  </a:lnTo>
                  <a:lnTo>
                    <a:pt x="265496" y="426260"/>
                  </a:lnTo>
                  <a:lnTo>
                    <a:pt x="310956" y="410012"/>
                  </a:lnTo>
                  <a:lnTo>
                    <a:pt x="351057" y="384516"/>
                  </a:lnTo>
                  <a:lnTo>
                    <a:pt x="384504" y="351070"/>
                  </a:lnTo>
                  <a:lnTo>
                    <a:pt x="409999" y="310968"/>
                  </a:lnTo>
                  <a:lnTo>
                    <a:pt x="426248" y="265509"/>
                  </a:lnTo>
                  <a:lnTo>
                    <a:pt x="431952" y="215988"/>
                  </a:lnTo>
                  <a:lnTo>
                    <a:pt x="426248" y="166463"/>
                  </a:lnTo>
                  <a:lnTo>
                    <a:pt x="409999" y="121000"/>
                  </a:lnTo>
                  <a:lnTo>
                    <a:pt x="384504" y="80897"/>
                  </a:lnTo>
                  <a:lnTo>
                    <a:pt x="351057" y="47449"/>
                  </a:lnTo>
                  <a:lnTo>
                    <a:pt x="310956" y="21952"/>
                  </a:lnTo>
                  <a:lnTo>
                    <a:pt x="265496" y="5704"/>
                  </a:lnTo>
                  <a:lnTo>
                    <a:pt x="215976" y="0"/>
                  </a:lnTo>
                  <a:close/>
                </a:path>
              </a:pathLst>
            </a:custGeom>
            <a:solidFill>
              <a:srgbClr val="E6F0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328775" y="288175"/>
              <a:ext cx="375285" cy="375285"/>
            </a:xfrm>
            <a:custGeom>
              <a:avLst/>
              <a:gdLst/>
              <a:ahLst/>
              <a:cxnLst/>
              <a:rect l="l" t="t" r="r" b="b"/>
              <a:pathLst>
                <a:path w="375285" h="375284">
                  <a:moveTo>
                    <a:pt x="374903" y="0"/>
                  </a:moveTo>
                  <a:lnTo>
                    <a:pt x="0" y="0"/>
                  </a:lnTo>
                  <a:lnTo>
                    <a:pt x="0" y="374903"/>
                  </a:lnTo>
                  <a:lnTo>
                    <a:pt x="374903" y="374903"/>
                  </a:lnTo>
                  <a:lnTo>
                    <a:pt x="374903" y="0"/>
                  </a:lnTo>
                  <a:close/>
                </a:path>
              </a:pathLst>
            </a:custGeom>
            <a:solidFill>
              <a:srgbClr val="231F20">
                <a:alpha val="54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32828" y="292235"/>
              <a:ext cx="349885" cy="349885"/>
            </a:xfrm>
            <a:custGeom>
              <a:avLst/>
              <a:gdLst/>
              <a:ahLst/>
              <a:cxnLst/>
              <a:rect l="l" t="t" r="r" b="b"/>
              <a:pathLst>
                <a:path w="349885" h="349884">
                  <a:moveTo>
                    <a:pt x="174790" y="0"/>
                  </a:moveTo>
                  <a:lnTo>
                    <a:pt x="128324" y="6243"/>
                  </a:lnTo>
                  <a:lnTo>
                    <a:pt x="86570" y="23864"/>
                  </a:lnTo>
                  <a:lnTo>
                    <a:pt x="51195" y="51195"/>
                  </a:lnTo>
                  <a:lnTo>
                    <a:pt x="23864" y="86570"/>
                  </a:lnTo>
                  <a:lnTo>
                    <a:pt x="6243" y="128324"/>
                  </a:lnTo>
                  <a:lnTo>
                    <a:pt x="0" y="174790"/>
                  </a:lnTo>
                  <a:lnTo>
                    <a:pt x="6243" y="221254"/>
                  </a:lnTo>
                  <a:lnTo>
                    <a:pt x="23864" y="263006"/>
                  </a:lnTo>
                  <a:lnTo>
                    <a:pt x="51195" y="298378"/>
                  </a:lnTo>
                  <a:lnTo>
                    <a:pt x="86570" y="325706"/>
                  </a:lnTo>
                  <a:lnTo>
                    <a:pt x="128324" y="343324"/>
                  </a:lnTo>
                  <a:lnTo>
                    <a:pt x="174790" y="349567"/>
                  </a:lnTo>
                  <a:lnTo>
                    <a:pt x="221255" y="343324"/>
                  </a:lnTo>
                  <a:lnTo>
                    <a:pt x="263009" y="325706"/>
                  </a:lnTo>
                  <a:lnTo>
                    <a:pt x="298384" y="298378"/>
                  </a:lnTo>
                  <a:lnTo>
                    <a:pt x="325715" y="263006"/>
                  </a:lnTo>
                  <a:lnTo>
                    <a:pt x="343336" y="221254"/>
                  </a:lnTo>
                  <a:lnTo>
                    <a:pt x="349580" y="174790"/>
                  </a:lnTo>
                  <a:lnTo>
                    <a:pt x="343336" y="128324"/>
                  </a:lnTo>
                  <a:lnTo>
                    <a:pt x="325715" y="86570"/>
                  </a:lnTo>
                  <a:lnTo>
                    <a:pt x="298384" y="51195"/>
                  </a:lnTo>
                  <a:lnTo>
                    <a:pt x="263009" y="23864"/>
                  </a:lnTo>
                  <a:lnTo>
                    <a:pt x="221255" y="6243"/>
                  </a:lnTo>
                  <a:lnTo>
                    <a:pt x="1747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51662" y="311064"/>
              <a:ext cx="312420" cy="312420"/>
            </a:xfrm>
            <a:custGeom>
              <a:avLst/>
              <a:gdLst/>
              <a:ahLst/>
              <a:cxnLst/>
              <a:rect l="l" t="t" r="r" b="b"/>
              <a:pathLst>
                <a:path w="312419" h="312420">
                  <a:moveTo>
                    <a:pt x="155956" y="0"/>
                  </a:moveTo>
                  <a:lnTo>
                    <a:pt x="106662" y="7950"/>
                  </a:lnTo>
                  <a:lnTo>
                    <a:pt x="63850" y="30090"/>
                  </a:lnTo>
                  <a:lnTo>
                    <a:pt x="30090" y="63850"/>
                  </a:lnTo>
                  <a:lnTo>
                    <a:pt x="7950" y="106662"/>
                  </a:lnTo>
                  <a:lnTo>
                    <a:pt x="0" y="155956"/>
                  </a:lnTo>
                  <a:lnTo>
                    <a:pt x="7950" y="205249"/>
                  </a:lnTo>
                  <a:lnTo>
                    <a:pt x="30090" y="248061"/>
                  </a:lnTo>
                  <a:lnTo>
                    <a:pt x="63850" y="281821"/>
                  </a:lnTo>
                  <a:lnTo>
                    <a:pt x="106662" y="303961"/>
                  </a:lnTo>
                  <a:lnTo>
                    <a:pt x="155956" y="311912"/>
                  </a:lnTo>
                  <a:lnTo>
                    <a:pt x="205249" y="303961"/>
                  </a:lnTo>
                  <a:lnTo>
                    <a:pt x="248061" y="281821"/>
                  </a:lnTo>
                  <a:lnTo>
                    <a:pt x="281821" y="248061"/>
                  </a:lnTo>
                  <a:lnTo>
                    <a:pt x="303961" y="205249"/>
                  </a:lnTo>
                  <a:lnTo>
                    <a:pt x="311912" y="155956"/>
                  </a:lnTo>
                  <a:lnTo>
                    <a:pt x="303961" y="106662"/>
                  </a:lnTo>
                  <a:lnTo>
                    <a:pt x="281821" y="63850"/>
                  </a:lnTo>
                  <a:lnTo>
                    <a:pt x="248061" y="30090"/>
                  </a:lnTo>
                  <a:lnTo>
                    <a:pt x="205249" y="7950"/>
                  </a:lnTo>
                  <a:lnTo>
                    <a:pt x="155956" y="0"/>
                  </a:lnTo>
                  <a:close/>
                </a:path>
              </a:pathLst>
            </a:custGeom>
            <a:solidFill>
              <a:srgbClr val="016D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924468" y="315836"/>
            <a:ext cx="302895" cy="302895"/>
            <a:chOff x="924468" y="315836"/>
            <a:chExt cx="302895" cy="302895"/>
          </a:xfrm>
        </p:grpSpPr>
        <p:sp>
          <p:nvSpPr>
            <p:cNvPr id="13" name="object 13"/>
            <p:cNvSpPr/>
            <p:nvPr/>
          </p:nvSpPr>
          <p:spPr>
            <a:xfrm>
              <a:off x="924468" y="315836"/>
              <a:ext cx="302895" cy="302895"/>
            </a:xfrm>
            <a:custGeom>
              <a:avLst/>
              <a:gdLst/>
              <a:ahLst/>
              <a:cxnLst/>
              <a:rect l="l" t="t" r="r" b="b"/>
              <a:pathLst>
                <a:path w="302894" h="302895">
                  <a:moveTo>
                    <a:pt x="151180" y="0"/>
                  </a:moveTo>
                  <a:lnTo>
                    <a:pt x="103393" y="7707"/>
                  </a:lnTo>
                  <a:lnTo>
                    <a:pt x="61892" y="29170"/>
                  </a:lnTo>
                  <a:lnTo>
                    <a:pt x="29166" y="61897"/>
                  </a:lnTo>
                  <a:lnTo>
                    <a:pt x="7706" y="103397"/>
                  </a:lnTo>
                  <a:lnTo>
                    <a:pt x="0" y="151180"/>
                  </a:lnTo>
                  <a:lnTo>
                    <a:pt x="7706" y="198969"/>
                  </a:lnTo>
                  <a:lnTo>
                    <a:pt x="29166" y="240473"/>
                  </a:lnTo>
                  <a:lnTo>
                    <a:pt x="61892" y="273202"/>
                  </a:lnTo>
                  <a:lnTo>
                    <a:pt x="103393" y="294666"/>
                  </a:lnTo>
                  <a:lnTo>
                    <a:pt x="151180" y="302374"/>
                  </a:lnTo>
                  <a:lnTo>
                    <a:pt x="198968" y="294666"/>
                  </a:lnTo>
                  <a:lnTo>
                    <a:pt x="240469" y="273202"/>
                  </a:lnTo>
                  <a:lnTo>
                    <a:pt x="273194" y="240473"/>
                  </a:lnTo>
                  <a:lnTo>
                    <a:pt x="294655" y="198969"/>
                  </a:lnTo>
                  <a:lnTo>
                    <a:pt x="302361" y="151180"/>
                  </a:lnTo>
                  <a:lnTo>
                    <a:pt x="294655" y="103397"/>
                  </a:lnTo>
                  <a:lnTo>
                    <a:pt x="273194" y="61897"/>
                  </a:lnTo>
                  <a:lnTo>
                    <a:pt x="240469" y="29170"/>
                  </a:lnTo>
                  <a:lnTo>
                    <a:pt x="198968" y="7707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E6F0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52131" y="343509"/>
              <a:ext cx="256540" cy="256540"/>
            </a:xfrm>
            <a:custGeom>
              <a:avLst/>
              <a:gdLst/>
              <a:ahLst/>
              <a:cxnLst/>
              <a:rect l="l" t="t" r="r" b="b"/>
              <a:pathLst>
                <a:path w="256540" h="256540">
                  <a:moveTo>
                    <a:pt x="256031" y="0"/>
                  </a:moveTo>
                  <a:lnTo>
                    <a:pt x="0" y="0"/>
                  </a:lnTo>
                  <a:lnTo>
                    <a:pt x="0" y="256031"/>
                  </a:lnTo>
                  <a:lnTo>
                    <a:pt x="256031" y="256031"/>
                  </a:lnTo>
                  <a:lnTo>
                    <a:pt x="256031" y="0"/>
                  </a:lnTo>
                  <a:close/>
                </a:path>
              </a:pathLst>
            </a:custGeom>
            <a:solidFill>
              <a:srgbClr val="231F20">
                <a:alpha val="54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3297" y="344672"/>
              <a:ext cx="244703" cy="244703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8002" y="361195"/>
            <a:ext cx="211658" cy="211658"/>
          </a:xfrm>
          <a:prstGeom prst="rect">
            <a:avLst/>
          </a:prstGeom>
        </p:spPr>
      </p:pic>
      <p:sp>
        <p:nvSpPr>
          <p:cNvPr id="17" name="object 1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68579" rIns="0" bIns="0" rtlCol="0">
            <a:spAutoFit/>
          </a:bodyPr>
          <a:lstStyle/>
          <a:p>
            <a:pPr marL="264160" indent="-252095">
              <a:lnSpc>
                <a:spcPct val="100000"/>
              </a:lnSpc>
              <a:spcBef>
                <a:spcPts val="100"/>
              </a:spcBef>
              <a:buClr>
                <a:srgbClr val="99CA3C"/>
              </a:buClr>
              <a:buSzPct val="72222"/>
              <a:buChar char="•"/>
              <a:tabLst>
                <a:tab pos="264160" algn="l"/>
                <a:tab pos="264795" algn="l"/>
              </a:tabLst>
            </a:pPr>
            <a:r>
              <a:rPr dirty="0"/>
              <a:t>Products</a:t>
            </a:r>
            <a:r>
              <a:rPr spc="-5" dirty="0"/>
              <a:t> </a:t>
            </a:r>
            <a:r>
              <a:rPr dirty="0"/>
              <a:t>that are sourced and produced responsibly are not necessarily </a:t>
            </a:r>
            <a:r>
              <a:rPr spc="-10" dirty="0"/>
              <a:t>healthy.</a:t>
            </a: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99CA3C"/>
              </a:buClr>
              <a:buFont typeface="HelveticaNeueLTPro-Roman"/>
              <a:buChar char="•"/>
            </a:pPr>
            <a:endParaRPr sz="2300"/>
          </a:p>
          <a:p>
            <a:pPr marL="264160" marR="5715" indent="-252095">
              <a:lnSpc>
                <a:spcPct val="120400"/>
              </a:lnSpc>
              <a:spcBef>
                <a:spcPts val="5"/>
              </a:spcBef>
              <a:buClr>
                <a:srgbClr val="99CA3C"/>
              </a:buClr>
              <a:buSzPct val="72222"/>
              <a:buChar char="•"/>
              <a:tabLst>
                <a:tab pos="264160" algn="l"/>
                <a:tab pos="264795" algn="l"/>
              </a:tabLst>
            </a:pPr>
            <a:r>
              <a:rPr dirty="0"/>
              <a:t>Both</a:t>
            </a:r>
            <a:r>
              <a:rPr spc="254" dirty="0"/>
              <a:t> </a:t>
            </a:r>
            <a:r>
              <a:rPr dirty="0"/>
              <a:t>standard</a:t>
            </a:r>
            <a:r>
              <a:rPr spc="254" dirty="0"/>
              <a:t> </a:t>
            </a:r>
            <a:r>
              <a:rPr dirty="0"/>
              <a:t>and</a:t>
            </a:r>
            <a:r>
              <a:rPr spc="254" dirty="0"/>
              <a:t> </a:t>
            </a:r>
            <a:r>
              <a:rPr dirty="0"/>
              <a:t>FairTrade</a:t>
            </a:r>
            <a:r>
              <a:rPr spc="254" dirty="0"/>
              <a:t> </a:t>
            </a:r>
            <a:r>
              <a:rPr dirty="0"/>
              <a:t>chocolate</a:t>
            </a:r>
            <a:r>
              <a:rPr spc="254" dirty="0"/>
              <a:t> </a:t>
            </a:r>
            <a:r>
              <a:rPr dirty="0"/>
              <a:t>bars</a:t>
            </a:r>
            <a:r>
              <a:rPr spc="254" dirty="0"/>
              <a:t> </a:t>
            </a:r>
            <a:r>
              <a:rPr dirty="0"/>
              <a:t>are</a:t>
            </a:r>
            <a:r>
              <a:rPr spc="254" dirty="0"/>
              <a:t> </a:t>
            </a:r>
            <a:r>
              <a:rPr dirty="0"/>
              <a:t>likely</a:t>
            </a:r>
            <a:r>
              <a:rPr spc="254" dirty="0"/>
              <a:t> </a:t>
            </a:r>
            <a:r>
              <a:rPr dirty="0"/>
              <a:t>to</a:t>
            </a:r>
            <a:r>
              <a:rPr spc="254" dirty="0"/>
              <a:t> </a:t>
            </a:r>
            <a:r>
              <a:rPr dirty="0"/>
              <a:t>have</a:t>
            </a:r>
            <a:r>
              <a:rPr spc="254" dirty="0"/>
              <a:t> </a:t>
            </a:r>
            <a:r>
              <a:rPr dirty="0"/>
              <a:t>similar</a:t>
            </a:r>
            <a:r>
              <a:rPr spc="254" dirty="0"/>
              <a:t> </a:t>
            </a:r>
            <a:r>
              <a:rPr spc="-10" dirty="0"/>
              <a:t>nutritional </a:t>
            </a:r>
            <a:r>
              <a:rPr dirty="0"/>
              <a:t>value</a:t>
            </a:r>
            <a:r>
              <a:rPr spc="-10" dirty="0"/>
              <a:t> </a:t>
            </a:r>
            <a:r>
              <a:rPr dirty="0"/>
              <a:t>despite FairTrade being sourced and produced </a:t>
            </a:r>
            <a:r>
              <a:rPr spc="-10" dirty="0"/>
              <a:t>responsibly.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600"/>
          </a:p>
          <a:p>
            <a:pPr marL="35560">
              <a:lnSpc>
                <a:spcPct val="100000"/>
              </a:lnSpc>
              <a:spcBef>
                <a:spcPts val="5"/>
              </a:spcBef>
            </a:pPr>
            <a:r>
              <a:rPr b="1" dirty="0">
                <a:latin typeface="HelveticaNeueLT Pro 55 Roman"/>
                <a:cs typeface="HelveticaNeueLT Pro 55 Roman"/>
              </a:rPr>
              <a:t>Can</a:t>
            </a:r>
            <a:r>
              <a:rPr b="1" spc="-27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you</a:t>
            </a:r>
            <a:r>
              <a:rPr b="1" spc="-27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think</a:t>
            </a:r>
            <a:r>
              <a:rPr b="1" spc="-27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of</a:t>
            </a:r>
            <a:r>
              <a:rPr b="1" spc="-27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examples</a:t>
            </a:r>
            <a:r>
              <a:rPr b="1" spc="-27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of</a:t>
            </a:r>
            <a:r>
              <a:rPr b="1" spc="-27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foods</a:t>
            </a:r>
            <a:r>
              <a:rPr b="1" spc="-27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that</a:t>
            </a:r>
            <a:r>
              <a:rPr b="1" spc="-27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feature</a:t>
            </a:r>
            <a:r>
              <a:rPr b="1" spc="-27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this</a:t>
            </a:r>
            <a:r>
              <a:rPr b="1" spc="-27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type</a:t>
            </a:r>
            <a:r>
              <a:rPr b="1" spc="-27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of</a:t>
            </a:r>
            <a:r>
              <a:rPr b="1" spc="-27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claim</a:t>
            </a:r>
            <a:r>
              <a:rPr b="1" spc="-27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on</a:t>
            </a:r>
            <a:r>
              <a:rPr b="1" spc="-27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the</a:t>
            </a:r>
            <a:r>
              <a:rPr b="1" spc="-270" dirty="0">
                <a:latin typeface="HelveticaNeueLT Pro 55 Roman"/>
                <a:cs typeface="HelveticaNeueLT Pro 55 Roman"/>
              </a:rPr>
              <a:t> </a:t>
            </a:r>
            <a:r>
              <a:rPr b="1" spc="-10" dirty="0">
                <a:latin typeface="HelveticaNeueLT Pro 55 Roman"/>
                <a:cs typeface="HelveticaNeueLT Pro 55 Roman"/>
              </a:rPr>
              <a:t>packaging?</a:t>
            </a: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Claims that the product is socially </a:t>
            </a:r>
            <a:r>
              <a:rPr spc="-10" dirty="0"/>
              <a:t>responsible</a:t>
            </a: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800" dirty="0"/>
              <a:t>(e.g., Fair Trade, Made in Ireland, </a:t>
            </a:r>
            <a:r>
              <a:rPr sz="1800" spc="-10" dirty="0"/>
              <a:t>organic)</a:t>
            </a:r>
            <a:endParaRPr sz="1800"/>
          </a:p>
        </p:txBody>
      </p:sp>
      <p:grpSp>
        <p:nvGrpSpPr>
          <p:cNvPr id="19" name="object 19"/>
          <p:cNvGrpSpPr/>
          <p:nvPr/>
        </p:nvGrpSpPr>
        <p:grpSpPr>
          <a:xfrm>
            <a:off x="719994" y="7087805"/>
            <a:ext cx="9234170" cy="12700"/>
            <a:chOff x="719994" y="7087805"/>
            <a:chExt cx="9234170" cy="12700"/>
          </a:xfrm>
        </p:grpSpPr>
        <p:sp>
          <p:nvSpPr>
            <p:cNvPr id="20" name="object 20"/>
            <p:cNvSpPr/>
            <p:nvPr/>
          </p:nvSpPr>
          <p:spPr>
            <a:xfrm>
              <a:off x="739054" y="7094155"/>
              <a:ext cx="9183370" cy="0"/>
            </a:xfrm>
            <a:custGeom>
              <a:avLst/>
              <a:gdLst/>
              <a:ahLst/>
              <a:cxnLst/>
              <a:rect l="l" t="t" r="r" b="b"/>
              <a:pathLst>
                <a:path w="9183370">
                  <a:moveTo>
                    <a:pt x="9183192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77787B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19988" y="7087806"/>
              <a:ext cx="9234170" cy="12700"/>
            </a:xfrm>
            <a:custGeom>
              <a:avLst/>
              <a:gdLst/>
              <a:ahLst/>
              <a:cxnLst/>
              <a:rect l="l" t="t" r="r" b="b"/>
              <a:pathLst>
                <a:path w="9234170" h="12700">
                  <a:moveTo>
                    <a:pt x="12700" y="6350"/>
                  </a:moveTo>
                  <a:lnTo>
                    <a:pt x="10845" y="1866"/>
                  </a:lnTo>
                  <a:lnTo>
                    <a:pt x="6350" y="0"/>
                  </a:lnTo>
                  <a:lnTo>
                    <a:pt x="1854" y="1866"/>
                  </a:lnTo>
                  <a:lnTo>
                    <a:pt x="0" y="6350"/>
                  </a:lnTo>
                  <a:lnTo>
                    <a:pt x="1854" y="10845"/>
                  </a:lnTo>
                  <a:lnTo>
                    <a:pt x="6350" y="12700"/>
                  </a:lnTo>
                  <a:lnTo>
                    <a:pt x="10845" y="10845"/>
                  </a:lnTo>
                  <a:lnTo>
                    <a:pt x="12700" y="6350"/>
                  </a:lnTo>
                  <a:close/>
                </a:path>
                <a:path w="9234170" h="12700">
                  <a:moveTo>
                    <a:pt x="9234005" y="6350"/>
                  </a:moveTo>
                  <a:lnTo>
                    <a:pt x="9232151" y="1866"/>
                  </a:lnTo>
                  <a:lnTo>
                    <a:pt x="9227655" y="0"/>
                  </a:lnTo>
                  <a:lnTo>
                    <a:pt x="9223159" y="1866"/>
                  </a:lnTo>
                  <a:lnTo>
                    <a:pt x="9221305" y="6350"/>
                  </a:lnTo>
                  <a:lnTo>
                    <a:pt x="9223159" y="10845"/>
                  </a:lnTo>
                  <a:lnTo>
                    <a:pt x="9227655" y="12700"/>
                  </a:lnTo>
                  <a:lnTo>
                    <a:pt x="9232151" y="10845"/>
                  </a:lnTo>
                  <a:lnTo>
                    <a:pt x="9234005" y="6350"/>
                  </a:lnTo>
                  <a:close/>
                </a:path>
              </a:pathLst>
            </a:custGeom>
            <a:solidFill>
              <a:srgbClr val="7778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2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436E02F4-D0A5-86A0-06CC-89BD4D116B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46"/>
            <a:ext cx="10695589" cy="75613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291640" y="158474"/>
            <a:ext cx="1114425" cy="617220"/>
            <a:chOff x="1291640" y="158474"/>
            <a:chExt cx="1114425" cy="617220"/>
          </a:xfrm>
        </p:grpSpPr>
        <p:sp>
          <p:nvSpPr>
            <p:cNvPr id="4" name="object 4"/>
            <p:cNvSpPr/>
            <p:nvPr/>
          </p:nvSpPr>
          <p:spPr>
            <a:xfrm>
              <a:off x="1788397" y="158474"/>
              <a:ext cx="617220" cy="617220"/>
            </a:xfrm>
            <a:custGeom>
              <a:avLst/>
              <a:gdLst/>
              <a:ahLst/>
              <a:cxnLst/>
              <a:rect l="l" t="t" r="r" b="b"/>
              <a:pathLst>
                <a:path w="617219" h="617220">
                  <a:moveTo>
                    <a:pt x="308546" y="0"/>
                  </a:moveTo>
                  <a:lnTo>
                    <a:pt x="262951" y="3345"/>
                  </a:lnTo>
                  <a:lnTo>
                    <a:pt x="219433" y="13063"/>
                  </a:lnTo>
                  <a:lnTo>
                    <a:pt x="178469" y="28676"/>
                  </a:lnTo>
                  <a:lnTo>
                    <a:pt x="140538" y="49707"/>
                  </a:lnTo>
                  <a:lnTo>
                    <a:pt x="106116" y="75680"/>
                  </a:lnTo>
                  <a:lnTo>
                    <a:pt x="75680" y="106116"/>
                  </a:lnTo>
                  <a:lnTo>
                    <a:pt x="49707" y="140538"/>
                  </a:lnTo>
                  <a:lnTo>
                    <a:pt x="28676" y="178469"/>
                  </a:lnTo>
                  <a:lnTo>
                    <a:pt x="13063" y="219433"/>
                  </a:lnTo>
                  <a:lnTo>
                    <a:pt x="3345" y="262951"/>
                  </a:lnTo>
                  <a:lnTo>
                    <a:pt x="0" y="308546"/>
                  </a:lnTo>
                  <a:lnTo>
                    <a:pt x="3345" y="354141"/>
                  </a:lnTo>
                  <a:lnTo>
                    <a:pt x="13063" y="397659"/>
                  </a:lnTo>
                  <a:lnTo>
                    <a:pt x="28676" y="438623"/>
                  </a:lnTo>
                  <a:lnTo>
                    <a:pt x="49707" y="476554"/>
                  </a:lnTo>
                  <a:lnTo>
                    <a:pt x="75680" y="510976"/>
                  </a:lnTo>
                  <a:lnTo>
                    <a:pt x="106116" y="541412"/>
                  </a:lnTo>
                  <a:lnTo>
                    <a:pt x="140538" y="567385"/>
                  </a:lnTo>
                  <a:lnTo>
                    <a:pt x="178469" y="588416"/>
                  </a:lnTo>
                  <a:lnTo>
                    <a:pt x="219433" y="604029"/>
                  </a:lnTo>
                  <a:lnTo>
                    <a:pt x="262951" y="613747"/>
                  </a:lnTo>
                  <a:lnTo>
                    <a:pt x="308546" y="617093"/>
                  </a:lnTo>
                  <a:lnTo>
                    <a:pt x="354141" y="613747"/>
                  </a:lnTo>
                  <a:lnTo>
                    <a:pt x="397659" y="604029"/>
                  </a:lnTo>
                  <a:lnTo>
                    <a:pt x="438623" y="588416"/>
                  </a:lnTo>
                  <a:lnTo>
                    <a:pt x="476554" y="567385"/>
                  </a:lnTo>
                  <a:lnTo>
                    <a:pt x="510976" y="541412"/>
                  </a:lnTo>
                  <a:lnTo>
                    <a:pt x="541412" y="510976"/>
                  </a:lnTo>
                  <a:lnTo>
                    <a:pt x="567385" y="476554"/>
                  </a:lnTo>
                  <a:lnTo>
                    <a:pt x="588416" y="438623"/>
                  </a:lnTo>
                  <a:lnTo>
                    <a:pt x="604029" y="397659"/>
                  </a:lnTo>
                  <a:lnTo>
                    <a:pt x="613747" y="354141"/>
                  </a:lnTo>
                  <a:lnTo>
                    <a:pt x="617093" y="308546"/>
                  </a:lnTo>
                  <a:lnTo>
                    <a:pt x="613747" y="262951"/>
                  </a:lnTo>
                  <a:lnTo>
                    <a:pt x="604029" y="219433"/>
                  </a:lnTo>
                  <a:lnTo>
                    <a:pt x="588416" y="178469"/>
                  </a:lnTo>
                  <a:lnTo>
                    <a:pt x="567385" y="140538"/>
                  </a:lnTo>
                  <a:lnTo>
                    <a:pt x="541412" y="106116"/>
                  </a:lnTo>
                  <a:lnTo>
                    <a:pt x="510976" y="75680"/>
                  </a:lnTo>
                  <a:lnTo>
                    <a:pt x="476554" y="49707"/>
                  </a:lnTo>
                  <a:lnTo>
                    <a:pt x="438623" y="28676"/>
                  </a:lnTo>
                  <a:lnTo>
                    <a:pt x="397659" y="13063"/>
                  </a:lnTo>
                  <a:lnTo>
                    <a:pt x="354141" y="3345"/>
                  </a:lnTo>
                  <a:lnTo>
                    <a:pt x="308546" y="0"/>
                  </a:lnTo>
                  <a:close/>
                </a:path>
              </a:pathLst>
            </a:custGeom>
            <a:solidFill>
              <a:srgbClr val="E6F0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839061" y="209143"/>
              <a:ext cx="539750" cy="539750"/>
            </a:xfrm>
            <a:custGeom>
              <a:avLst/>
              <a:gdLst/>
              <a:ahLst/>
              <a:cxnLst/>
              <a:rect l="l" t="t" r="r" b="b"/>
              <a:pathLst>
                <a:path w="539750" h="539750">
                  <a:moveTo>
                    <a:pt x="539495" y="0"/>
                  </a:moveTo>
                  <a:lnTo>
                    <a:pt x="0" y="0"/>
                  </a:lnTo>
                  <a:lnTo>
                    <a:pt x="0" y="539496"/>
                  </a:lnTo>
                  <a:lnTo>
                    <a:pt x="539495" y="539496"/>
                  </a:lnTo>
                  <a:lnTo>
                    <a:pt x="539495" y="0"/>
                  </a:lnTo>
                  <a:close/>
                </a:path>
              </a:pathLst>
            </a:custGeom>
            <a:solidFill>
              <a:srgbClr val="231F20">
                <a:alpha val="54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847249" y="217328"/>
              <a:ext cx="499745" cy="499745"/>
            </a:xfrm>
            <a:custGeom>
              <a:avLst/>
              <a:gdLst/>
              <a:ahLst/>
              <a:cxnLst/>
              <a:rect l="l" t="t" r="r" b="b"/>
              <a:pathLst>
                <a:path w="499744" h="499745">
                  <a:moveTo>
                    <a:pt x="249694" y="0"/>
                  </a:moveTo>
                  <a:lnTo>
                    <a:pt x="204809" y="4022"/>
                  </a:lnTo>
                  <a:lnTo>
                    <a:pt x="162565" y="15620"/>
                  </a:lnTo>
                  <a:lnTo>
                    <a:pt x="123666" y="34089"/>
                  </a:lnTo>
                  <a:lnTo>
                    <a:pt x="88816" y="58722"/>
                  </a:lnTo>
                  <a:lnTo>
                    <a:pt x="58722" y="88816"/>
                  </a:lnTo>
                  <a:lnTo>
                    <a:pt x="34089" y="123666"/>
                  </a:lnTo>
                  <a:lnTo>
                    <a:pt x="15620" y="162565"/>
                  </a:lnTo>
                  <a:lnTo>
                    <a:pt x="4022" y="204809"/>
                  </a:lnTo>
                  <a:lnTo>
                    <a:pt x="0" y="249694"/>
                  </a:lnTo>
                  <a:lnTo>
                    <a:pt x="4022" y="294576"/>
                  </a:lnTo>
                  <a:lnTo>
                    <a:pt x="15620" y="336818"/>
                  </a:lnTo>
                  <a:lnTo>
                    <a:pt x="34089" y="375717"/>
                  </a:lnTo>
                  <a:lnTo>
                    <a:pt x="58722" y="410567"/>
                  </a:lnTo>
                  <a:lnTo>
                    <a:pt x="88816" y="440662"/>
                  </a:lnTo>
                  <a:lnTo>
                    <a:pt x="123666" y="465297"/>
                  </a:lnTo>
                  <a:lnTo>
                    <a:pt x="162565" y="483767"/>
                  </a:lnTo>
                  <a:lnTo>
                    <a:pt x="204809" y="495366"/>
                  </a:lnTo>
                  <a:lnTo>
                    <a:pt x="249694" y="499389"/>
                  </a:lnTo>
                  <a:lnTo>
                    <a:pt x="294576" y="495366"/>
                  </a:lnTo>
                  <a:lnTo>
                    <a:pt x="336818" y="483767"/>
                  </a:lnTo>
                  <a:lnTo>
                    <a:pt x="375717" y="465297"/>
                  </a:lnTo>
                  <a:lnTo>
                    <a:pt x="410567" y="440662"/>
                  </a:lnTo>
                  <a:lnTo>
                    <a:pt x="440662" y="410567"/>
                  </a:lnTo>
                  <a:lnTo>
                    <a:pt x="465297" y="375717"/>
                  </a:lnTo>
                  <a:lnTo>
                    <a:pt x="483767" y="336818"/>
                  </a:lnTo>
                  <a:lnTo>
                    <a:pt x="495366" y="294576"/>
                  </a:lnTo>
                  <a:lnTo>
                    <a:pt x="499389" y="249694"/>
                  </a:lnTo>
                  <a:lnTo>
                    <a:pt x="495366" y="204809"/>
                  </a:lnTo>
                  <a:lnTo>
                    <a:pt x="483767" y="162565"/>
                  </a:lnTo>
                  <a:lnTo>
                    <a:pt x="465297" y="123666"/>
                  </a:lnTo>
                  <a:lnTo>
                    <a:pt x="440662" y="88816"/>
                  </a:lnTo>
                  <a:lnTo>
                    <a:pt x="410567" y="58722"/>
                  </a:lnTo>
                  <a:lnTo>
                    <a:pt x="375717" y="34089"/>
                  </a:lnTo>
                  <a:lnTo>
                    <a:pt x="336818" y="15620"/>
                  </a:lnTo>
                  <a:lnTo>
                    <a:pt x="294576" y="4022"/>
                  </a:lnTo>
                  <a:lnTo>
                    <a:pt x="2496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874147" y="244224"/>
              <a:ext cx="445770" cy="445770"/>
            </a:xfrm>
            <a:custGeom>
              <a:avLst/>
              <a:gdLst/>
              <a:ahLst/>
              <a:cxnLst/>
              <a:rect l="l" t="t" r="r" b="b"/>
              <a:pathLst>
                <a:path w="445769" h="445770">
                  <a:moveTo>
                    <a:pt x="222796" y="0"/>
                  </a:moveTo>
                  <a:lnTo>
                    <a:pt x="177893" y="4526"/>
                  </a:lnTo>
                  <a:lnTo>
                    <a:pt x="136072" y="17507"/>
                  </a:lnTo>
                  <a:lnTo>
                    <a:pt x="98227" y="38049"/>
                  </a:lnTo>
                  <a:lnTo>
                    <a:pt x="65254" y="65254"/>
                  </a:lnTo>
                  <a:lnTo>
                    <a:pt x="38049" y="98227"/>
                  </a:lnTo>
                  <a:lnTo>
                    <a:pt x="17507" y="136072"/>
                  </a:lnTo>
                  <a:lnTo>
                    <a:pt x="4526" y="177893"/>
                  </a:lnTo>
                  <a:lnTo>
                    <a:pt x="0" y="222796"/>
                  </a:lnTo>
                  <a:lnTo>
                    <a:pt x="4526" y="267698"/>
                  </a:lnTo>
                  <a:lnTo>
                    <a:pt x="17507" y="309519"/>
                  </a:lnTo>
                  <a:lnTo>
                    <a:pt x="38049" y="347365"/>
                  </a:lnTo>
                  <a:lnTo>
                    <a:pt x="65254" y="380338"/>
                  </a:lnTo>
                  <a:lnTo>
                    <a:pt x="98227" y="407543"/>
                  </a:lnTo>
                  <a:lnTo>
                    <a:pt x="136072" y="428084"/>
                  </a:lnTo>
                  <a:lnTo>
                    <a:pt x="177893" y="441065"/>
                  </a:lnTo>
                  <a:lnTo>
                    <a:pt x="222796" y="445592"/>
                  </a:lnTo>
                  <a:lnTo>
                    <a:pt x="267698" y="441065"/>
                  </a:lnTo>
                  <a:lnTo>
                    <a:pt x="309519" y="428084"/>
                  </a:lnTo>
                  <a:lnTo>
                    <a:pt x="347365" y="407543"/>
                  </a:lnTo>
                  <a:lnTo>
                    <a:pt x="380338" y="380338"/>
                  </a:lnTo>
                  <a:lnTo>
                    <a:pt x="407543" y="347365"/>
                  </a:lnTo>
                  <a:lnTo>
                    <a:pt x="428084" y="309519"/>
                  </a:lnTo>
                  <a:lnTo>
                    <a:pt x="441065" y="267698"/>
                  </a:lnTo>
                  <a:lnTo>
                    <a:pt x="445592" y="222796"/>
                  </a:lnTo>
                  <a:lnTo>
                    <a:pt x="441065" y="177893"/>
                  </a:lnTo>
                  <a:lnTo>
                    <a:pt x="428084" y="136072"/>
                  </a:lnTo>
                  <a:lnTo>
                    <a:pt x="407543" y="98227"/>
                  </a:lnTo>
                  <a:lnTo>
                    <a:pt x="380338" y="65254"/>
                  </a:lnTo>
                  <a:lnTo>
                    <a:pt x="347365" y="38049"/>
                  </a:lnTo>
                  <a:lnTo>
                    <a:pt x="309519" y="17507"/>
                  </a:lnTo>
                  <a:lnTo>
                    <a:pt x="267698" y="4526"/>
                  </a:lnTo>
                  <a:lnTo>
                    <a:pt x="222796" y="0"/>
                  </a:lnTo>
                  <a:close/>
                </a:path>
              </a:pathLst>
            </a:custGeom>
            <a:solidFill>
              <a:srgbClr val="016D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91640" y="251038"/>
              <a:ext cx="432434" cy="432434"/>
            </a:xfrm>
            <a:custGeom>
              <a:avLst/>
              <a:gdLst/>
              <a:ahLst/>
              <a:cxnLst/>
              <a:rect l="l" t="t" r="r" b="b"/>
              <a:pathLst>
                <a:path w="432435" h="432434">
                  <a:moveTo>
                    <a:pt x="215976" y="0"/>
                  </a:moveTo>
                  <a:lnTo>
                    <a:pt x="166455" y="5704"/>
                  </a:lnTo>
                  <a:lnTo>
                    <a:pt x="120996" y="21952"/>
                  </a:lnTo>
                  <a:lnTo>
                    <a:pt x="80894" y="47449"/>
                  </a:lnTo>
                  <a:lnTo>
                    <a:pt x="47448" y="80897"/>
                  </a:lnTo>
                  <a:lnTo>
                    <a:pt x="21952" y="121000"/>
                  </a:lnTo>
                  <a:lnTo>
                    <a:pt x="5704" y="166463"/>
                  </a:lnTo>
                  <a:lnTo>
                    <a:pt x="0" y="215988"/>
                  </a:lnTo>
                  <a:lnTo>
                    <a:pt x="5704" y="265509"/>
                  </a:lnTo>
                  <a:lnTo>
                    <a:pt x="21952" y="310968"/>
                  </a:lnTo>
                  <a:lnTo>
                    <a:pt x="47448" y="351070"/>
                  </a:lnTo>
                  <a:lnTo>
                    <a:pt x="80894" y="384516"/>
                  </a:lnTo>
                  <a:lnTo>
                    <a:pt x="120996" y="410012"/>
                  </a:lnTo>
                  <a:lnTo>
                    <a:pt x="166455" y="426260"/>
                  </a:lnTo>
                  <a:lnTo>
                    <a:pt x="215976" y="431965"/>
                  </a:lnTo>
                  <a:lnTo>
                    <a:pt x="265496" y="426260"/>
                  </a:lnTo>
                  <a:lnTo>
                    <a:pt x="310956" y="410012"/>
                  </a:lnTo>
                  <a:lnTo>
                    <a:pt x="351057" y="384516"/>
                  </a:lnTo>
                  <a:lnTo>
                    <a:pt x="384504" y="351070"/>
                  </a:lnTo>
                  <a:lnTo>
                    <a:pt x="409999" y="310968"/>
                  </a:lnTo>
                  <a:lnTo>
                    <a:pt x="426248" y="265509"/>
                  </a:lnTo>
                  <a:lnTo>
                    <a:pt x="431952" y="215988"/>
                  </a:lnTo>
                  <a:lnTo>
                    <a:pt x="426248" y="166463"/>
                  </a:lnTo>
                  <a:lnTo>
                    <a:pt x="409999" y="121000"/>
                  </a:lnTo>
                  <a:lnTo>
                    <a:pt x="384504" y="80897"/>
                  </a:lnTo>
                  <a:lnTo>
                    <a:pt x="351057" y="47449"/>
                  </a:lnTo>
                  <a:lnTo>
                    <a:pt x="310956" y="21952"/>
                  </a:lnTo>
                  <a:lnTo>
                    <a:pt x="265496" y="5704"/>
                  </a:lnTo>
                  <a:lnTo>
                    <a:pt x="215976" y="0"/>
                  </a:lnTo>
                  <a:close/>
                </a:path>
              </a:pathLst>
            </a:custGeom>
            <a:solidFill>
              <a:srgbClr val="E6F0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328775" y="288175"/>
              <a:ext cx="375285" cy="375285"/>
            </a:xfrm>
            <a:custGeom>
              <a:avLst/>
              <a:gdLst/>
              <a:ahLst/>
              <a:cxnLst/>
              <a:rect l="l" t="t" r="r" b="b"/>
              <a:pathLst>
                <a:path w="375285" h="375284">
                  <a:moveTo>
                    <a:pt x="374903" y="0"/>
                  </a:moveTo>
                  <a:lnTo>
                    <a:pt x="0" y="0"/>
                  </a:lnTo>
                  <a:lnTo>
                    <a:pt x="0" y="374903"/>
                  </a:lnTo>
                  <a:lnTo>
                    <a:pt x="374903" y="374903"/>
                  </a:lnTo>
                  <a:lnTo>
                    <a:pt x="374903" y="0"/>
                  </a:lnTo>
                  <a:close/>
                </a:path>
              </a:pathLst>
            </a:custGeom>
            <a:solidFill>
              <a:srgbClr val="231F20">
                <a:alpha val="54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32828" y="292235"/>
              <a:ext cx="349885" cy="349885"/>
            </a:xfrm>
            <a:custGeom>
              <a:avLst/>
              <a:gdLst/>
              <a:ahLst/>
              <a:cxnLst/>
              <a:rect l="l" t="t" r="r" b="b"/>
              <a:pathLst>
                <a:path w="349885" h="349884">
                  <a:moveTo>
                    <a:pt x="174790" y="0"/>
                  </a:moveTo>
                  <a:lnTo>
                    <a:pt x="128324" y="6243"/>
                  </a:lnTo>
                  <a:lnTo>
                    <a:pt x="86570" y="23864"/>
                  </a:lnTo>
                  <a:lnTo>
                    <a:pt x="51195" y="51195"/>
                  </a:lnTo>
                  <a:lnTo>
                    <a:pt x="23864" y="86570"/>
                  </a:lnTo>
                  <a:lnTo>
                    <a:pt x="6243" y="128324"/>
                  </a:lnTo>
                  <a:lnTo>
                    <a:pt x="0" y="174790"/>
                  </a:lnTo>
                  <a:lnTo>
                    <a:pt x="6243" y="221254"/>
                  </a:lnTo>
                  <a:lnTo>
                    <a:pt x="23864" y="263006"/>
                  </a:lnTo>
                  <a:lnTo>
                    <a:pt x="51195" y="298378"/>
                  </a:lnTo>
                  <a:lnTo>
                    <a:pt x="86570" y="325706"/>
                  </a:lnTo>
                  <a:lnTo>
                    <a:pt x="128324" y="343324"/>
                  </a:lnTo>
                  <a:lnTo>
                    <a:pt x="174790" y="349567"/>
                  </a:lnTo>
                  <a:lnTo>
                    <a:pt x="221255" y="343324"/>
                  </a:lnTo>
                  <a:lnTo>
                    <a:pt x="263009" y="325706"/>
                  </a:lnTo>
                  <a:lnTo>
                    <a:pt x="298384" y="298378"/>
                  </a:lnTo>
                  <a:lnTo>
                    <a:pt x="325715" y="263006"/>
                  </a:lnTo>
                  <a:lnTo>
                    <a:pt x="343336" y="221254"/>
                  </a:lnTo>
                  <a:lnTo>
                    <a:pt x="349580" y="174790"/>
                  </a:lnTo>
                  <a:lnTo>
                    <a:pt x="343336" y="128324"/>
                  </a:lnTo>
                  <a:lnTo>
                    <a:pt x="325715" y="86570"/>
                  </a:lnTo>
                  <a:lnTo>
                    <a:pt x="298384" y="51195"/>
                  </a:lnTo>
                  <a:lnTo>
                    <a:pt x="263009" y="23864"/>
                  </a:lnTo>
                  <a:lnTo>
                    <a:pt x="221255" y="6243"/>
                  </a:lnTo>
                  <a:lnTo>
                    <a:pt x="1747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51662" y="311064"/>
              <a:ext cx="312420" cy="312420"/>
            </a:xfrm>
            <a:custGeom>
              <a:avLst/>
              <a:gdLst/>
              <a:ahLst/>
              <a:cxnLst/>
              <a:rect l="l" t="t" r="r" b="b"/>
              <a:pathLst>
                <a:path w="312419" h="312420">
                  <a:moveTo>
                    <a:pt x="155956" y="0"/>
                  </a:moveTo>
                  <a:lnTo>
                    <a:pt x="106662" y="7950"/>
                  </a:lnTo>
                  <a:lnTo>
                    <a:pt x="63850" y="30090"/>
                  </a:lnTo>
                  <a:lnTo>
                    <a:pt x="30090" y="63850"/>
                  </a:lnTo>
                  <a:lnTo>
                    <a:pt x="7950" y="106662"/>
                  </a:lnTo>
                  <a:lnTo>
                    <a:pt x="0" y="155956"/>
                  </a:lnTo>
                  <a:lnTo>
                    <a:pt x="7950" y="205249"/>
                  </a:lnTo>
                  <a:lnTo>
                    <a:pt x="30090" y="248061"/>
                  </a:lnTo>
                  <a:lnTo>
                    <a:pt x="63850" y="281821"/>
                  </a:lnTo>
                  <a:lnTo>
                    <a:pt x="106662" y="303961"/>
                  </a:lnTo>
                  <a:lnTo>
                    <a:pt x="155956" y="311912"/>
                  </a:lnTo>
                  <a:lnTo>
                    <a:pt x="205249" y="303961"/>
                  </a:lnTo>
                  <a:lnTo>
                    <a:pt x="248061" y="281821"/>
                  </a:lnTo>
                  <a:lnTo>
                    <a:pt x="281821" y="248061"/>
                  </a:lnTo>
                  <a:lnTo>
                    <a:pt x="303961" y="205249"/>
                  </a:lnTo>
                  <a:lnTo>
                    <a:pt x="311912" y="155956"/>
                  </a:lnTo>
                  <a:lnTo>
                    <a:pt x="303961" y="106662"/>
                  </a:lnTo>
                  <a:lnTo>
                    <a:pt x="281821" y="63850"/>
                  </a:lnTo>
                  <a:lnTo>
                    <a:pt x="248061" y="30090"/>
                  </a:lnTo>
                  <a:lnTo>
                    <a:pt x="205249" y="7950"/>
                  </a:lnTo>
                  <a:lnTo>
                    <a:pt x="155956" y="0"/>
                  </a:lnTo>
                  <a:close/>
                </a:path>
              </a:pathLst>
            </a:custGeom>
            <a:solidFill>
              <a:srgbClr val="016D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924468" y="315836"/>
            <a:ext cx="302895" cy="302895"/>
            <a:chOff x="924468" y="315836"/>
            <a:chExt cx="302895" cy="302895"/>
          </a:xfrm>
        </p:grpSpPr>
        <p:sp>
          <p:nvSpPr>
            <p:cNvPr id="13" name="object 13"/>
            <p:cNvSpPr/>
            <p:nvPr/>
          </p:nvSpPr>
          <p:spPr>
            <a:xfrm>
              <a:off x="924468" y="315836"/>
              <a:ext cx="302895" cy="302895"/>
            </a:xfrm>
            <a:custGeom>
              <a:avLst/>
              <a:gdLst/>
              <a:ahLst/>
              <a:cxnLst/>
              <a:rect l="l" t="t" r="r" b="b"/>
              <a:pathLst>
                <a:path w="302894" h="302895">
                  <a:moveTo>
                    <a:pt x="151180" y="0"/>
                  </a:moveTo>
                  <a:lnTo>
                    <a:pt x="103393" y="7707"/>
                  </a:lnTo>
                  <a:lnTo>
                    <a:pt x="61892" y="29170"/>
                  </a:lnTo>
                  <a:lnTo>
                    <a:pt x="29166" y="61897"/>
                  </a:lnTo>
                  <a:lnTo>
                    <a:pt x="7706" y="103397"/>
                  </a:lnTo>
                  <a:lnTo>
                    <a:pt x="0" y="151180"/>
                  </a:lnTo>
                  <a:lnTo>
                    <a:pt x="7706" y="198969"/>
                  </a:lnTo>
                  <a:lnTo>
                    <a:pt x="29166" y="240473"/>
                  </a:lnTo>
                  <a:lnTo>
                    <a:pt x="61892" y="273202"/>
                  </a:lnTo>
                  <a:lnTo>
                    <a:pt x="103393" y="294666"/>
                  </a:lnTo>
                  <a:lnTo>
                    <a:pt x="151180" y="302374"/>
                  </a:lnTo>
                  <a:lnTo>
                    <a:pt x="198968" y="294666"/>
                  </a:lnTo>
                  <a:lnTo>
                    <a:pt x="240469" y="273202"/>
                  </a:lnTo>
                  <a:lnTo>
                    <a:pt x="273194" y="240473"/>
                  </a:lnTo>
                  <a:lnTo>
                    <a:pt x="294655" y="198969"/>
                  </a:lnTo>
                  <a:lnTo>
                    <a:pt x="302361" y="151180"/>
                  </a:lnTo>
                  <a:lnTo>
                    <a:pt x="294655" y="103397"/>
                  </a:lnTo>
                  <a:lnTo>
                    <a:pt x="273194" y="61897"/>
                  </a:lnTo>
                  <a:lnTo>
                    <a:pt x="240469" y="29170"/>
                  </a:lnTo>
                  <a:lnTo>
                    <a:pt x="198968" y="7707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E6F0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52131" y="343509"/>
              <a:ext cx="256540" cy="256540"/>
            </a:xfrm>
            <a:custGeom>
              <a:avLst/>
              <a:gdLst/>
              <a:ahLst/>
              <a:cxnLst/>
              <a:rect l="l" t="t" r="r" b="b"/>
              <a:pathLst>
                <a:path w="256540" h="256540">
                  <a:moveTo>
                    <a:pt x="256031" y="0"/>
                  </a:moveTo>
                  <a:lnTo>
                    <a:pt x="0" y="0"/>
                  </a:lnTo>
                  <a:lnTo>
                    <a:pt x="0" y="256031"/>
                  </a:lnTo>
                  <a:lnTo>
                    <a:pt x="256031" y="256031"/>
                  </a:lnTo>
                  <a:lnTo>
                    <a:pt x="256031" y="0"/>
                  </a:lnTo>
                  <a:close/>
                </a:path>
              </a:pathLst>
            </a:custGeom>
            <a:solidFill>
              <a:srgbClr val="231F20">
                <a:alpha val="54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3297" y="344672"/>
              <a:ext cx="244703" cy="244703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8002" y="361195"/>
            <a:ext cx="211658" cy="211658"/>
          </a:xfrm>
          <a:prstGeom prst="rect">
            <a:avLst/>
          </a:prstGeom>
        </p:spPr>
      </p:pic>
      <p:sp>
        <p:nvSpPr>
          <p:cNvPr id="17" name="object 1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4160" marR="6985" indent="-252095">
              <a:lnSpc>
                <a:spcPct val="120400"/>
              </a:lnSpc>
              <a:spcBef>
                <a:spcPts val="100"/>
              </a:spcBef>
              <a:buClr>
                <a:srgbClr val="99CA3C"/>
              </a:buClr>
              <a:buSzPct val="72222"/>
              <a:buChar char="•"/>
              <a:tabLst>
                <a:tab pos="264160" algn="l"/>
                <a:tab pos="264795" algn="l"/>
              </a:tabLst>
            </a:pPr>
            <a:r>
              <a:rPr dirty="0"/>
              <a:t>Consumers</a:t>
            </a:r>
            <a:r>
              <a:rPr spc="360" dirty="0"/>
              <a:t> </a:t>
            </a:r>
            <a:r>
              <a:rPr dirty="0"/>
              <a:t>get</a:t>
            </a:r>
            <a:r>
              <a:rPr spc="360" dirty="0"/>
              <a:t> </a:t>
            </a:r>
            <a:r>
              <a:rPr dirty="0"/>
              <a:t>a</a:t>
            </a:r>
            <a:r>
              <a:rPr spc="360" dirty="0"/>
              <a:t> </a:t>
            </a:r>
            <a:r>
              <a:rPr dirty="0"/>
              <a:t>sense</a:t>
            </a:r>
            <a:r>
              <a:rPr spc="360" dirty="0"/>
              <a:t> </a:t>
            </a:r>
            <a:r>
              <a:rPr dirty="0"/>
              <a:t>of</a:t>
            </a:r>
            <a:r>
              <a:rPr spc="360" dirty="0"/>
              <a:t> </a:t>
            </a:r>
            <a:r>
              <a:rPr dirty="0"/>
              <a:t>what</a:t>
            </a:r>
            <a:r>
              <a:rPr spc="360" dirty="0"/>
              <a:t> </a:t>
            </a:r>
            <a:r>
              <a:rPr dirty="0"/>
              <a:t>the</a:t>
            </a:r>
            <a:r>
              <a:rPr spc="360" dirty="0"/>
              <a:t> </a:t>
            </a:r>
            <a:r>
              <a:rPr dirty="0"/>
              <a:t>product</a:t>
            </a:r>
            <a:r>
              <a:rPr spc="360" dirty="0"/>
              <a:t> </a:t>
            </a:r>
            <a:r>
              <a:rPr dirty="0"/>
              <a:t>is</a:t>
            </a:r>
            <a:r>
              <a:rPr spc="360" dirty="0"/>
              <a:t> </a:t>
            </a:r>
            <a:r>
              <a:rPr dirty="0"/>
              <a:t>by</a:t>
            </a:r>
            <a:r>
              <a:rPr spc="360" dirty="0"/>
              <a:t> </a:t>
            </a:r>
            <a:r>
              <a:rPr dirty="0"/>
              <a:t>the</a:t>
            </a:r>
            <a:r>
              <a:rPr spc="360" dirty="0"/>
              <a:t> </a:t>
            </a:r>
            <a:r>
              <a:rPr dirty="0"/>
              <a:t>colours,</a:t>
            </a:r>
            <a:r>
              <a:rPr spc="360" dirty="0"/>
              <a:t> </a:t>
            </a:r>
            <a:r>
              <a:rPr dirty="0"/>
              <a:t>images</a:t>
            </a:r>
            <a:r>
              <a:rPr spc="360" dirty="0"/>
              <a:t> </a:t>
            </a:r>
            <a:r>
              <a:rPr dirty="0"/>
              <a:t>on</a:t>
            </a:r>
            <a:r>
              <a:rPr spc="360" dirty="0"/>
              <a:t> </a:t>
            </a:r>
            <a:r>
              <a:rPr spc="-25" dirty="0"/>
              <a:t>the </a:t>
            </a:r>
            <a:r>
              <a:rPr dirty="0"/>
              <a:t>packaging and the style of packaging </a:t>
            </a:r>
            <a:r>
              <a:rPr spc="-20" dirty="0"/>
              <a:t>used.</a:t>
            </a: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99CA3C"/>
              </a:buClr>
              <a:buFont typeface="HelveticaNeueLTPro-Roman"/>
              <a:buChar char="•"/>
            </a:pPr>
            <a:endParaRPr sz="2300"/>
          </a:p>
          <a:p>
            <a:pPr marL="264160" marR="6350" indent="-252095">
              <a:lnSpc>
                <a:spcPct val="120400"/>
              </a:lnSpc>
              <a:buClr>
                <a:srgbClr val="99CA3C"/>
              </a:buClr>
              <a:buSzPct val="72222"/>
              <a:buChar char="•"/>
              <a:tabLst>
                <a:tab pos="264160" algn="l"/>
                <a:tab pos="264795" algn="l"/>
              </a:tabLst>
            </a:pPr>
            <a:r>
              <a:rPr dirty="0"/>
              <a:t>For</a:t>
            </a:r>
            <a:r>
              <a:rPr spc="-85" dirty="0"/>
              <a:t> </a:t>
            </a:r>
            <a:r>
              <a:rPr dirty="0"/>
              <a:t>example,</a:t>
            </a:r>
            <a:r>
              <a:rPr spc="-85" dirty="0"/>
              <a:t> </a:t>
            </a:r>
            <a:r>
              <a:rPr dirty="0"/>
              <a:t>if</a:t>
            </a:r>
            <a:r>
              <a:rPr spc="-85" dirty="0"/>
              <a:t> </a:t>
            </a:r>
            <a:r>
              <a:rPr dirty="0"/>
              <a:t>people</a:t>
            </a:r>
            <a:r>
              <a:rPr spc="-85" dirty="0"/>
              <a:t> </a:t>
            </a:r>
            <a:r>
              <a:rPr dirty="0"/>
              <a:t>see</a:t>
            </a:r>
            <a:r>
              <a:rPr spc="-85" dirty="0"/>
              <a:t> </a:t>
            </a:r>
            <a:r>
              <a:rPr dirty="0"/>
              <a:t>green</a:t>
            </a:r>
            <a:r>
              <a:rPr spc="-85" dirty="0"/>
              <a:t> </a:t>
            </a:r>
            <a:r>
              <a:rPr dirty="0"/>
              <a:t>fields</a:t>
            </a:r>
            <a:r>
              <a:rPr spc="-85" dirty="0"/>
              <a:t> </a:t>
            </a:r>
            <a:r>
              <a:rPr dirty="0"/>
              <a:t>or</a:t>
            </a:r>
            <a:r>
              <a:rPr spc="-85" dirty="0"/>
              <a:t> </a:t>
            </a:r>
            <a:r>
              <a:rPr dirty="0"/>
              <a:t>trees</a:t>
            </a:r>
            <a:r>
              <a:rPr spc="-85" dirty="0"/>
              <a:t> </a:t>
            </a:r>
            <a:r>
              <a:rPr dirty="0"/>
              <a:t>on</a:t>
            </a:r>
            <a:r>
              <a:rPr spc="-85" dirty="0"/>
              <a:t> </a:t>
            </a:r>
            <a:r>
              <a:rPr dirty="0"/>
              <a:t>packaging</a:t>
            </a:r>
            <a:r>
              <a:rPr spc="-85" dirty="0"/>
              <a:t> </a:t>
            </a:r>
            <a:r>
              <a:rPr dirty="0"/>
              <a:t>it</a:t>
            </a:r>
            <a:r>
              <a:rPr spc="-85" dirty="0"/>
              <a:t> </a:t>
            </a:r>
            <a:r>
              <a:rPr dirty="0"/>
              <a:t>gives</a:t>
            </a:r>
            <a:r>
              <a:rPr spc="-85" dirty="0"/>
              <a:t> </a:t>
            </a:r>
            <a:r>
              <a:rPr dirty="0"/>
              <a:t>the</a:t>
            </a:r>
            <a:r>
              <a:rPr spc="-85" dirty="0"/>
              <a:t> </a:t>
            </a:r>
            <a:r>
              <a:rPr spc="-10" dirty="0"/>
              <a:t>impression </a:t>
            </a:r>
            <a:r>
              <a:rPr dirty="0"/>
              <a:t>that the product is somehow healthy and </a:t>
            </a:r>
            <a:r>
              <a:rPr spc="-10" dirty="0"/>
              <a:t>natural.</a:t>
            </a: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00"/>
          </a:p>
          <a:p>
            <a:pPr marL="35560" marR="5080">
              <a:lnSpc>
                <a:spcPct val="120400"/>
              </a:lnSpc>
            </a:pPr>
            <a:r>
              <a:rPr b="1" dirty="0">
                <a:latin typeface="HelveticaNeueLT Pro 55 Roman"/>
                <a:cs typeface="HelveticaNeueLT Pro 55 Roman"/>
              </a:rPr>
              <a:t>Can</a:t>
            </a:r>
            <a:r>
              <a:rPr b="1" spc="2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you</a:t>
            </a:r>
            <a:r>
              <a:rPr b="1" spc="2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think</a:t>
            </a:r>
            <a:r>
              <a:rPr b="1" spc="2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of</a:t>
            </a:r>
            <a:r>
              <a:rPr b="1" spc="2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examples</a:t>
            </a:r>
            <a:r>
              <a:rPr b="1" spc="2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of</a:t>
            </a:r>
            <a:r>
              <a:rPr b="1" spc="2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foods</a:t>
            </a:r>
            <a:r>
              <a:rPr b="1" spc="2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that</a:t>
            </a:r>
            <a:r>
              <a:rPr b="1" spc="2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feature</a:t>
            </a:r>
            <a:r>
              <a:rPr b="1" spc="2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this</a:t>
            </a:r>
            <a:r>
              <a:rPr b="1" spc="2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type</a:t>
            </a:r>
            <a:r>
              <a:rPr b="1" spc="2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of</a:t>
            </a:r>
            <a:r>
              <a:rPr b="1" spc="2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marketing</a:t>
            </a:r>
            <a:r>
              <a:rPr b="1" spc="20" dirty="0">
                <a:latin typeface="HelveticaNeueLT Pro 55 Roman"/>
                <a:cs typeface="HelveticaNeueLT Pro 55 Roman"/>
              </a:rPr>
              <a:t> </a:t>
            </a:r>
            <a:r>
              <a:rPr b="1" dirty="0">
                <a:latin typeface="HelveticaNeueLT Pro 55 Roman"/>
                <a:cs typeface="HelveticaNeueLT Pro 55 Roman"/>
              </a:rPr>
              <a:t>tactic</a:t>
            </a:r>
            <a:r>
              <a:rPr b="1" spc="20" dirty="0">
                <a:latin typeface="HelveticaNeueLT Pro 55 Roman"/>
                <a:cs typeface="HelveticaNeueLT Pro 55 Roman"/>
              </a:rPr>
              <a:t> </a:t>
            </a:r>
            <a:r>
              <a:rPr b="1" spc="-25" dirty="0">
                <a:latin typeface="HelveticaNeueLT Pro 55 Roman"/>
                <a:cs typeface="HelveticaNeueLT Pro 55 Roman"/>
              </a:rPr>
              <a:t>on </a:t>
            </a:r>
            <a:r>
              <a:rPr b="1" dirty="0">
                <a:latin typeface="HelveticaNeueLT Pro 55 Roman"/>
                <a:cs typeface="HelveticaNeueLT Pro 55 Roman"/>
              </a:rPr>
              <a:t>the </a:t>
            </a:r>
            <a:r>
              <a:rPr b="1" spc="-10" dirty="0">
                <a:latin typeface="HelveticaNeueLT Pro 55 Roman"/>
                <a:cs typeface="HelveticaNeueLT Pro 55 Roman"/>
              </a:rPr>
              <a:t>packaging?</a:t>
            </a: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Use of colours or images to convey a healthy </a:t>
            </a:r>
            <a:r>
              <a:rPr spc="-10" dirty="0"/>
              <a:t>appearance</a:t>
            </a: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800" dirty="0"/>
              <a:t>(e.g. green fields or </a:t>
            </a:r>
            <a:r>
              <a:rPr sz="1800" spc="-10" dirty="0"/>
              <a:t>trees)</a:t>
            </a:r>
            <a:endParaRPr sz="1800"/>
          </a:p>
        </p:txBody>
      </p:sp>
      <p:grpSp>
        <p:nvGrpSpPr>
          <p:cNvPr id="19" name="object 19"/>
          <p:cNvGrpSpPr/>
          <p:nvPr/>
        </p:nvGrpSpPr>
        <p:grpSpPr>
          <a:xfrm>
            <a:off x="719994" y="7087805"/>
            <a:ext cx="9234170" cy="12700"/>
            <a:chOff x="719994" y="7087805"/>
            <a:chExt cx="9234170" cy="12700"/>
          </a:xfrm>
        </p:grpSpPr>
        <p:sp>
          <p:nvSpPr>
            <p:cNvPr id="20" name="object 20"/>
            <p:cNvSpPr/>
            <p:nvPr/>
          </p:nvSpPr>
          <p:spPr>
            <a:xfrm>
              <a:off x="739054" y="7094155"/>
              <a:ext cx="9183370" cy="0"/>
            </a:xfrm>
            <a:custGeom>
              <a:avLst/>
              <a:gdLst/>
              <a:ahLst/>
              <a:cxnLst/>
              <a:rect l="l" t="t" r="r" b="b"/>
              <a:pathLst>
                <a:path w="9183370">
                  <a:moveTo>
                    <a:pt x="9183192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77787B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19988" y="7087806"/>
              <a:ext cx="9234170" cy="12700"/>
            </a:xfrm>
            <a:custGeom>
              <a:avLst/>
              <a:gdLst/>
              <a:ahLst/>
              <a:cxnLst/>
              <a:rect l="l" t="t" r="r" b="b"/>
              <a:pathLst>
                <a:path w="9234170" h="12700">
                  <a:moveTo>
                    <a:pt x="12700" y="6350"/>
                  </a:moveTo>
                  <a:lnTo>
                    <a:pt x="10845" y="1866"/>
                  </a:lnTo>
                  <a:lnTo>
                    <a:pt x="6350" y="0"/>
                  </a:lnTo>
                  <a:lnTo>
                    <a:pt x="1854" y="1866"/>
                  </a:lnTo>
                  <a:lnTo>
                    <a:pt x="0" y="6350"/>
                  </a:lnTo>
                  <a:lnTo>
                    <a:pt x="1854" y="10845"/>
                  </a:lnTo>
                  <a:lnTo>
                    <a:pt x="6350" y="12700"/>
                  </a:lnTo>
                  <a:lnTo>
                    <a:pt x="10845" y="10845"/>
                  </a:lnTo>
                  <a:lnTo>
                    <a:pt x="12700" y="6350"/>
                  </a:lnTo>
                  <a:close/>
                </a:path>
                <a:path w="9234170" h="12700">
                  <a:moveTo>
                    <a:pt x="9234005" y="6350"/>
                  </a:moveTo>
                  <a:lnTo>
                    <a:pt x="9232151" y="1866"/>
                  </a:lnTo>
                  <a:lnTo>
                    <a:pt x="9227655" y="0"/>
                  </a:lnTo>
                  <a:lnTo>
                    <a:pt x="9223159" y="1866"/>
                  </a:lnTo>
                  <a:lnTo>
                    <a:pt x="9221305" y="6350"/>
                  </a:lnTo>
                  <a:lnTo>
                    <a:pt x="9223159" y="10845"/>
                  </a:lnTo>
                  <a:lnTo>
                    <a:pt x="9227655" y="12700"/>
                  </a:lnTo>
                  <a:lnTo>
                    <a:pt x="9232151" y="10845"/>
                  </a:lnTo>
                  <a:lnTo>
                    <a:pt x="9234005" y="6350"/>
                  </a:lnTo>
                  <a:close/>
                </a:path>
              </a:pathLst>
            </a:custGeom>
            <a:solidFill>
              <a:srgbClr val="7778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2" name="Picture 21" descr="A close-up of a card&#10;&#10;Description automatically generated">
            <a:extLst>
              <a:ext uri="{FF2B5EF4-FFF2-40B4-BE49-F238E27FC236}">
                <a16:creationId xmlns:a16="http://schemas.microsoft.com/office/drawing/2014/main" id="{807A8F65-E787-A631-3F28-7AD465506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45"/>
            <a:ext cx="10843795" cy="766607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</TotalTime>
  <Words>677</Words>
  <Application>Microsoft Macintosh PowerPoint</Application>
  <PresentationFormat>Custom</PresentationFormat>
  <Paragraphs>61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Calibri</vt:lpstr>
      <vt:lpstr>HelveticaNeueLT Pro 55 Roman</vt:lpstr>
      <vt:lpstr>HelveticaNeueLTPro-Roman</vt:lpstr>
      <vt:lpstr>Office Theme</vt:lpstr>
      <vt:lpstr>Misleading Marketing Claims</vt:lpstr>
      <vt:lpstr>Misleading marketing – use of packaging</vt:lpstr>
      <vt:lpstr>Claims about the quality of the product (e.g., natural, fresh)</vt:lpstr>
      <vt:lpstr>Claims about animal welfare or environmental claims (e.g., dolphin-safe, recyclable)</vt:lpstr>
      <vt:lpstr>Claims about nutritional value (e.g. no added or 50% less sugar, fortified with iron, no artificial flavourings)</vt:lpstr>
      <vt:lpstr>Health claims (e.g., boosts immunity)</vt:lpstr>
      <vt:lpstr>Claims that the product is socially responsible (e.g., Fair Trade, Made in Ireland, organic)</vt:lpstr>
      <vt:lpstr>Use of colours or images to convey a healthy appearance (e.g. green fields or trees)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Misleading Marketing Claims</dc:title>
  <cp:lastModifiedBy>design1</cp:lastModifiedBy>
  <cp:revision>6</cp:revision>
  <dcterms:created xsi:type="dcterms:W3CDTF">2022-10-20T11:09:51Z</dcterms:created>
  <dcterms:modified xsi:type="dcterms:W3CDTF">2024-05-17T15:08:10Z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2022-10-20T00:00:00Z</vt:filetime>
  </property>
  <property fmtid="{D5CDD505-2E9C-101B-9397-08002B2CF9AE}" pid="3" name="Creator">
    <vt:lpwstr>Adobe InDesign 17.4 (Macintosh)</vt:lpwstr>
  </property>
  <property fmtid="{D5CDD505-2E9C-101B-9397-08002B2CF9AE}" pid="4" name="LastSaved">
    <vt:filetime>2022-10-20T00:00:00Z</vt:filetime>
  </property>
  <property fmtid="{D5CDD505-2E9C-101B-9397-08002B2CF9AE}" pid="5" name="Producer">
    <vt:lpwstr>Adobe PDF Library 16.0.7</vt:lpwstr>
  </property>
</Properties>
</file>