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6797675" cy="9928225"/>
  <p:defaultTextStyle>
    <a:defPPr>
      <a:defRPr lang="en-US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" d="100"/>
          <a:sy n="10" d="100"/>
        </p:scale>
        <p:origin x="2252" y="128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01/03/2022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03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01/03/2022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426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98227" y="10702131"/>
            <a:ext cx="22557528" cy="227995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15123" y="10702131"/>
            <a:ext cx="67178439" cy="227995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01/03/2022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723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01/03/2022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154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01/03/2022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98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5123" y="62349824"/>
            <a:ext cx="44867985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773" y="62349824"/>
            <a:ext cx="44867982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01/03/2022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737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01/03/2022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511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01/03/2022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542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01/03/2022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158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01/03/2022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543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01/03/2022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122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8A33D-5DB3-470E-B7D2-D86E2474E9BD}" type="datetimeFigureOut">
              <a:rPr lang="en-IE" smtClean="0"/>
              <a:t>01/03/2022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457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hyperlink" Target="mailto:changeguide@hse.ie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-4613" y="5068451"/>
            <a:ext cx="30284588" cy="371927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6" name="Rectangle 75"/>
          <p:cNvSpPr/>
          <p:nvPr/>
        </p:nvSpPr>
        <p:spPr>
          <a:xfrm>
            <a:off x="-11252" y="38719029"/>
            <a:ext cx="9791492" cy="3563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70" name="Group 69"/>
          <p:cNvGrpSpPr/>
          <p:nvPr/>
        </p:nvGrpSpPr>
        <p:grpSpPr>
          <a:xfrm>
            <a:off x="1136911" y="32725922"/>
            <a:ext cx="28248631" cy="5491657"/>
            <a:chOff x="1136911" y="32618460"/>
            <a:chExt cx="28474282" cy="5491657"/>
          </a:xfrm>
        </p:grpSpPr>
        <p:sp>
          <p:nvSpPr>
            <p:cNvPr id="60" name="Rounded Rectangle 59"/>
            <p:cNvSpPr/>
            <p:nvPr/>
          </p:nvSpPr>
          <p:spPr>
            <a:xfrm>
              <a:off x="1136911" y="33332622"/>
              <a:ext cx="28248632" cy="4777495"/>
            </a:xfrm>
            <a:prstGeom prst="roundRect">
              <a:avLst/>
            </a:prstGeom>
            <a:solidFill>
              <a:schemeClr val="bg1"/>
            </a:solidFill>
            <a:ln w="254000"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844842" y="32618460"/>
              <a:ext cx="6766351" cy="84254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9780240" y="38722708"/>
            <a:ext cx="20565366" cy="35638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1007737" y="8940"/>
            <a:ext cx="29272237" cy="368930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10315450" y="593950"/>
            <a:ext cx="1996452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Developing a Change Framework for use 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in Health and </a:t>
            </a:r>
            <a:r>
              <a:rPr lang="en-IE" b="1" dirty="0">
                <a:solidFill>
                  <a:schemeClr val="bg1"/>
                </a:solidFill>
              </a:rPr>
              <a:t>S</a:t>
            </a:r>
            <a:r>
              <a:rPr lang="en-IE" b="1" dirty="0" smtClean="0">
                <a:solidFill>
                  <a:schemeClr val="bg1"/>
                </a:solidFill>
              </a:rPr>
              <a:t>ocial Care</a:t>
            </a:r>
            <a:endParaRPr lang="en-IE" sz="4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4613" y="-27293"/>
            <a:ext cx="10248055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9" y="494284"/>
            <a:ext cx="5539583" cy="18998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6339" y="4024986"/>
            <a:ext cx="296672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500" b="1" dirty="0" smtClean="0">
                <a:solidFill>
                  <a:schemeClr val="accent1"/>
                </a:solidFill>
              </a:rPr>
              <a:t>Presenters: C </a:t>
            </a:r>
            <a:r>
              <a:rPr lang="en-IE" sz="4500" b="1" dirty="0" err="1" smtClean="0">
                <a:solidFill>
                  <a:schemeClr val="accent1"/>
                </a:solidFill>
              </a:rPr>
              <a:t>Heslin</a:t>
            </a:r>
            <a:r>
              <a:rPr lang="en-IE" sz="4500" b="1" dirty="0" smtClean="0">
                <a:solidFill>
                  <a:schemeClr val="accent1"/>
                </a:solidFill>
              </a:rPr>
              <a:t> and A Ryan, National HR Division, HSE, Organisation Development – Improving Change Capacity</a:t>
            </a:r>
            <a:endParaRPr lang="en-IE" sz="4500" b="1" dirty="0">
              <a:solidFill>
                <a:schemeClr val="accent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10396" y="5867535"/>
            <a:ext cx="12109853" cy="10369153"/>
          </a:xfrm>
          <a:prstGeom prst="roundRect">
            <a:avLst/>
          </a:prstGeom>
          <a:solidFill>
            <a:schemeClr val="bg1"/>
          </a:solidFill>
          <a:ln w="254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TextBox 25"/>
          <p:cNvSpPr txBox="1"/>
          <p:nvPr/>
        </p:nvSpPr>
        <p:spPr>
          <a:xfrm>
            <a:off x="1491927" y="6362331"/>
            <a:ext cx="9615611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>
                <a:solidFill>
                  <a:schemeClr val="accent6"/>
                </a:solidFill>
              </a:rPr>
              <a:t>Introduction</a:t>
            </a:r>
            <a:endParaRPr lang="en-IE" sz="4400" b="1" dirty="0" smtClean="0">
              <a:solidFill>
                <a:srgbClr val="00B050"/>
              </a:solidFill>
            </a:endParaRPr>
          </a:p>
          <a:p>
            <a:pPr algn="ctr"/>
            <a:endParaRPr lang="en-IE" sz="3200" b="1" dirty="0">
              <a:solidFill>
                <a:srgbClr val="00B050"/>
              </a:solidFill>
            </a:endParaRPr>
          </a:p>
          <a:p>
            <a:pPr algn="ctr"/>
            <a:r>
              <a:rPr lang="en-IE" sz="3200" i="1" dirty="0" smtClean="0">
                <a:solidFill>
                  <a:srgbClr val="00B050"/>
                </a:solidFill>
              </a:rPr>
              <a:t>(Suggested content – delete as appropriate)</a:t>
            </a:r>
          </a:p>
          <a:p>
            <a:r>
              <a:rPr lang="en-IE" sz="3200" b="1" dirty="0" smtClean="0">
                <a:solidFill>
                  <a:srgbClr val="0070C0"/>
                </a:solidFill>
              </a:rPr>
              <a:t>Brief description of the change initiative:</a:t>
            </a:r>
          </a:p>
          <a:p>
            <a:pPr lvl="0"/>
            <a:r>
              <a:rPr lang="en-GB" sz="3200" dirty="0"/>
              <a:t>Key information that helps the reader to understand your </a:t>
            </a:r>
            <a:r>
              <a:rPr lang="en-GB" sz="3200" dirty="0" smtClean="0"/>
              <a:t>work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Type </a:t>
            </a:r>
            <a:r>
              <a:rPr lang="en-GB" sz="3200" dirty="0"/>
              <a:t>of </a:t>
            </a:r>
            <a:r>
              <a:rPr lang="en-GB" sz="3200" dirty="0" smtClean="0"/>
              <a:t>service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Client </a:t>
            </a:r>
            <a:r>
              <a:rPr lang="en-GB" sz="3200" dirty="0"/>
              <a:t>group </a:t>
            </a:r>
            <a:r>
              <a:rPr lang="en-GB" sz="3200" dirty="0" smtClean="0"/>
              <a:t>etc.</a:t>
            </a:r>
            <a:r>
              <a:rPr lang="en-IE" sz="3200" dirty="0" smtClean="0"/>
              <a:t>	</a:t>
            </a:r>
            <a:endParaRPr lang="en-IE" sz="32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Scale </a:t>
            </a:r>
            <a:r>
              <a:rPr lang="en-GB" sz="3200" dirty="0"/>
              <a:t>of the </a:t>
            </a:r>
            <a:r>
              <a:rPr lang="en-GB" sz="3200" dirty="0" smtClean="0"/>
              <a:t>change</a:t>
            </a:r>
          </a:p>
          <a:p>
            <a:pPr lvl="0"/>
            <a:endParaRPr lang="en-GB" sz="3200" dirty="0"/>
          </a:p>
          <a:p>
            <a:r>
              <a:rPr lang="en-GB" sz="3200" b="1" dirty="0">
                <a:solidFill>
                  <a:srgbClr val="0070C0"/>
                </a:solidFill>
              </a:rPr>
              <a:t>People and Culture Change Platform (Section 1 of the Change Guide – see also Change Framework </a:t>
            </a:r>
            <a:r>
              <a:rPr lang="en-IE" sz="3200" b="1" dirty="0" smtClean="0">
                <a:solidFill>
                  <a:srgbClr val="0070C0"/>
                </a:solidFill>
              </a:rPr>
              <a:t>opposite:</a:t>
            </a:r>
            <a:endParaRPr lang="en-IE" sz="3200" dirty="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/>
              <a:t>How ready was your team/service for change</a:t>
            </a:r>
            <a:r>
              <a:rPr lang="en-GB" sz="3200" dirty="0" smtClean="0"/>
              <a:t>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How </a:t>
            </a:r>
            <a:r>
              <a:rPr lang="en-GB" sz="3200" dirty="0"/>
              <a:t>did you address the key people and culture factors to prepare for change?</a:t>
            </a:r>
            <a:endParaRPr lang="en-IE" sz="32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/>
              <a:t>As a change leader how did you prepare for the initiative</a:t>
            </a:r>
            <a:r>
              <a:rPr lang="en-GB" sz="3200" dirty="0" smtClean="0"/>
              <a:t>?</a:t>
            </a:r>
            <a:endParaRPr lang="en-IE" sz="3200" dirty="0"/>
          </a:p>
        </p:txBody>
      </p:sp>
      <p:sp>
        <p:nvSpPr>
          <p:cNvPr id="28" name="Rounded Rectangle 27"/>
          <p:cNvSpPr/>
          <p:nvPr/>
        </p:nvSpPr>
        <p:spPr>
          <a:xfrm>
            <a:off x="1146569" y="17276177"/>
            <a:ext cx="28027411" cy="4464496"/>
          </a:xfrm>
          <a:prstGeom prst="roundRect">
            <a:avLst/>
          </a:prstGeom>
          <a:ln w="2540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Rounded Rectangle 33"/>
          <p:cNvSpPr/>
          <p:nvPr/>
        </p:nvSpPr>
        <p:spPr>
          <a:xfrm>
            <a:off x="1146568" y="22528098"/>
            <a:ext cx="28027411" cy="4464495"/>
          </a:xfrm>
          <a:prstGeom prst="roundRect">
            <a:avLst/>
          </a:prstGeom>
          <a:solidFill>
            <a:schemeClr val="bg1"/>
          </a:solidFill>
          <a:ln w="2540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146567" y="27763655"/>
            <a:ext cx="28027411" cy="4488467"/>
          </a:xfrm>
          <a:prstGeom prst="roundRect">
            <a:avLst/>
          </a:prstGeom>
          <a:ln w="254000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TextBox 45"/>
          <p:cNvSpPr txBox="1"/>
          <p:nvPr/>
        </p:nvSpPr>
        <p:spPr>
          <a:xfrm>
            <a:off x="10373710" y="39239594"/>
            <a:ext cx="19971894" cy="304698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solidFill>
                  <a:schemeClr val="bg1"/>
                </a:solidFill>
              </a:rPr>
              <a:t>Acknowledgements:</a:t>
            </a:r>
          </a:p>
          <a:p>
            <a:endParaRPr lang="en-IE" sz="3600" b="1" dirty="0">
              <a:solidFill>
                <a:schemeClr val="bg1"/>
              </a:solidFill>
            </a:endParaRPr>
          </a:p>
          <a:p>
            <a:endParaRPr lang="en-IE" sz="3600" b="1" dirty="0" smtClean="0">
              <a:solidFill>
                <a:schemeClr val="bg1"/>
              </a:solidFill>
            </a:endParaRPr>
          </a:p>
          <a:p>
            <a:r>
              <a:rPr lang="en-IE" sz="3600" b="1" dirty="0" smtClean="0">
                <a:solidFill>
                  <a:schemeClr val="bg1"/>
                </a:solidFill>
              </a:rPr>
              <a:t>References:</a:t>
            </a:r>
          </a:p>
          <a:p>
            <a:endParaRPr lang="en-IE" sz="4800" b="1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91928" y="17490482"/>
            <a:ext cx="274145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>
                <a:solidFill>
                  <a:srgbClr val="92D050"/>
                </a:solidFill>
              </a:rPr>
              <a:t>Aims and Objectives</a:t>
            </a:r>
          </a:p>
          <a:p>
            <a:pPr algn="ctr"/>
            <a:endParaRPr lang="en-IE" sz="4400" b="1" dirty="0" smtClean="0">
              <a:solidFill>
                <a:srgbClr val="92D050"/>
              </a:solidFill>
            </a:endParaRPr>
          </a:p>
          <a:p>
            <a:r>
              <a:rPr lang="en-IE" sz="3200" b="1" dirty="0" smtClean="0">
                <a:solidFill>
                  <a:schemeClr val="accent3"/>
                </a:solidFill>
              </a:rPr>
              <a:t>Define</a:t>
            </a:r>
            <a:r>
              <a:rPr lang="en-IE" sz="3200" dirty="0" smtClean="0"/>
              <a:t> </a:t>
            </a:r>
            <a:r>
              <a:rPr lang="en-IE" sz="2400" dirty="0" smtClean="0"/>
              <a:t>(Section 3 of the Change Guide)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Why was change needed?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What were the intended outcomes?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did you design your measurement?</a:t>
            </a:r>
          </a:p>
          <a:p>
            <a:endParaRPr lang="en-IE" sz="2000" dirty="0" smtClean="0"/>
          </a:p>
          <a:p>
            <a:endParaRPr lang="en-IE" sz="2000" dirty="0" smtClean="0"/>
          </a:p>
          <a:p>
            <a:endParaRPr lang="en-IE" sz="2000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1491928" y="22747066"/>
            <a:ext cx="274145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>
                <a:solidFill>
                  <a:srgbClr val="00B0F0"/>
                </a:solidFill>
              </a:rPr>
              <a:t>Methodology, Evidence and Planning</a:t>
            </a:r>
          </a:p>
          <a:p>
            <a:endParaRPr lang="en-IE" sz="3200" b="1" dirty="0" smtClean="0">
              <a:solidFill>
                <a:srgbClr val="00B0F0"/>
              </a:solidFill>
            </a:endParaRPr>
          </a:p>
          <a:p>
            <a:r>
              <a:rPr lang="en-IE" sz="3200" b="1" dirty="0" smtClean="0">
                <a:solidFill>
                  <a:srgbClr val="00B0F0"/>
                </a:solidFill>
              </a:rPr>
              <a:t>Design </a:t>
            </a:r>
            <a:r>
              <a:rPr lang="en-IE" sz="2400" dirty="0" smtClean="0"/>
              <a:t>(Section 4 of the Change Guide)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did you progress co-design with key stakeholders?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was the improved / new service design determined?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did you test the improved design?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was the Action Plan agreed?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well did your communication and engagement plan work?</a:t>
            </a:r>
          </a:p>
          <a:p>
            <a:endParaRPr lang="en-IE" sz="2000" dirty="0" smtClean="0"/>
          </a:p>
        </p:txBody>
      </p:sp>
      <p:sp>
        <p:nvSpPr>
          <p:cNvPr id="56" name="TextBox 55"/>
          <p:cNvSpPr txBox="1"/>
          <p:nvPr/>
        </p:nvSpPr>
        <p:spPr>
          <a:xfrm>
            <a:off x="1548952" y="27963575"/>
            <a:ext cx="2662448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>
                <a:solidFill>
                  <a:schemeClr val="accent6"/>
                </a:solidFill>
              </a:rPr>
              <a:t>Discussion and Conclusion </a:t>
            </a:r>
          </a:p>
          <a:p>
            <a:endParaRPr lang="en-IE" sz="3200" b="1" dirty="0" smtClean="0">
              <a:solidFill>
                <a:schemeClr val="accent6"/>
              </a:solidFill>
            </a:endParaRPr>
          </a:p>
          <a:p>
            <a:r>
              <a:rPr lang="en-IE" sz="3200" b="1" dirty="0" smtClean="0">
                <a:solidFill>
                  <a:schemeClr val="accent6"/>
                </a:solidFill>
              </a:rPr>
              <a:t>Deliver</a:t>
            </a:r>
            <a:r>
              <a:rPr lang="en-IE" sz="3200" dirty="0" smtClean="0"/>
              <a:t> </a:t>
            </a:r>
            <a:r>
              <a:rPr lang="en-IE" sz="2400" dirty="0" smtClean="0"/>
              <a:t>(Section 5 of the Change Guide)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What was your experience of implementing actions and going live with the change?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did you increase support to all involved with implementation?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did you measure progress in line with agreed outcomes?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Was success celebrated and what new ways did you use?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What helped to sustain improvements and share learning?</a:t>
            </a:r>
            <a:endParaRPr lang="en-IE" sz="3200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580" y="35913324"/>
            <a:ext cx="10058400" cy="2531486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491927" y="33692282"/>
            <a:ext cx="2741456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>
                <a:solidFill>
                  <a:srgbClr val="0070C0"/>
                </a:solidFill>
              </a:rPr>
              <a:t>Outcomes</a:t>
            </a:r>
          </a:p>
          <a:p>
            <a:r>
              <a:rPr lang="en-IE" sz="3200" b="1" dirty="0" smtClean="0"/>
              <a:t>Safer Better Healthcare, and Staff and Public Value</a:t>
            </a:r>
            <a:endParaRPr lang="en-IE" sz="3200" dirty="0" smtClean="0"/>
          </a:p>
          <a:p>
            <a:endParaRPr lang="en-IE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What are the Change Outcomes from your initiative/innovation?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What was the impact for service users, communities and staff?</a:t>
            </a:r>
          </a:p>
          <a:p>
            <a:endParaRPr lang="en-IE" sz="2000" dirty="0" smtClean="0"/>
          </a:p>
          <a:p>
            <a:endParaRPr lang="en-IE" sz="2000" dirty="0"/>
          </a:p>
          <a:p>
            <a:endParaRPr lang="en-IE" sz="2000" dirty="0" smtClean="0"/>
          </a:p>
          <a:p>
            <a:endParaRPr lang="en-IE" sz="2000" dirty="0"/>
          </a:p>
          <a:p>
            <a:endParaRPr lang="en-IE" sz="2000" dirty="0" smtClean="0"/>
          </a:p>
          <a:p>
            <a:endParaRPr lang="en-IE" sz="2000" dirty="0" smtClean="0"/>
          </a:p>
        </p:txBody>
      </p:sp>
      <p:sp>
        <p:nvSpPr>
          <p:cNvPr id="62" name="TextBox 61"/>
          <p:cNvSpPr txBox="1"/>
          <p:nvPr/>
        </p:nvSpPr>
        <p:spPr>
          <a:xfrm>
            <a:off x="1007737" y="38942270"/>
            <a:ext cx="861670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i="1" dirty="0" smtClean="0">
                <a:solidFill>
                  <a:schemeClr val="accent3"/>
                </a:solidFill>
              </a:rPr>
              <a:t>(Suggested contact information – insert your details</a:t>
            </a:r>
          </a:p>
          <a:p>
            <a:r>
              <a:rPr lang="en-IE" sz="3600" b="1" dirty="0" smtClean="0">
                <a:solidFill>
                  <a:schemeClr val="tx2"/>
                </a:solidFill>
              </a:rPr>
              <a:t>For more information contact us</a:t>
            </a:r>
          </a:p>
          <a:p>
            <a:endParaRPr lang="en-IE" sz="3600" b="1" dirty="0" smtClean="0">
              <a:solidFill>
                <a:schemeClr val="tx2"/>
              </a:solidFill>
            </a:endParaRPr>
          </a:p>
          <a:p>
            <a:r>
              <a:rPr lang="en-IE" sz="3600" b="1" dirty="0" smtClean="0">
                <a:solidFill>
                  <a:schemeClr val="tx2"/>
                </a:solidFill>
              </a:rPr>
              <a:t>E: changeguide@hse.ie</a:t>
            </a:r>
          </a:p>
          <a:p>
            <a:r>
              <a:rPr lang="en-IE" sz="3600" b="1" dirty="0" smtClean="0">
                <a:solidFill>
                  <a:schemeClr val="tx2"/>
                </a:solidFill>
              </a:rPr>
              <a:t>Twitter: @</a:t>
            </a:r>
            <a:r>
              <a:rPr lang="en-IE" sz="3600" b="1" dirty="0" err="1" smtClean="0">
                <a:solidFill>
                  <a:schemeClr val="tx2"/>
                </a:solidFill>
              </a:rPr>
              <a:t>twitterhandle</a:t>
            </a:r>
            <a:endParaRPr lang="en-IE" sz="3600" b="1" dirty="0" smtClean="0">
              <a:solidFill>
                <a:schemeClr val="tx2"/>
              </a:solidFill>
            </a:endParaRPr>
          </a:p>
          <a:p>
            <a:r>
              <a:rPr lang="en-IE" sz="3600" b="1" dirty="0" smtClean="0">
                <a:solidFill>
                  <a:schemeClr val="tx2"/>
                </a:solidFill>
              </a:rPr>
              <a:t>Case studies: www.hseland.ie/changehub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7012195" y="5860196"/>
            <a:ext cx="12457384" cy="10369153"/>
          </a:xfrm>
          <a:prstGeom prst="roundRect">
            <a:avLst/>
          </a:prstGeom>
          <a:solidFill>
            <a:schemeClr val="bg1"/>
          </a:solidFill>
          <a:ln w="254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19160363" y="6401250"/>
            <a:ext cx="10309216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solidFill>
                  <a:schemeClr val="accent6"/>
                </a:solidFill>
              </a:rPr>
              <a:t>                           </a:t>
            </a:r>
            <a:r>
              <a:rPr lang="en-IE" sz="4400" b="1" dirty="0" smtClean="0">
                <a:solidFill>
                  <a:schemeClr val="accent6"/>
                </a:solidFill>
              </a:rPr>
              <a:t>Engagement</a:t>
            </a:r>
          </a:p>
          <a:p>
            <a:endParaRPr lang="en-IE" sz="3600" b="1" dirty="0">
              <a:solidFill>
                <a:schemeClr val="accent6"/>
              </a:solidFill>
            </a:endParaRPr>
          </a:p>
          <a:p>
            <a:r>
              <a:rPr lang="en-IE" sz="3200" i="1" dirty="0" smtClean="0">
                <a:solidFill>
                  <a:srgbClr val="00B050"/>
                </a:solidFill>
              </a:rPr>
              <a:t>(</a:t>
            </a:r>
            <a:r>
              <a:rPr lang="en-IE" sz="3200" i="1" dirty="0">
                <a:solidFill>
                  <a:srgbClr val="00B050"/>
                </a:solidFill>
              </a:rPr>
              <a:t>Suggested content – delete as appropriate)</a:t>
            </a:r>
          </a:p>
          <a:p>
            <a:endParaRPr lang="en-IE" sz="3600" b="1" dirty="0" smtClean="0">
              <a:solidFill>
                <a:schemeClr val="accent6"/>
              </a:solidFill>
            </a:endParaRPr>
          </a:p>
          <a:p>
            <a:r>
              <a:rPr lang="en-IE" sz="3200" b="1" dirty="0" smtClean="0">
                <a:solidFill>
                  <a:schemeClr val="accent6"/>
                </a:solidFill>
              </a:rPr>
              <a:t>People’s Needs Defining Change  </a:t>
            </a:r>
          </a:p>
          <a:p>
            <a:r>
              <a:rPr lang="en-IE" sz="2400" dirty="0" smtClean="0"/>
              <a:t>(Section 2 of the Change Guide)</a:t>
            </a:r>
          </a:p>
          <a:p>
            <a:endParaRPr lang="en-IE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did you involve key stakeholders?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did you focus on people’s needs?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did you sustain involvement?</a:t>
            </a:r>
          </a:p>
          <a:p>
            <a:endParaRPr lang="en-IE" sz="4400" dirty="0" smtClean="0"/>
          </a:p>
          <a:p>
            <a:endParaRPr lang="en-IE" sz="4400" dirty="0"/>
          </a:p>
          <a:p>
            <a:endParaRPr lang="en-IE" sz="4400" dirty="0" smtClean="0"/>
          </a:p>
          <a:p>
            <a:endParaRPr lang="en-IE" sz="4400" dirty="0"/>
          </a:p>
          <a:p>
            <a:endParaRPr lang="en-IE" sz="4400" dirty="0" smtClean="0"/>
          </a:p>
          <a:p>
            <a:endParaRPr lang="en-IE" sz="4400" dirty="0"/>
          </a:p>
          <a:p>
            <a:endParaRPr lang="en-IE" sz="4400" dirty="0" smtClean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9580" y="32280276"/>
            <a:ext cx="7013907" cy="2827179"/>
          </a:xfrm>
          <a:prstGeom prst="rect">
            <a:avLst/>
          </a:prstGeom>
          <a:noFill/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257" y="15362530"/>
            <a:ext cx="5433142" cy="124298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3617" y="30032604"/>
            <a:ext cx="5520853" cy="2092576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780" y="24689850"/>
            <a:ext cx="2698713" cy="197970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781" y="19115894"/>
            <a:ext cx="2688026" cy="234249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1395571" y="6257234"/>
            <a:ext cx="7351330" cy="9105296"/>
            <a:chOff x="11395571" y="6138566"/>
            <a:chExt cx="7351330" cy="9105296"/>
          </a:xfrm>
        </p:grpSpPr>
        <p:sp>
          <p:nvSpPr>
            <p:cNvPr id="17" name="Rounded Rectangle 16"/>
            <p:cNvSpPr/>
            <p:nvPr/>
          </p:nvSpPr>
          <p:spPr>
            <a:xfrm>
              <a:off x="11395571" y="6780572"/>
              <a:ext cx="7351330" cy="8463290"/>
            </a:xfrm>
            <a:prstGeom prst="roundRect">
              <a:avLst/>
            </a:prstGeom>
            <a:solidFill>
              <a:schemeClr val="bg1"/>
            </a:solidFill>
            <a:ln w="2540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9667" y="7218686"/>
              <a:ext cx="5782894" cy="7658774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12920249" y="6138566"/>
              <a:ext cx="4091946" cy="975023"/>
              <a:chOff x="12920249" y="6138566"/>
              <a:chExt cx="4091946" cy="975023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2920249" y="6138566"/>
                <a:ext cx="4091946" cy="975023"/>
              </a:xfrm>
              <a:prstGeom prst="roundRect">
                <a:avLst/>
              </a:prstGeom>
              <a:solidFill>
                <a:schemeClr val="bg1"/>
              </a:solidFill>
              <a:ln w="14922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983004" y="6282582"/>
                <a:ext cx="39571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3500" b="1" dirty="0" smtClean="0">
                    <a:solidFill>
                      <a:schemeClr val="accent1"/>
                    </a:solidFill>
                  </a:rPr>
                  <a:t>Change Framework</a:t>
                </a:r>
                <a:endParaRPr lang="en-IE" sz="3500" b="1" dirty="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1548952" y="18138554"/>
            <a:ext cx="806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i="1" dirty="0">
                <a:solidFill>
                  <a:srgbClr val="00B050"/>
                </a:solidFill>
              </a:rPr>
              <a:t>(Suggested content – delete as appropriate</a:t>
            </a:r>
            <a:r>
              <a:rPr lang="en-IE" sz="2400" i="1" dirty="0" smtClean="0">
                <a:solidFill>
                  <a:srgbClr val="00B050"/>
                </a:solidFill>
              </a:rPr>
              <a:t>)</a:t>
            </a:r>
            <a:endParaRPr lang="en-IE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1524862" y="23323130"/>
            <a:ext cx="806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i="1" dirty="0">
                <a:solidFill>
                  <a:srgbClr val="00B050"/>
                </a:solidFill>
              </a:rPr>
              <a:t>(Suggested content – delete as appropriate</a:t>
            </a:r>
            <a:r>
              <a:rPr lang="en-IE" sz="2400" i="1" dirty="0" smtClean="0">
                <a:solidFill>
                  <a:srgbClr val="00B050"/>
                </a:solidFill>
              </a:rPr>
              <a:t>)</a:t>
            </a:r>
            <a:endParaRPr lang="en-IE" sz="2400" dirty="0"/>
          </a:p>
        </p:txBody>
      </p:sp>
      <p:sp>
        <p:nvSpPr>
          <p:cNvPr id="2" name="Oval 1"/>
          <p:cNvSpPr/>
          <p:nvPr/>
        </p:nvSpPr>
        <p:spPr>
          <a:xfrm>
            <a:off x="26373235" y="5342828"/>
            <a:ext cx="2940299" cy="29529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2" name="TextBox 51"/>
          <p:cNvSpPr txBox="1"/>
          <p:nvPr/>
        </p:nvSpPr>
        <p:spPr>
          <a:xfrm>
            <a:off x="1604932" y="28723730"/>
            <a:ext cx="806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i="1" dirty="0">
                <a:solidFill>
                  <a:srgbClr val="00B050"/>
                </a:solidFill>
              </a:rPr>
              <a:t>(Suggested content – delete as appropriate</a:t>
            </a:r>
            <a:r>
              <a:rPr lang="en-IE" sz="2400" i="1" dirty="0" smtClean="0">
                <a:solidFill>
                  <a:srgbClr val="00B050"/>
                </a:solidFill>
              </a:rPr>
              <a:t>)</a:t>
            </a:r>
            <a:endParaRPr lang="en-IE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0339892" y="111533"/>
            <a:ext cx="19742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bg1"/>
                </a:solidFill>
              </a:rPr>
              <a:t>Name of service improvement  initiative – delete this text box</a:t>
            </a:r>
            <a:endParaRPr lang="en-IE" sz="2400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-9414741" y="130520"/>
            <a:ext cx="8062447" cy="26191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600" b="1" u="sng" dirty="0" smtClean="0"/>
              <a:t>SAMPLE POSTER </a:t>
            </a:r>
          </a:p>
          <a:p>
            <a:pPr algn="ctr"/>
            <a:r>
              <a:rPr lang="en-IE" sz="3600" b="1" u="sng" dirty="0" smtClean="0"/>
              <a:t>PRESENTATION TEMPLATE </a:t>
            </a:r>
          </a:p>
          <a:p>
            <a:pPr algn="ctr"/>
            <a:endParaRPr lang="en-IE" sz="3200" b="1" u="sng" dirty="0"/>
          </a:p>
          <a:p>
            <a:pPr algn="ctr"/>
            <a:endParaRPr lang="en-IE" sz="3200" b="1" u="sng" dirty="0" smtClean="0"/>
          </a:p>
          <a:p>
            <a:pPr algn="ctr"/>
            <a:r>
              <a:rPr lang="en-IE" sz="3200" b="1" dirty="0" smtClean="0"/>
              <a:t>Welcome to the Change Guide Poster Presentation template.</a:t>
            </a:r>
          </a:p>
          <a:p>
            <a:endParaRPr lang="en-IE" sz="3200" dirty="0" smtClean="0"/>
          </a:p>
          <a:p>
            <a:r>
              <a:rPr lang="en-IE" sz="3200" dirty="0" smtClean="0"/>
              <a:t>Conditions of use:</a:t>
            </a:r>
          </a:p>
          <a:p>
            <a:pPr marL="514350" indent="-514350">
              <a:buAutoNum type="arabicPeriod"/>
            </a:pPr>
            <a:r>
              <a:rPr lang="en-IE" sz="3200" dirty="0" smtClean="0"/>
              <a:t>This poster is intended for use by HSE staff and HSE funded agencies section 38 and 39.</a:t>
            </a:r>
          </a:p>
          <a:p>
            <a:pPr marL="514350" indent="-514350">
              <a:buAutoNum type="arabicPeriod"/>
            </a:pPr>
            <a:endParaRPr lang="en-IE" sz="3200" dirty="0"/>
          </a:p>
          <a:p>
            <a:pPr marL="514350" indent="-514350">
              <a:buAutoNum type="arabicPeriod"/>
            </a:pPr>
            <a:r>
              <a:rPr lang="en-IE" sz="3200" dirty="0" smtClean="0"/>
              <a:t>It can be used to present your service improvement or initiative at internal or external conferences.</a:t>
            </a:r>
          </a:p>
          <a:p>
            <a:pPr marL="514350" indent="-514350">
              <a:buAutoNum type="arabicPeriod"/>
            </a:pPr>
            <a:endParaRPr lang="en-IE" sz="3200" dirty="0"/>
          </a:p>
          <a:p>
            <a:pPr marL="514350" indent="-514350">
              <a:buAutoNum type="arabicPeriod"/>
            </a:pPr>
            <a:r>
              <a:rPr lang="en-IE" sz="3200" dirty="0" smtClean="0"/>
              <a:t>Please keep the Change Guide logo in place and insert your organisation or service logo as appropriate.</a:t>
            </a:r>
          </a:p>
          <a:p>
            <a:pPr marL="514350" indent="-514350">
              <a:buAutoNum type="arabicPeriod"/>
            </a:pPr>
            <a:endParaRPr lang="en-IE" sz="3200" dirty="0"/>
          </a:p>
          <a:p>
            <a:pPr marL="514350" indent="-514350">
              <a:buAutoNum type="arabicPeriod"/>
            </a:pPr>
            <a:r>
              <a:rPr lang="en-IE" sz="3200" dirty="0" smtClean="0"/>
              <a:t>Headings and space for text have been incorporated into the poster, please use this layout and supporting images. You may wish to add your own images/graphs/tables as appropriate.</a:t>
            </a:r>
          </a:p>
          <a:p>
            <a:pPr marL="514350" indent="-514350">
              <a:buAutoNum type="arabicPeriod"/>
            </a:pPr>
            <a:endParaRPr lang="en-IE" sz="3200" dirty="0"/>
          </a:p>
          <a:p>
            <a:pPr marL="514350" indent="-514350">
              <a:buAutoNum type="arabicPeriod"/>
            </a:pPr>
            <a:r>
              <a:rPr lang="en-IE" sz="3200" dirty="0" smtClean="0"/>
              <a:t>Text/font size can be adjusted to meet your requirements.</a:t>
            </a:r>
          </a:p>
          <a:p>
            <a:pPr marL="514350" indent="-514350">
              <a:buAutoNum type="arabicPeriod"/>
            </a:pPr>
            <a:endParaRPr lang="en-IE" sz="3200" dirty="0"/>
          </a:p>
          <a:p>
            <a:pPr marL="514350" indent="-514350">
              <a:buAutoNum type="arabicPeriod"/>
            </a:pPr>
            <a:r>
              <a:rPr lang="en-US" sz="3200" dirty="0" smtClean="0"/>
              <a:t>Posters </a:t>
            </a:r>
            <a:r>
              <a:rPr lang="en-US" sz="3200" dirty="0"/>
              <a:t>can be printed to the standard conference size of AO and in portrait and printed in </a:t>
            </a:r>
            <a:r>
              <a:rPr lang="en-US" sz="3200" dirty="0" err="1" smtClean="0"/>
              <a:t>colour</a:t>
            </a:r>
            <a:r>
              <a:rPr lang="en-US" sz="3200" dirty="0" smtClean="0"/>
              <a:t> </a:t>
            </a:r>
            <a:r>
              <a:rPr lang="en-US" sz="3200" dirty="0"/>
              <a:t>on a single sheet for easy mounting to the poster </a:t>
            </a:r>
            <a:r>
              <a:rPr lang="en-US" sz="3200" dirty="0" smtClean="0"/>
              <a:t>boards.</a:t>
            </a:r>
            <a:r>
              <a:rPr lang="en-IE" sz="3200" dirty="0"/>
              <a:t> </a:t>
            </a:r>
            <a:r>
              <a:rPr lang="en-US" sz="3200" dirty="0" smtClean="0"/>
              <a:t>Poster </a:t>
            </a:r>
            <a:r>
              <a:rPr lang="en-US" sz="3200" dirty="0"/>
              <a:t>presentations should include: </a:t>
            </a:r>
            <a:endParaRPr lang="en-US" sz="3200" dirty="0" smtClean="0"/>
          </a:p>
          <a:p>
            <a:endParaRPr lang="en-IE" sz="32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Introduction</a:t>
            </a:r>
            <a:r>
              <a:rPr lang="en-US" sz="3200" dirty="0" smtClean="0"/>
              <a:t>,</a:t>
            </a:r>
            <a:endParaRPr lang="en-IE" sz="32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Engagement</a:t>
            </a:r>
            <a:endParaRPr lang="en-IE" sz="32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Aims and </a:t>
            </a:r>
            <a:r>
              <a:rPr lang="en-US" sz="3200" dirty="0" smtClean="0"/>
              <a:t>objectives </a:t>
            </a:r>
            <a:endParaRPr lang="en-IE" sz="32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Methodology, evidence and planning</a:t>
            </a:r>
            <a:endParaRPr lang="en-IE" sz="32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Discussion and conclusion</a:t>
            </a:r>
            <a:endParaRPr lang="en-IE" sz="32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Outcomes</a:t>
            </a:r>
            <a:endParaRPr lang="en-IE" sz="32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Acknowledgements and References</a:t>
            </a:r>
            <a:endParaRPr lang="en-IE" sz="32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Please ensure that you include funding bodies and relevant </a:t>
            </a:r>
            <a:r>
              <a:rPr lang="en-US" sz="3200" dirty="0" smtClean="0"/>
              <a:t>logos</a:t>
            </a:r>
            <a:endParaRPr lang="en-IE" sz="32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en-IE" sz="3200" i="1" dirty="0">
              <a:solidFill>
                <a:srgbClr val="00B050"/>
              </a:solidFill>
            </a:endParaRPr>
          </a:p>
          <a:p>
            <a:pPr lvl="0"/>
            <a:endParaRPr lang="en-IE" sz="3200" i="1" dirty="0" smtClean="0">
              <a:solidFill>
                <a:srgbClr val="00B050"/>
              </a:solidFill>
            </a:endParaRPr>
          </a:p>
          <a:p>
            <a:pPr lvl="0"/>
            <a:r>
              <a:rPr lang="en-IE" sz="3200" i="1" u="sng" dirty="0" smtClean="0"/>
              <a:t>Please delete this text box once the conditions have been read and understood</a:t>
            </a:r>
            <a:r>
              <a:rPr lang="en-IE" sz="3200" i="1" dirty="0" smtClean="0"/>
              <a:t>. If you have a query regarding this poster template or the Change Guide please email: </a:t>
            </a:r>
            <a:r>
              <a:rPr lang="en-IE" sz="3200" i="1" dirty="0" smtClean="0">
                <a:hlinkClick r:id="rId10"/>
              </a:rPr>
              <a:t>changeguide@hse.ie</a:t>
            </a:r>
            <a:endParaRPr lang="en-IE" sz="3200" i="1" dirty="0" smtClean="0"/>
          </a:p>
          <a:p>
            <a:pPr lvl="0" algn="just"/>
            <a:endParaRPr lang="en-IE" sz="3200" i="1" dirty="0" smtClean="0"/>
          </a:p>
          <a:p>
            <a:pPr marL="514350" indent="-514350">
              <a:buAutoNum type="arabicPeriod"/>
            </a:pPr>
            <a:endParaRPr lang="en-IE" sz="3200" i="1" dirty="0">
              <a:solidFill>
                <a:srgbClr val="00B050"/>
              </a:solidFill>
            </a:endParaRPr>
          </a:p>
          <a:p>
            <a:endParaRPr lang="en-IE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6173629" y="682795"/>
            <a:ext cx="3853790" cy="2431435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0070C0"/>
                </a:solidFill>
              </a:rPr>
              <a:t>Please insert other </a:t>
            </a:r>
          </a:p>
          <a:p>
            <a:pPr algn="ctr"/>
            <a:r>
              <a:rPr lang="en-IE" sz="3200" b="1" i="1" dirty="0" smtClean="0">
                <a:solidFill>
                  <a:srgbClr val="0070C0"/>
                </a:solidFill>
              </a:rPr>
              <a:t>organisation/service</a:t>
            </a:r>
          </a:p>
          <a:p>
            <a:pPr algn="ctr"/>
            <a:r>
              <a:rPr lang="en-IE" sz="3200" b="1" i="1" dirty="0" smtClean="0">
                <a:solidFill>
                  <a:srgbClr val="0070C0"/>
                </a:solidFill>
              </a:rPr>
              <a:t> logo as appropriate – delete this text box</a:t>
            </a:r>
          </a:p>
          <a:p>
            <a:endParaRPr lang="en-IE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666379" y="239415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solidFill>
                  <a:srgbClr val="0070C0"/>
                </a:solidFill>
              </a:rPr>
              <a:t>www.hse.ie/changeguide</a:t>
            </a:r>
            <a:endParaRPr lang="en-IE" sz="3600" dirty="0"/>
          </a:p>
        </p:txBody>
      </p:sp>
      <p:sp>
        <p:nvSpPr>
          <p:cNvPr id="53" name="TextBox 52"/>
          <p:cNvSpPr txBox="1"/>
          <p:nvPr/>
        </p:nvSpPr>
        <p:spPr>
          <a:xfrm>
            <a:off x="1319031" y="3657863"/>
            <a:ext cx="7150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i="1" dirty="0" smtClean="0">
                <a:solidFill>
                  <a:schemeClr val="accent1"/>
                </a:solidFill>
              </a:rPr>
              <a:t>Complete as appropriate – delete this box</a:t>
            </a:r>
            <a:endParaRPr lang="en-IE" sz="2400" b="1" i="1" dirty="0">
              <a:solidFill>
                <a:schemeClr val="accent1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8265" y="5187222"/>
            <a:ext cx="3251314" cy="3280080"/>
          </a:xfrm>
          <a:prstGeom prst="rect">
            <a:avLst/>
          </a:prstGeom>
          <a:ln w="76200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09" y="16579726"/>
            <a:ext cx="4351160" cy="15260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09" y="21836310"/>
            <a:ext cx="4416347" cy="15344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69" y="27020886"/>
            <a:ext cx="4722110" cy="178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7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9709</TotalTime>
  <Words>584</Words>
  <Application>Microsoft Office PowerPoint</Application>
  <PresentationFormat>Custom</PresentationFormat>
  <Paragraphs>114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PowerPoint Presentation</vt:lpstr>
    </vt:vector>
  </TitlesOfParts>
  <Company>HSE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Katie Darcy</cp:lastModifiedBy>
  <cp:revision>44</cp:revision>
  <cp:lastPrinted>2019-06-18T09:50:21Z</cp:lastPrinted>
  <dcterms:created xsi:type="dcterms:W3CDTF">2019-05-07T16:00:11Z</dcterms:created>
  <dcterms:modified xsi:type="dcterms:W3CDTF">2022-03-01T10:00:58Z</dcterms:modified>
</cp:coreProperties>
</file>