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28"/>
  </p:handoutMasterIdLst>
  <p:sldIdLst>
    <p:sldId id="298" r:id="rId2"/>
    <p:sldId id="256" r:id="rId3"/>
    <p:sldId id="258" r:id="rId4"/>
    <p:sldId id="261" r:id="rId5"/>
    <p:sldId id="262" r:id="rId6"/>
    <p:sldId id="263" r:id="rId7"/>
    <p:sldId id="295" r:id="rId8"/>
    <p:sldId id="269" r:id="rId9"/>
    <p:sldId id="272" r:id="rId10"/>
    <p:sldId id="273" r:id="rId11"/>
    <p:sldId id="281" r:id="rId12"/>
    <p:sldId id="275" r:id="rId13"/>
    <p:sldId id="277" r:id="rId14"/>
    <p:sldId id="297" r:id="rId15"/>
    <p:sldId id="280" r:id="rId16"/>
    <p:sldId id="282" r:id="rId17"/>
    <p:sldId id="283" r:id="rId18"/>
    <p:sldId id="288" r:id="rId19"/>
    <p:sldId id="294" r:id="rId20"/>
    <p:sldId id="296" r:id="rId21"/>
    <p:sldId id="287" r:id="rId22"/>
    <p:sldId id="289" r:id="rId23"/>
    <p:sldId id="290" r:id="rId24"/>
    <p:sldId id="292" r:id="rId25"/>
    <p:sldId id="291" r:id="rId26"/>
    <p:sldId id="293" r:id="rId2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70" d="100"/>
          <a:sy n="70" d="100"/>
        </p:scale>
        <p:origin x="-2814" y="-966"/>
      </p:cViewPr>
      <p:guideLst>
        <p:guide orient="horz" pos="2160"/>
        <p:guide pos="2880"/>
      </p:guideLst>
    </p:cSldViewPr>
  </p:slideViewPr>
  <p:outlineViewPr>
    <p:cViewPr>
      <p:scale>
        <a:sx n="33" d="100"/>
        <a:sy n="33" d="100"/>
      </p:scale>
      <p:origin x="42" y="385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4E84C-7248-4D63-B265-400FA99FC750}" type="doc">
      <dgm:prSet loTypeId="urn:microsoft.com/office/officeart/2005/8/layout/default#2" loCatId="list" qsTypeId="urn:microsoft.com/office/officeart/2005/8/quickstyle/simple1" qsCatId="simple" csTypeId="urn:microsoft.com/office/officeart/2005/8/colors/accent6_5" csCatId="accent6" phldr="1"/>
      <dgm:spPr/>
      <dgm:t>
        <a:bodyPr/>
        <a:lstStyle/>
        <a:p>
          <a:endParaRPr lang="en-IE"/>
        </a:p>
      </dgm:t>
    </dgm:pt>
    <dgm:pt modelId="{63F9BFDC-2BAF-40BB-A5CC-17A427182D39}">
      <dgm:prSet/>
      <dgm:spPr>
        <a:solidFill>
          <a:schemeClr val="bg1">
            <a:alpha val="90000"/>
          </a:schemeClr>
        </a:solidFill>
      </dgm:spPr>
      <dgm:t>
        <a:bodyPr/>
        <a:lstStyle/>
        <a:p>
          <a:pPr rtl="0"/>
          <a:r>
            <a:rPr lang="en-IE" b="1" baseline="0" dirty="0" smtClean="0">
              <a:solidFill>
                <a:schemeClr val="accent3"/>
              </a:solidFill>
            </a:rPr>
            <a:t>Quick Guide</a:t>
          </a:r>
        </a:p>
        <a:p>
          <a:pPr rtl="0"/>
          <a:r>
            <a:rPr lang="en-IE" b="1" baseline="0" dirty="0" smtClean="0">
              <a:solidFill>
                <a:schemeClr val="accent3"/>
              </a:solidFill>
            </a:rPr>
            <a:t>To</a:t>
          </a:r>
        </a:p>
        <a:p>
          <a:pPr rtl="0"/>
          <a:r>
            <a:rPr lang="en-IE" b="1" baseline="0" dirty="0" smtClean="0">
              <a:solidFill>
                <a:schemeClr val="accent3"/>
              </a:solidFill>
            </a:rPr>
            <a:t>Social </a:t>
          </a:r>
          <a:r>
            <a:rPr lang="en-IE" b="1" baseline="0" smtClean="0">
              <a:solidFill>
                <a:schemeClr val="accent3"/>
              </a:solidFill>
            </a:rPr>
            <a:t>Media Channels</a:t>
          </a:r>
          <a:endParaRPr lang="en-IE" b="1" baseline="0" dirty="0">
            <a:solidFill>
              <a:schemeClr val="accent3"/>
            </a:solidFill>
          </a:endParaRPr>
        </a:p>
      </dgm:t>
    </dgm:pt>
    <dgm:pt modelId="{525CDAEC-F02D-4102-9CA2-63AC57C0D8E5}" type="parTrans" cxnId="{8B1225EA-FF29-4C18-B2FA-6F0253948CDF}">
      <dgm:prSet/>
      <dgm:spPr/>
      <dgm:t>
        <a:bodyPr/>
        <a:lstStyle/>
        <a:p>
          <a:endParaRPr lang="en-IE"/>
        </a:p>
      </dgm:t>
    </dgm:pt>
    <dgm:pt modelId="{C30733FB-8E3A-4B0A-AA38-129A83420C70}" type="sibTrans" cxnId="{8B1225EA-FF29-4C18-B2FA-6F0253948CDF}">
      <dgm:prSet/>
      <dgm:spPr/>
      <dgm:t>
        <a:bodyPr/>
        <a:lstStyle/>
        <a:p>
          <a:endParaRPr lang="en-IE"/>
        </a:p>
      </dgm:t>
    </dgm:pt>
    <dgm:pt modelId="{0010401F-EAAF-4EA0-9CD2-6C9DDFD8453D}" type="pres">
      <dgm:prSet presAssocID="{F164E84C-7248-4D63-B265-400FA99FC750}" presName="diagram" presStyleCnt="0">
        <dgm:presLayoutVars>
          <dgm:dir/>
          <dgm:resizeHandles val="exact"/>
        </dgm:presLayoutVars>
      </dgm:prSet>
      <dgm:spPr/>
      <dgm:t>
        <a:bodyPr/>
        <a:lstStyle/>
        <a:p>
          <a:endParaRPr lang="en-IE"/>
        </a:p>
      </dgm:t>
    </dgm:pt>
    <dgm:pt modelId="{09F41FFC-D377-4C29-B460-F9D0A3361AAB}" type="pres">
      <dgm:prSet presAssocID="{63F9BFDC-2BAF-40BB-A5CC-17A427182D39}" presName="node" presStyleLbl="node1" presStyleIdx="0" presStyleCnt="1" custScaleX="114670" custLinFactNeighborX="-1369" custLinFactNeighborY="-106">
        <dgm:presLayoutVars>
          <dgm:bulletEnabled val="1"/>
        </dgm:presLayoutVars>
      </dgm:prSet>
      <dgm:spPr/>
      <dgm:t>
        <a:bodyPr/>
        <a:lstStyle/>
        <a:p>
          <a:endParaRPr lang="en-IE"/>
        </a:p>
      </dgm:t>
    </dgm:pt>
  </dgm:ptLst>
  <dgm:cxnLst>
    <dgm:cxn modelId="{FD2E0F10-5015-4F2A-9A39-1A46BC5EE809}" type="presOf" srcId="{F164E84C-7248-4D63-B265-400FA99FC750}" destId="{0010401F-EAAF-4EA0-9CD2-6C9DDFD8453D}" srcOrd="0" destOrd="0" presId="urn:microsoft.com/office/officeart/2005/8/layout/default#2"/>
    <dgm:cxn modelId="{9198C0C8-F964-4F50-9F2F-A39D004F611A}" type="presOf" srcId="{63F9BFDC-2BAF-40BB-A5CC-17A427182D39}" destId="{09F41FFC-D377-4C29-B460-F9D0A3361AAB}" srcOrd="0" destOrd="0" presId="urn:microsoft.com/office/officeart/2005/8/layout/default#2"/>
    <dgm:cxn modelId="{8B1225EA-FF29-4C18-B2FA-6F0253948CDF}" srcId="{F164E84C-7248-4D63-B265-400FA99FC750}" destId="{63F9BFDC-2BAF-40BB-A5CC-17A427182D39}" srcOrd="0" destOrd="0" parTransId="{525CDAEC-F02D-4102-9CA2-63AC57C0D8E5}" sibTransId="{C30733FB-8E3A-4B0A-AA38-129A83420C70}"/>
    <dgm:cxn modelId="{34C13D94-85B1-42F6-AF62-B1B0BD9C4FC4}" type="presParOf" srcId="{0010401F-EAAF-4EA0-9CD2-6C9DDFD8453D}" destId="{09F41FFC-D377-4C29-B460-F9D0A3361AAB}" srcOrd="0"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64E84C-7248-4D63-B265-400FA99FC750}" type="doc">
      <dgm:prSet loTypeId="urn:microsoft.com/office/officeart/2005/8/layout/default#2" loCatId="list" qsTypeId="urn:microsoft.com/office/officeart/2005/8/quickstyle/simple1" qsCatId="simple" csTypeId="urn:microsoft.com/office/officeart/2005/8/colors/accent6_5" csCatId="accent6" phldr="1"/>
      <dgm:spPr/>
      <dgm:t>
        <a:bodyPr/>
        <a:lstStyle/>
        <a:p>
          <a:endParaRPr lang="en-IE"/>
        </a:p>
      </dgm:t>
    </dgm:pt>
    <dgm:pt modelId="{63F9BFDC-2BAF-40BB-A5CC-17A427182D39}">
      <dgm:prSet/>
      <dgm:spPr>
        <a:solidFill>
          <a:schemeClr val="bg1">
            <a:alpha val="90000"/>
          </a:schemeClr>
        </a:solidFill>
      </dgm:spPr>
      <dgm:t>
        <a:bodyPr/>
        <a:lstStyle/>
        <a:p>
          <a:pPr rtl="0"/>
          <a:r>
            <a:rPr lang="en-IE" b="1" baseline="0" dirty="0" smtClean="0">
              <a:solidFill>
                <a:schemeClr val="accent3"/>
              </a:solidFill>
            </a:rPr>
            <a:t>Quick Guide</a:t>
          </a:r>
        </a:p>
        <a:p>
          <a:pPr rtl="0"/>
          <a:r>
            <a:rPr lang="en-IE" b="1" baseline="0" dirty="0" smtClean="0">
              <a:solidFill>
                <a:schemeClr val="accent3"/>
              </a:solidFill>
            </a:rPr>
            <a:t>to</a:t>
          </a:r>
          <a:endParaRPr lang="en-IE" b="1" baseline="0" dirty="0">
            <a:solidFill>
              <a:schemeClr val="accent3"/>
            </a:solidFill>
          </a:endParaRPr>
        </a:p>
      </dgm:t>
    </dgm:pt>
    <dgm:pt modelId="{525CDAEC-F02D-4102-9CA2-63AC57C0D8E5}" type="parTrans" cxnId="{8B1225EA-FF29-4C18-B2FA-6F0253948CDF}">
      <dgm:prSet/>
      <dgm:spPr/>
      <dgm:t>
        <a:bodyPr/>
        <a:lstStyle/>
        <a:p>
          <a:endParaRPr lang="en-IE"/>
        </a:p>
      </dgm:t>
    </dgm:pt>
    <dgm:pt modelId="{C30733FB-8E3A-4B0A-AA38-129A83420C70}" type="sibTrans" cxnId="{8B1225EA-FF29-4C18-B2FA-6F0253948CDF}">
      <dgm:prSet/>
      <dgm:spPr/>
      <dgm:t>
        <a:bodyPr/>
        <a:lstStyle/>
        <a:p>
          <a:endParaRPr lang="en-IE"/>
        </a:p>
      </dgm:t>
    </dgm:pt>
    <dgm:pt modelId="{0010401F-EAAF-4EA0-9CD2-6C9DDFD8453D}" type="pres">
      <dgm:prSet presAssocID="{F164E84C-7248-4D63-B265-400FA99FC750}" presName="diagram" presStyleCnt="0">
        <dgm:presLayoutVars>
          <dgm:dir/>
          <dgm:resizeHandles val="exact"/>
        </dgm:presLayoutVars>
      </dgm:prSet>
      <dgm:spPr/>
      <dgm:t>
        <a:bodyPr/>
        <a:lstStyle/>
        <a:p>
          <a:endParaRPr lang="en-IE"/>
        </a:p>
      </dgm:t>
    </dgm:pt>
    <dgm:pt modelId="{09F41FFC-D377-4C29-B460-F9D0A3361AAB}" type="pres">
      <dgm:prSet presAssocID="{63F9BFDC-2BAF-40BB-A5CC-17A427182D39}" presName="node" presStyleLbl="node1" presStyleIdx="0" presStyleCnt="1" custScaleX="114670" custLinFactNeighborX="-1369" custLinFactNeighborY="-106">
        <dgm:presLayoutVars>
          <dgm:bulletEnabled val="1"/>
        </dgm:presLayoutVars>
      </dgm:prSet>
      <dgm:spPr/>
      <dgm:t>
        <a:bodyPr/>
        <a:lstStyle/>
        <a:p>
          <a:endParaRPr lang="en-IE"/>
        </a:p>
      </dgm:t>
    </dgm:pt>
  </dgm:ptLst>
  <dgm:cxnLst>
    <dgm:cxn modelId="{3A1A6288-EE69-4C66-BFF4-25CBB314C01D}" type="presOf" srcId="{F164E84C-7248-4D63-B265-400FA99FC750}" destId="{0010401F-EAAF-4EA0-9CD2-6C9DDFD8453D}" srcOrd="0" destOrd="0" presId="urn:microsoft.com/office/officeart/2005/8/layout/default#2"/>
    <dgm:cxn modelId="{8B1225EA-FF29-4C18-B2FA-6F0253948CDF}" srcId="{F164E84C-7248-4D63-B265-400FA99FC750}" destId="{63F9BFDC-2BAF-40BB-A5CC-17A427182D39}" srcOrd="0" destOrd="0" parTransId="{525CDAEC-F02D-4102-9CA2-63AC57C0D8E5}" sibTransId="{C30733FB-8E3A-4B0A-AA38-129A83420C70}"/>
    <dgm:cxn modelId="{6E700482-2980-4AA5-A40B-4CD348345546}" type="presOf" srcId="{63F9BFDC-2BAF-40BB-A5CC-17A427182D39}" destId="{09F41FFC-D377-4C29-B460-F9D0A3361AAB}" srcOrd="0" destOrd="0" presId="urn:microsoft.com/office/officeart/2005/8/layout/default#2"/>
    <dgm:cxn modelId="{C8DA9ACC-1AB8-4A0F-80F5-A4713B9E2719}" type="presParOf" srcId="{0010401F-EAAF-4EA0-9CD2-6C9DDFD8453D}" destId="{09F41FFC-D377-4C29-B460-F9D0A3361AAB}" srcOrd="0"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F41FFC-D377-4C29-B460-F9D0A3361AAB}">
      <dsp:nvSpPr>
        <dsp:cNvPr id="0" name=""/>
        <dsp:cNvSpPr/>
      </dsp:nvSpPr>
      <dsp:spPr>
        <a:xfrm>
          <a:off x="0" y="0"/>
          <a:ext cx="6327397" cy="3310751"/>
        </a:xfrm>
        <a:prstGeom prst="rect">
          <a:avLst/>
        </a:prstGeom>
        <a:solidFill>
          <a:schemeClr val="bg1">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IE" sz="4400" b="1" kern="1200" baseline="0" dirty="0" smtClean="0">
              <a:solidFill>
                <a:schemeClr val="accent3"/>
              </a:solidFill>
            </a:rPr>
            <a:t>Quick Guide</a:t>
          </a:r>
        </a:p>
        <a:p>
          <a:pPr lvl="0" algn="ctr" defTabSz="1955800" rtl="0">
            <a:lnSpc>
              <a:spcPct val="90000"/>
            </a:lnSpc>
            <a:spcBef>
              <a:spcPct val="0"/>
            </a:spcBef>
            <a:spcAft>
              <a:spcPct val="35000"/>
            </a:spcAft>
          </a:pPr>
          <a:r>
            <a:rPr lang="en-IE" sz="4400" b="1" kern="1200" baseline="0" dirty="0" smtClean="0">
              <a:solidFill>
                <a:schemeClr val="accent3"/>
              </a:solidFill>
            </a:rPr>
            <a:t>To</a:t>
          </a:r>
        </a:p>
        <a:p>
          <a:pPr lvl="0" algn="ctr" defTabSz="1955800" rtl="0">
            <a:lnSpc>
              <a:spcPct val="90000"/>
            </a:lnSpc>
            <a:spcBef>
              <a:spcPct val="0"/>
            </a:spcBef>
            <a:spcAft>
              <a:spcPct val="35000"/>
            </a:spcAft>
          </a:pPr>
          <a:r>
            <a:rPr lang="en-IE" sz="4400" b="1" kern="1200" baseline="0" dirty="0" smtClean="0">
              <a:solidFill>
                <a:schemeClr val="accent3"/>
              </a:solidFill>
            </a:rPr>
            <a:t>Social </a:t>
          </a:r>
          <a:r>
            <a:rPr lang="en-IE" sz="4400" b="1" kern="1200" baseline="0" smtClean="0">
              <a:solidFill>
                <a:schemeClr val="accent3"/>
              </a:solidFill>
            </a:rPr>
            <a:t>Media Channels</a:t>
          </a:r>
          <a:endParaRPr lang="en-IE" sz="4400" b="1" kern="1200" baseline="0" dirty="0">
            <a:solidFill>
              <a:schemeClr val="accent3"/>
            </a:solidFill>
          </a:endParaRPr>
        </a:p>
      </dsp:txBody>
      <dsp:txXfrm>
        <a:off x="0" y="0"/>
        <a:ext cx="6327397" cy="331075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F41FFC-D377-4C29-B460-F9D0A3361AAB}">
      <dsp:nvSpPr>
        <dsp:cNvPr id="0" name=""/>
        <dsp:cNvSpPr/>
      </dsp:nvSpPr>
      <dsp:spPr>
        <a:xfrm>
          <a:off x="0" y="0"/>
          <a:ext cx="6327397" cy="3310751"/>
        </a:xfrm>
        <a:prstGeom prst="rect">
          <a:avLst/>
        </a:prstGeom>
        <a:solidFill>
          <a:schemeClr val="bg1">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IE" sz="6500" b="1" kern="1200" baseline="0" dirty="0" smtClean="0">
              <a:solidFill>
                <a:schemeClr val="accent3"/>
              </a:solidFill>
            </a:rPr>
            <a:t>Quick Guide</a:t>
          </a:r>
        </a:p>
        <a:p>
          <a:pPr lvl="0" algn="ctr" defTabSz="2889250" rtl="0">
            <a:lnSpc>
              <a:spcPct val="90000"/>
            </a:lnSpc>
            <a:spcBef>
              <a:spcPct val="0"/>
            </a:spcBef>
            <a:spcAft>
              <a:spcPct val="35000"/>
            </a:spcAft>
          </a:pPr>
          <a:r>
            <a:rPr lang="en-IE" sz="6500" b="1" kern="1200" baseline="0" dirty="0" smtClean="0">
              <a:solidFill>
                <a:schemeClr val="accent3"/>
              </a:solidFill>
            </a:rPr>
            <a:t>to</a:t>
          </a:r>
          <a:endParaRPr lang="en-IE" sz="6500" b="1" kern="1200" baseline="0" dirty="0">
            <a:solidFill>
              <a:schemeClr val="accent3"/>
            </a:solidFill>
          </a:endParaRPr>
        </a:p>
      </dsp:txBody>
      <dsp:txXfrm>
        <a:off x="0" y="0"/>
        <a:ext cx="6327397" cy="33107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412"/>
          </a:xfrm>
          <a:prstGeom prst="rect">
            <a:avLst/>
          </a:prstGeom>
        </p:spPr>
        <p:txBody>
          <a:bodyPr vert="horz" lIns="91824" tIns="45912" rIns="91824" bIns="45912" rtlCol="0"/>
          <a:lstStyle>
            <a:lvl1pPr algn="l">
              <a:defRPr sz="1200"/>
            </a:lvl1pPr>
          </a:lstStyle>
          <a:p>
            <a:endParaRPr lang="en-IE"/>
          </a:p>
        </p:txBody>
      </p:sp>
      <p:sp>
        <p:nvSpPr>
          <p:cNvPr id="3" name="Date Placeholder 2"/>
          <p:cNvSpPr>
            <a:spLocks noGrp="1"/>
          </p:cNvSpPr>
          <p:nvPr>
            <p:ph type="dt" sz="quarter" idx="1"/>
          </p:nvPr>
        </p:nvSpPr>
        <p:spPr>
          <a:xfrm>
            <a:off x="3850442" y="0"/>
            <a:ext cx="2945660" cy="496412"/>
          </a:xfrm>
          <a:prstGeom prst="rect">
            <a:avLst/>
          </a:prstGeom>
        </p:spPr>
        <p:txBody>
          <a:bodyPr vert="horz" lIns="91824" tIns="45912" rIns="91824" bIns="45912" rtlCol="0"/>
          <a:lstStyle>
            <a:lvl1pPr algn="r">
              <a:defRPr sz="1200"/>
            </a:lvl1pPr>
          </a:lstStyle>
          <a:p>
            <a:fld id="{E6BFB94A-889B-4F2D-99EC-E39EA8C4AA23}" type="datetimeFigureOut">
              <a:rPr lang="en-IE" smtClean="0"/>
              <a:pPr/>
              <a:t>21/09/2015</a:t>
            </a:fld>
            <a:endParaRPr lang="en-IE"/>
          </a:p>
        </p:txBody>
      </p:sp>
      <p:sp>
        <p:nvSpPr>
          <p:cNvPr id="4" name="Footer Placeholder 3"/>
          <p:cNvSpPr>
            <a:spLocks noGrp="1"/>
          </p:cNvSpPr>
          <p:nvPr>
            <p:ph type="ftr" sz="quarter" idx="2"/>
          </p:nvPr>
        </p:nvSpPr>
        <p:spPr>
          <a:xfrm>
            <a:off x="0" y="9430091"/>
            <a:ext cx="2945660" cy="496412"/>
          </a:xfrm>
          <a:prstGeom prst="rect">
            <a:avLst/>
          </a:prstGeom>
        </p:spPr>
        <p:txBody>
          <a:bodyPr vert="horz" lIns="91824" tIns="45912" rIns="91824" bIns="45912" rtlCol="0" anchor="b"/>
          <a:lstStyle>
            <a:lvl1pPr algn="l">
              <a:defRPr sz="1200"/>
            </a:lvl1pPr>
          </a:lstStyle>
          <a:p>
            <a:endParaRPr lang="en-IE"/>
          </a:p>
        </p:txBody>
      </p:sp>
      <p:sp>
        <p:nvSpPr>
          <p:cNvPr id="5" name="Slide Number Placeholder 4"/>
          <p:cNvSpPr>
            <a:spLocks noGrp="1"/>
          </p:cNvSpPr>
          <p:nvPr>
            <p:ph type="sldNum" sz="quarter" idx="3"/>
          </p:nvPr>
        </p:nvSpPr>
        <p:spPr>
          <a:xfrm>
            <a:off x="3850442" y="9430091"/>
            <a:ext cx="2945660" cy="496412"/>
          </a:xfrm>
          <a:prstGeom prst="rect">
            <a:avLst/>
          </a:prstGeom>
        </p:spPr>
        <p:txBody>
          <a:bodyPr vert="horz" lIns="91824" tIns="45912" rIns="91824" bIns="45912" rtlCol="0" anchor="b"/>
          <a:lstStyle>
            <a:lvl1pPr algn="r">
              <a:defRPr sz="1200"/>
            </a:lvl1pPr>
          </a:lstStyle>
          <a:p>
            <a:fld id="{CDFB5AC7-9197-41E7-AF3E-7B0471033551}" type="slidenum">
              <a:rPr lang="en-IE" smtClean="0"/>
              <a:pPr/>
              <a:t>‹#›</a:t>
            </a:fld>
            <a:endParaRPr lang="en-IE"/>
          </a:p>
        </p:txBody>
      </p:sp>
    </p:spTree>
    <p:extLst>
      <p:ext uri="{BB962C8B-B14F-4D97-AF65-F5344CB8AC3E}">
        <p14:creationId xmlns:p14="http://schemas.microsoft.com/office/powerpoint/2010/main" xmlns="" val="19762960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05FB756-0A1E-48D6-A198-8F697243CB19}" type="datetimeFigureOut">
              <a:rPr lang="en-IE" smtClean="0"/>
              <a:pPr/>
              <a:t>21/09/2015</a:t>
            </a:fld>
            <a:endParaRPr lang="en-IE"/>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IE"/>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26E7891-A53D-4DB5-B755-B01FB45D9889}"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5FB756-0A1E-48D6-A198-8F697243CB19}" type="datetimeFigureOut">
              <a:rPr lang="en-IE" smtClean="0"/>
              <a:pPr/>
              <a:t>21/09/2015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26E7891-A53D-4DB5-B755-B01FB45D9889}"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5FB756-0A1E-48D6-A198-8F697243CB19}" type="datetimeFigureOut">
              <a:rPr lang="en-IE" smtClean="0"/>
              <a:pPr/>
              <a:t>21/09/2015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26E7891-A53D-4DB5-B755-B01FB45D9889}"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05FB756-0A1E-48D6-A198-8F697243CB19}" type="datetimeFigureOut">
              <a:rPr lang="en-IE" smtClean="0"/>
              <a:pPr/>
              <a:t>21/09/2015</a:t>
            </a:fld>
            <a:endParaRPr lang="en-IE"/>
          </a:p>
        </p:txBody>
      </p:sp>
      <p:sp>
        <p:nvSpPr>
          <p:cNvPr id="9" name="Slide Number Placeholder 8"/>
          <p:cNvSpPr>
            <a:spLocks noGrp="1"/>
          </p:cNvSpPr>
          <p:nvPr>
            <p:ph type="sldNum" sz="quarter" idx="15"/>
          </p:nvPr>
        </p:nvSpPr>
        <p:spPr/>
        <p:txBody>
          <a:bodyPr rtlCol="0"/>
          <a:lstStyle/>
          <a:p>
            <a:fld id="{426E7891-A53D-4DB5-B755-B01FB45D9889}" type="slidenum">
              <a:rPr lang="en-IE" smtClean="0"/>
              <a:pPr/>
              <a:t>‹#›</a:t>
            </a:fld>
            <a:endParaRPr lang="en-IE"/>
          </a:p>
        </p:txBody>
      </p:sp>
      <p:sp>
        <p:nvSpPr>
          <p:cNvPr id="10" name="Footer Placeholder 9"/>
          <p:cNvSpPr>
            <a:spLocks noGrp="1"/>
          </p:cNvSpPr>
          <p:nvPr>
            <p:ph type="ftr" sz="quarter" idx="16"/>
          </p:nvPr>
        </p:nvSpPr>
        <p:spPr/>
        <p:txBody>
          <a:bodyPr rtlCol="0"/>
          <a:lstStyle/>
          <a:p>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05FB756-0A1E-48D6-A198-8F697243CB19}" type="datetimeFigureOut">
              <a:rPr lang="en-IE" smtClean="0"/>
              <a:pPr/>
              <a:t>21/09/2015</a:t>
            </a:fld>
            <a:endParaRPr lang="en-IE"/>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IE"/>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26E7891-A53D-4DB5-B755-B01FB45D9889}" type="slidenum">
              <a:rPr lang="en-IE" smtClean="0"/>
              <a:pPr/>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05FB756-0A1E-48D6-A198-8F697243CB19}" type="datetimeFigureOut">
              <a:rPr lang="en-IE" smtClean="0"/>
              <a:pPr/>
              <a:t>21/09/2015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26E7891-A53D-4DB5-B755-B01FB45D9889}" type="slidenum">
              <a:rPr lang="en-IE" smtClean="0"/>
              <a:pPr/>
              <a:t>‹#›</a:t>
            </a:fld>
            <a:endParaRPr lang="en-IE"/>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05FB756-0A1E-48D6-A198-8F697243CB19}" type="datetimeFigureOut">
              <a:rPr lang="en-IE" smtClean="0"/>
              <a:pPr/>
              <a:t>21/09/2015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26E7891-A53D-4DB5-B755-B01FB45D9889}" type="slidenum">
              <a:rPr lang="en-IE" smtClean="0"/>
              <a:pPr/>
              <a:t>‹#›</a:t>
            </a:fld>
            <a:endParaRPr lang="en-IE"/>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05FB756-0A1E-48D6-A198-8F697243CB19}" type="datetimeFigureOut">
              <a:rPr lang="en-IE" smtClean="0"/>
              <a:pPr/>
              <a:t>21/09/2015</a:t>
            </a:fld>
            <a:endParaRPr lang="en-IE"/>
          </a:p>
        </p:txBody>
      </p:sp>
      <p:sp>
        <p:nvSpPr>
          <p:cNvPr id="7" name="Slide Number Placeholder 6"/>
          <p:cNvSpPr>
            <a:spLocks noGrp="1"/>
          </p:cNvSpPr>
          <p:nvPr>
            <p:ph type="sldNum" sz="quarter" idx="11"/>
          </p:nvPr>
        </p:nvSpPr>
        <p:spPr/>
        <p:txBody>
          <a:bodyPr rtlCol="0"/>
          <a:lstStyle/>
          <a:p>
            <a:fld id="{426E7891-A53D-4DB5-B755-B01FB45D9889}" type="slidenum">
              <a:rPr lang="en-IE" smtClean="0"/>
              <a:pPr/>
              <a:t>‹#›</a:t>
            </a:fld>
            <a:endParaRPr lang="en-IE"/>
          </a:p>
        </p:txBody>
      </p:sp>
      <p:sp>
        <p:nvSpPr>
          <p:cNvPr id="8" name="Footer Placeholder 7"/>
          <p:cNvSpPr>
            <a:spLocks noGrp="1"/>
          </p:cNvSpPr>
          <p:nvPr>
            <p:ph type="ftr" sz="quarter" idx="12"/>
          </p:nvPr>
        </p:nvSpPr>
        <p:spPr/>
        <p:txBody>
          <a:bodyPr rtlCol="0"/>
          <a:lstStyle/>
          <a:p>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FB756-0A1E-48D6-A198-8F697243CB19}" type="datetimeFigureOut">
              <a:rPr lang="en-IE" smtClean="0"/>
              <a:pPr/>
              <a:t>21/09/2015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26E7891-A53D-4DB5-B755-B01FB45D9889}"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05FB756-0A1E-48D6-A198-8F697243CB19}" type="datetimeFigureOut">
              <a:rPr lang="en-IE" smtClean="0"/>
              <a:pPr/>
              <a:t>21/09/2015</a:t>
            </a:fld>
            <a:endParaRPr lang="en-IE"/>
          </a:p>
        </p:txBody>
      </p:sp>
      <p:sp>
        <p:nvSpPr>
          <p:cNvPr id="22" name="Slide Number Placeholder 21"/>
          <p:cNvSpPr>
            <a:spLocks noGrp="1"/>
          </p:cNvSpPr>
          <p:nvPr>
            <p:ph type="sldNum" sz="quarter" idx="15"/>
          </p:nvPr>
        </p:nvSpPr>
        <p:spPr/>
        <p:txBody>
          <a:bodyPr rtlCol="0"/>
          <a:lstStyle/>
          <a:p>
            <a:fld id="{426E7891-A53D-4DB5-B755-B01FB45D9889}" type="slidenum">
              <a:rPr lang="en-IE" smtClean="0"/>
              <a:pPr/>
              <a:t>‹#›</a:t>
            </a:fld>
            <a:endParaRPr lang="en-IE"/>
          </a:p>
        </p:txBody>
      </p:sp>
      <p:sp>
        <p:nvSpPr>
          <p:cNvPr id="23" name="Footer Placeholder 22"/>
          <p:cNvSpPr>
            <a:spLocks noGrp="1"/>
          </p:cNvSpPr>
          <p:nvPr>
            <p:ph type="ftr" sz="quarter" idx="16"/>
          </p:nvPr>
        </p:nvSpPr>
        <p:spPr/>
        <p:txBody>
          <a:bodyPr rtlCol="0"/>
          <a:lstStyle/>
          <a:p>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05FB756-0A1E-48D6-A198-8F697243CB19}" type="datetimeFigureOut">
              <a:rPr lang="en-IE" smtClean="0"/>
              <a:pPr/>
              <a:t>21/09/2015</a:t>
            </a:fld>
            <a:endParaRPr lang="en-IE"/>
          </a:p>
        </p:txBody>
      </p:sp>
      <p:sp>
        <p:nvSpPr>
          <p:cNvPr id="18" name="Slide Number Placeholder 17"/>
          <p:cNvSpPr>
            <a:spLocks noGrp="1"/>
          </p:cNvSpPr>
          <p:nvPr>
            <p:ph type="sldNum" sz="quarter" idx="11"/>
          </p:nvPr>
        </p:nvSpPr>
        <p:spPr/>
        <p:txBody>
          <a:bodyPr rtlCol="0"/>
          <a:lstStyle/>
          <a:p>
            <a:fld id="{426E7891-A53D-4DB5-B755-B01FB45D9889}" type="slidenum">
              <a:rPr lang="en-IE" smtClean="0"/>
              <a:pPr/>
              <a:t>‹#›</a:t>
            </a:fld>
            <a:endParaRPr lang="en-IE"/>
          </a:p>
        </p:txBody>
      </p:sp>
      <p:sp>
        <p:nvSpPr>
          <p:cNvPr id="21" name="Footer Placeholder 20"/>
          <p:cNvSpPr>
            <a:spLocks noGrp="1"/>
          </p:cNvSpPr>
          <p:nvPr>
            <p:ph type="ftr" sz="quarter" idx="12"/>
          </p:nvPr>
        </p:nvSpPr>
        <p:spPr/>
        <p:txBody>
          <a:bodyPr rtlCol="0"/>
          <a:lstStyle/>
          <a:p>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05FB756-0A1E-48D6-A198-8F697243CB19}" type="datetimeFigureOut">
              <a:rPr lang="en-IE" smtClean="0"/>
              <a:pPr/>
              <a:t>21/09/2015</a:t>
            </a:fld>
            <a:endParaRPr lang="en-IE"/>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IE"/>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26E7891-A53D-4DB5-B755-B01FB45D9889}"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linkedin.com/profile/public-profile-setting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facebook.com/help/168009843260943"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2123728" y="908720"/>
          <a:ext cx="6334472" cy="3317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339752" y="6093296"/>
            <a:ext cx="6156176" cy="369332"/>
          </a:xfrm>
          <a:prstGeom prst="rect">
            <a:avLst/>
          </a:prstGeom>
          <a:noFill/>
        </p:spPr>
        <p:txBody>
          <a:bodyPr wrap="square" rtlCol="0">
            <a:spAutoFit/>
          </a:bodyPr>
          <a:lstStyle/>
          <a:p>
            <a:pPr algn="ctr"/>
            <a:r>
              <a:rPr lang="en-IE" b="1" dirty="0" smtClean="0"/>
              <a:t>HSE Communications Division – Digital Team</a:t>
            </a:r>
            <a:endParaRPr lang="en-IE"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208912" cy="6324808"/>
          </a:xfrm>
          <a:prstGeom prst="rect">
            <a:avLst/>
          </a:prstGeom>
          <a:noFill/>
        </p:spPr>
        <p:txBody>
          <a:bodyPr wrap="square" rtlCol="0">
            <a:spAutoFit/>
          </a:bodyPr>
          <a:lstStyle/>
          <a:p>
            <a:pPr>
              <a:spcBef>
                <a:spcPct val="0"/>
              </a:spcBef>
            </a:pPr>
            <a:r>
              <a:rPr lang="en-IE" sz="3000" b="1" cap="small" dirty="0">
                <a:solidFill>
                  <a:schemeClr val="accent3"/>
                </a:solidFill>
                <a:latin typeface="+mj-lt"/>
                <a:ea typeface="+mj-ea"/>
                <a:cs typeface="+mj-cs"/>
              </a:rPr>
              <a:t>LinkedIn</a:t>
            </a:r>
          </a:p>
          <a:p>
            <a:endParaRPr lang="en-IE" dirty="0" smtClean="0">
              <a:solidFill>
                <a:schemeClr val="tx2"/>
              </a:solidFill>
            </a:endParaRPr>
          </a:p>
          <a:p>
            <a:r>
              <a:rPr lang="en-IE" dirty="0" smtClean="0">
                <a:solidFill>
                  <a:schemeClr val="tx2"/>
                </a:solidFill>
              </a:rPr>
              <a:t>LinkedIn </a:t>
            </a:r>
            <a:r>
              <a:rPr lang="en-IE" dirty="0">
                <a:solidFill>
                  <a:schemeClr val="tx2"/>
                </a:solidFill>
              </a:rPr>
              <a:t>is an online social network for business professionals. </a:t>
            </a:r>
            <a:endParaRPr lang="en-IE" dirty="0" smtClean="0">
              <a:solidFill>
                <a:schemeClr val="tx2"/>
              </a:solidFill>
            </a:endParaRPr>
          </a:p>
          <a:p>
            <a:endParaRPr lang="en-IE" dirty="0">
              <a:solidFill>
                <a:schemeClr val="tx2"/>
              </a:solidFill>
            </a:endParaRPr>
          </a:p>
          <a:p>
            <a:r>
              <a:rPr lang="en-IE" dirty="0" smtClean="0">
                <a:solidFill>
                  <a:schemeClr val="tx2"/>
                </a:solidFill>
              </a:rPr>
              <a:t>It's designed </a:t>
            </a:r>
            <a:r>
              <a:rPr lang="en-IE" dirty="0">
                <a:solidFill>
                  <a:schemeClr val="tx2"/>
                </a:solidFill>
              </a:rPr>
              <a:t>specifically for professional networking </a:t>
            </a:r>
            <a:r>
              <a:rPr lang="en-IE" dirty="0" smtClean="0">
                <a:solidFill>
                  <a:schemeClr val="tx2"/>
                </a:solidFill>
              </a:rPr>
              <a:t> for example:</a:t>
            </a:r>
          </a:p>
          <a:p>
            <a:endParaRPr lang="en-IE" dirty="0" smtClean="0">
              <a:solidFill>
                <a:schemeClr val="tx2"/>
              </a:solidFill>
            </a:endParaRPr>
          </a:p>
          <a:p>
            <a:pPr>
              <a:buClr>
                <a:schemeClr val="accent5"/>
              </a:buClr>
              <a:buFont typeface="Courier New" pitchFamily="49" charset="0"/>
              <a:buChar char="o"/>
            </a:pPr>
            <a:r>
              <a:rPr lang="en-IE" sz="1700" b="1" dirty="0" smtClean="0">
                <a:solidFill>
                  <a:srgbClr val="00B0F0"/>
                </a:solidFill>
              </a:rPr>
              <a:t>  Finding </a:t>
            </a:r>
            <a:r>
              <a:rPr lang="en-IE" sz="1700" b="1" dirty="0">
                <a:solidFill>
                  <a:srgbClr val="00B0F0"/>
                </a:solidFill>
              </a:rPr>
              <a:t>a job, </a:t>
            </a:r>
            <a:endParaRPr lang="en-IE" sz="1700" b="1" dirty="0" smtClean="0">
              <a:solidFill>
                <a:srgbClr val="00B0F0"/>
              </a:solidFill>
            </a:endParaRPr>
          </a:p>
          <a:p>
            <a:pPr>
              <a:buClr>
                <a:schemeClr val="accent5"/>
              </a:buClr>
              <a:buFont typeface="Courier New" pitchFamily="49" charset="0"/>
              <a:buChar char="o"/>
            </a:pPr>
            <a:r>
              <a:rPr lang="en-IE" sz="1700" b="1" dirty="0" smtClean="0">
                <a:solidFill>
                  <a:srgbClr val="00B0F0"/>
                </a:solidFill>
              </a:rPr>
              <a:t>  Discovering </a:t>
            </a:r>
            <a:r>
              <a:rPr lang="en-IE" sz="1700" b="1" dirty="0">
                <a:solidFill>
                  <a:srgbClr val="00B0F0"/>
                </a:solidFill>
              </a:rPr>
              <a:t>sales leads, </a:t>
            </a:r>
            <a:endParaRPr lang="en-IE" sz="1700" b="1" dirty="0" smtClean="0">
              <a:solidFill>
                <a:srgbClr val="00B0F0"/>
              </a:solidFill>
            </a:endParaRPr>
          </a:p>
          <a:p>
            <a:pPr>
              <a:buClr>
                <a:schemeClr val="accent5"/>
              </a:buClr>
              <a:buFont typeface="Courier New" pitchFamily="49" charset="0"/>
              <a:buChar char="o"/>
            </a:pPr>
            <a:r>
              <a:rPr lang="en-IE" sz="1700" b="1" dirty="0" smtClean="0">
                <a:solidFill>
                  <a:srgbClr val="00B0F0"/>
                </a:solidFill>
              </a:rPr>
              <a:t>  Connecting </a:t>
            </a:r>
            <a:r>
              <a:rPr lang="en-IE" sz="1700" b="1" dirty="0">
                <a:solidFill>
                  <a:srgbClr val="00B0F0"/>
                </a:solidFill>
              </a:rPr>
              <a:t>with </a:t>
            </a:r>
            <a:r>
              <a:rPr lang="en-IE" sz="1700" b="1" dirty="0" smtClean="0">
                <a:solidFill>
                  <a:srgbClr val="00B0F0"/>
                </a:solidFill>
              </a:rPr>
              <a:t>colleagues, potential </a:t>
            </a:r>
            <a:r>
              <a:rPr lang="en-IE" sz="1700" b="1" dirty="0">
                <a:solidFill>
                  <a:srgbClr val="00B0F0"/>
                </a:solidFill>
              </a:rPr>
              <a:t>business </a:t>
            </a:r>
            <a:r>
              <a:rPr lang="en-IE" sz="1700" b="1" dirty="0" smtClean="0">
                <a:solidFill>
                  <a:srgbClr val="00B0F0"/>
                </a:solidFill>
              </a:rPr>
              <a:t>partners</a:t>
            </a:r>
          </a:p>
          <a:p>
            <a:endParaRPr lang="en-IE" dirty="0">
              <a:solidFill>
                <a:schemeClr val="tx2"/>
              </a:solidFill>
            </a:endParaRPr>
          </a:p>
          <a:p>
            <a:r>
              <a:rPr lang="en-IE" b="1" dirty="0" smtClean="0">
                <a:solidFill>
                  <a:schemeClr val="accent3"/>
                </a:solidFill>
              </a:rPr>
              <a:t>The Basics</a:t>
            </a:r>
          </a:p>
          <a:p>
            <a:r>
              <a:rPr lang="en-IE" dirty="0" smtClean="0">
                <a:solidFill>
                  <a:schemeClr val="tx2"/>
                </a:solidFill>
              </a:rPr>
              <a:t>To </a:t>
            </a:r>
            <a:r>
              <a:rPr lang="en-IE" dirty="0">
                <a:solidFill>
                  <a:schemeClr val="tx2"/>
                </a:solidFill>
              </a:rPr>
              <a:t>use LinkedIn you need to register and create a profile page. </a:t>
            </a:r>
            <a:r>
              <a:rPr lang="en-IE" dirty="0" smtClean="0">
                <a:solidFill>
                  <a:schemeClr val="tx2"/>
                </a:solidFill>
              </a:rPr>
              <a:t> This is easy and LinkedIn will guide you through it. </a:t>
            </a:r>
            <a:r>
              <a:rPr lang="en-IE" dirty="0">
                <a:solidFill>
                  <a:schemeClr val="tx2"/>
                </a:solidFill>
              </a:rPr>
              <a:t/>
            </a:r>
            <a:br>
              <a:rPr lang="en-IE" dirty="0">
                <a:solidFill>
                  <a:schemeClr val="tx2"/>
                </a:solidFill>
              </a:rPr>
            </a:br>
            <a:r>
              <a:rPr lang="en-IE" dirty="0">
                <a:solidFill>
                  <a:schemeClr val="tx2"/>
                </a:solidFill>
              </a:rPr>
              <a:t/>
            </a:r>
            <a:br>
              <a:rPr lang="en-IE" dirty="0">
                <a:solidFill>
                  <a:schemeClr val="tx2"/>
                </a:solidFill>
              </a:rPr>
            </a:br>
            <a:r>
              <a:rPr lang="en-IE" dirty="0" smtClean="0">
                <a:solidFill>
                  <a:schemeClr val="tx2"/>
                </a:solidFill>
              </a:rPr>
              <a:t>A </a:t>
            </a:r>
            <a:r>
              <a:rPr lang="en-IE" dirty="0">
                <a:solidFill>
                  <a:schemeClr val="tx2"/>
                </a:solidFill>
              </a:rPr>
              <a:t>LinkedIn profile is </a:t>
            </a:r>
            <a:r>
              <a:rPr lang="en-IE" dirty="0" smtClean="0">
                <a:solidFill>
                  <a:schemeClr val="tx2"/>
                </a:solidFill>
              </a:rPr>
              <a:t>similar to </a:t>
            </a:r>
            <a:r>
              <a:rPr lang="en-IE" dirty="0">
                <a:solidFill>
                  <a:schemeClr val="tx2"/>
                </a:solidFill>
              </a:rPr>
              <a:t>a </a:t>
            </a:r>
            <a:r>
              <a:rPr lang="en-IE" dirty="0" smtClean="0">
                <a:solidFill>
                  <a:schemeClr val="tx2"/>
                </a:solidFill>
              </a:rPr>
              <a:t>CV but you need to update your profile on a regular basis – make sure to add new skills, courses and endorse others for their work, where applicable.</a:t>
            </a:r>
          </a:p>
          <a:p>
            <a:endParaRPr lang="en-IE" dirty="0" smtClean="0">
              <a:solidFill>
                <a:schemeClr val="tx2"/>
              </a:solidFill>
            </a:endParaRPr>
          </a:p>
          <a:p>
            <a:r>
              <a:rPr lang="en-IE" dirty="0" smtClean="0">
                <a:solidFill>
                  <a:schemeClr val="tx2"/>
                </a:solidFill>
              </a:rPr>
              <a:t> Always use a professional looking photo as you are representing yourself as a professional on LinkedIn. </a:t>
            </a:r>
          </a:p>
          <a:p>
            <a:endParaRPr lang="en-IE" dirty="0" smtClean="0">
              <a:solidFill>
                <a:schemeClr val="tx2"/>
              </a:solidFill>
            </a:endParaRPr>
          </a:p>
          <a:p>
            <a:endParaRPr lang="en-IE" dirty="0">
              <a:solidFill>
                <a:schemeClr val="tx2"/>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28384" y="188640"/>
            <a:ext cx="720080" cy="72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6594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60648"/>
            <a:ext cx="7416824" cy="6663363"/>
          </a:xfrm>
          <a:prstGeom prst="rect">
            <a:avLst/>
          </a:prstGeom>
        </p:spPr>
        <p:txBody>
          <a:bodyPr wrap="square">
            <a:spAutoFit/>
          </a:bodyPr>
          <a:lstStyle/>
          <a:p>
            <a:pPr>
              <a:spcBef>
                <a:spcPct val="0"/>
              </a:spcBef>
            </a:pPr>
            <a:r>
              <a:rPr lang="en-IE" sz="3000" b="1" cap="small" dirty="0" smtClean="0">
                <a:solidFill>
                  <a:schemeClr val="accent3"/>
                </a:solidFill>
                <a:latin typeface="+mj-lt"/>
                <a:ea typeface="+mj-ea"/>
                <a:cs typeface="+mj-cs"/>
              </a:rPr>
              <a:t>Why use LinkedIn </a:t>
            </a:r>
          </a:p>
          <a:p>
            <a:pPr marL="274320" indent="-274320">
              <a:spcBef>
                <a:spcPts val="600"/>
              </a:spcBef>
              <a:buClr>
                <a:schemeClr val="accent1"/>
              </a:buClr>
              <a:buSzPct val="70000"/>
              <a:buFont typeface="Wingdings"/>
              <a:buChar char=""/>
            </a:pPr>
            <a:r>
              <a:rPr lang="en-IE" sz="1700" b="1" dirty="0" smtClean="0">
                <a:solidFill>
                  <a:srgbClr val="00B0F0"/>
                </a:solidFill>
              </a:rPr>
              <a:t>Keep in Touch</a:t>
            </a:r>
          </a:p>
          <a:p>
            <a:pPr indent="-274320">
              <a:spcBef>
                <a:spcPts val="600"/>
              </a:spcBef>
              <a:buClr>
                <a:schemeClr val="accent1"/>
              </a:buClr>
              <a:buSzPct val="70000"/>
            </a:pPr>
            <a:r>
              <a:rPr lang="en-IE" sz="1600" dirty="0" smtClean="0">
                <a:solidFill>
                  <a:schemeClr val="tx2"/>
                </a:solidFill>
              </a:rPr>
              <a:t> On LinkedIn you can find people easier than on other social networking sites. Generally, your profile is fully visible to all LinkedIn members who've signed in to LinkedIn. Also, your public profile appears when people search for you using Google. You can </a:t>
            </a:r>
            <a:r>
              <a:rPr lang="en-IE" sz="1600" dirty="0" smtClean="0">
                <a:solidFill>
                  <a:schemeClr val="tx2"/>
                </a:solidFill>
                <a:hlinkClick r:id="rId2"/>
              </a:rPr>
              <a:t>edit your public profile</a:t>
            </a:r>
            <a:r>
              <a:rPr lang="en-IE" sz="1600" dirty="0" smtClean="0">
                <a:solidFill>
                  <a:schemeClr val="tx2"/>
                </a:solidFill>
              </a:rPr>
              <a:t> to hide it on the Edit Profile page but you can still be found within the network. You can also see who’s been viewing your profile.</a:t>
            </a:r>
          </a:p>
          <a:p>
            <a:pPr>
              <a:buFont typeface="Courier New" pitchFamily="49" charset="0"/>
              <a:buChar char="o"/>
            </a:pPr>
            <a:endParaRPr lang="en-IE" dirty="0" smtClean="0">
              <a:solidFill>
                <a:schemeClr val="tx2"/>
              </a:solidFill>
            </a:endParaRPr>
          </a:p>
          <a:p>
            <a:pPr>
              <a:buClr>
                <a:schemeClr val="accent1"/>
              </a:buClr>
              <a:buFont typeface="Courier New" pitchFamily="49" charset="0"/>
              <a:buChar char="o"/>
            </a:pPr>
            <a:r>
              <a:rPr lang="en-IE" sz="1700" b="1" dirty="0" smtClean="0">
                <a:solidFill>
                  <a:srgbClr val="00B0F0"/>
                </a:solidFill>
              </a:rPr>
              <a:t>  Acquire &amp; Share Expertise – LinkedIn Groups</a:t>
            </a:r>
            <a:endParaRPr lang="en-IE" dirty="0" smtClean="0">
              <a:solidFill>
                <a:schemeClr val="tx2"/>
              </a:solidFill>
            </a:endParaRPr>
          </a:p>
          <a:p>
            <a:pPr>
              <a:buClr>
                <a:schemeClr val="accent1"/>
              </a:buClr>
            </a:pPr>
            <a:r>
              <a:rPr lang="en-IE" dirty="0" smtClean="0">
                <a:solidFill>
                  <a:schemeClr val="tx2"/>
                </a:solidFill>
              </a:rPr>
              <a:t>    </a:t>
            </a:r>
          </a:p>
          <a:p>
            <a:pPr>
              <a:buClr>
                <a:schemeClr val="accent1"/>
              </a:buClr>
            </a:pPr>
            <a:r>
              <a:rPr lang="en-IE" sz="1600" dirty="0" smtClean="0">
                <a:solidFill>
                  <a:schemeClr val="tx2"/>
                </a:solidFill>
              </a:rPr>
              <a:t>You can use Groups  to keep up to date with and share relevant industry information. You can also find answers, post and view jobs and establish yourself as a business expert.   LinkedIn  has almost 2,000,000 Groups that you can join. </a:t>
            </a:r>
          </a:p>
          <a:p>
            <a:pPr>
              <a:buClr>
                <a:schemeClr val="accent1"/>
              </a:buClr>
            </a:pPr>
            <a:endParaRPr lang="en-IE" dirty="0" smtClean="0">
              <a:solidFill>
                <a:schemeClr val="tx2"/>
              </a:solidFill>
            </a:endParaRPr>
          </a:p>
          <a:p>
            <a:pPr>
              <a:buClr>
                <a:schemeClr val="accent1"/>
              </a:buClr>
              <a:buFont typeface="Courier New" pitchFamily="49" charset="0"/>
              <a:buChar char="o"/>
            </a:pPr>
            <a:r>
              <a:rPr lang="en-IE" dirty="0" smtClean="0">
                <a:solidFill>
                  <a:schemeClr val="tx2"/>
                </a:solidFill>
              </a:rPr>
              <a:t> </a:t>
            </a:r>
            <a:r>
              <a:rPr lang="en-IE" sz="1700" b="1" dirty="0" smtClean="0">
                <a:solidFill>
                  <a:srgbClr val="00B0F0"/>
                </a:solidFill>
              </a:rPr>
              <a:t>LinkedIn Pulse </a:t>
            </a:r>
          </a:p>
          <a:p>
            <a:pPr>
              <a:buClr>
                <a:schemeClr val="accent1"/>
              </a:buClr>
            </a:pPr>
            <a:r>
              <a:rPr lang="en-IE" sz="1700" b="1" dirty="0" smtClean="0">
                <a:solidFill>
                  <a:srgbClr val="00B0F0"/>
                </a:solidFill>
              </a:rPr>
              <a:t>   </a:t>
            </a:r>
          </a:p>
          <a:p>
            <a:pPr>
              <a:buClr>
                <a:schemeClr val="accent1"/>
              </a:buClr>
            </a:pPr>
            <a:r>
              <a:rPr lang="en-IE" sz="1600" dirty="0" smtClean="0">
                <a:solidFill>
                  <a:schemeClr val="tx2"/>
                </a:solidFill>
              </a:rPr>
              <a:t>You can read news </a:t>
            </a:r>
            <a:r>
              <a:rPr lang="en-IE" sz="1600" dirty="0" err="1" smtClean="0">
                <a:solidFill>
                  <a:schemeClr val="tx2"/>
                </a:solidFill>
              </a:rPr>
              <a:t>curated</a:t>
            </a:r>
            <a:r>
              <a:rPr lang="en-IE" sz="1600" dirty="0" smtClean="0">
                <a:solidFill>
                  <a:schemeClr val="tx2"/>
                </a:solidFill>
              </a:rPr>
              <a:t> for you and your industry</a:t>
            </a:r>
          </a:p>
          <a:p>
            <a:endParaRPr lang="en-IE" dirty="0" smtClean="0">
              <a:solidFill>
                <a:schemeClr val="tx2"/>
              </a:solidFill>
            </a:endParaRPr>
          </a:p>
          <a:p>
            <a:pPr>
              <a:buClr>
                <a:schemeClr val="accent1"/>
              </a:buClr>
              <a:buFont typeface="Courier New" pitchFamily="49" charset="0"/>
              <a:buChar char="o"/>
            </a:pPr>
            <a:r>
              <a:rPr lang="en-IE" sz="1700" b="1" dirty="0" smtClean="0">
                <a:solidFill>
                  <a:srgbClr val="00B0F0"/>
                </a:solidFill>
              </a:rPr>
              <a:t>  Career Management </a:t>
            </a:r>
          </a:p>
          <a:p>
            <a:pPr indent="-274320">
              <a:spcBef>
                <a:spcPts val="600"/>
              </a:spcBef>
              <a:buClr>
                <a:schemeClr val="accent1"/>
              </a:buClr>
              <a:buSzPct val="70000"/>
            </a:pPr>
            <a:r>
              <a:rPr lang="en-IE" sz="1600" dirty="0" smtClean="0">
                <a:solidFill>
                  <a:schemeClr val="tx2"/>
                </a:solidFill>
              </a:rPr>
              <a:t>Find potential companies and recruiters and be found by them. Even if you are happy in your job, you can have a profile on LinkedIn to manage your professional reputation. </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28384" y="188640"/>
            <a:ext cx="720080" cy="72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93" y="260648"/>
            <a:ext cx="8532440" cy="6232475"/>
          </a:xfrm>
          <a:prstGeom prst="rect">
            <a:avLst/>
          </a:prstGeom>
          <a:noFill/>
        </p:spPr>
        <p:txBody>
          <a:bodyPr wrap="square" rtlCol="0">
            <a:spAutoFit/>
          </a:bodyPr>
          <a:lstStyle/>
          <a:p>
            <a:pPr marL="274320" indent="-274320">
              <a:spcBef>
                <a:spcPts val="600"/>
              </a:spcBef>
              <a:buClr>
                <a:schemeClr val="accent1"/>
              </a:buClr>
              <a:buSzPct val="70000"/>
              <a:buFont typeface="Wingdings"/>
              <a:buChar char=""/>
            </a:pPr>
            <a:r>
              <a:rPr lang="en-IE" sz="1700" b="1" dirty="0">
                <a:solidFill>
                  <a:srgbClr val="00B0F0"/>
                </a:solidFill>
              </a:rPr>
              <a:t>LinkedIn Contacts</a:t>
            </a:r>
          </a:p>
          <a:p>
            <a:endParaRPr lang="en-IE" dirty="0" smtClean="0">
              <a:solidFill>
                <a:schemeClr val="tx2"/>
              </a:solidFill>
            </a:endParaRPr>
          </a:p>
          <a:p>
            <a:r>
              <a:rPr lang="en-IE" dirty="0" smtClean="0">
                <a:solidFill>
                  <a:schemeClr val="tx2"/>
                </a:solidFill>
              </a:rPr>
              <a:t>Once you have your LinkedIn </a:t>
            </a:r>
            <a:r>
              <a:rPr lang="en-IE" dirty="0">
                <a:solidFill>
                  <a:schemeClr val="tx2"/>
                </a:solidFill>
              </a:rPr>
              <a:t>profile </a:t>
            </a:r>
            <a:r>
              <a:rPr lang="en-IE" dirty="0" smtClean="0">
                <a:solidFill>
                  <a:schemeClr val="tx2"/>
                </a:solidFill>
              </a:rPr>
              <a:t>page you can connect </a:t>
            </a:r>
            <a:r>
              <a:rPr lang="en-IE" dirty="0">
                <a:solidFill>
                  <a:schemeClr val="tx2"/>
                </a:solidFill>
              </a:rPr>
              <a:t>with other members of the site. </a:t>
            </a:r>
            <a:r>
              <a:rPr lang="en-IE" dirty="0" smtClean="0">
                <a:solidFill>
                  <a:schemeClr val="tx2"/>
                </a:solidFill>
              </a:rPr>
              <a:t/>
            </a:r>
            <a:br>
              <a:rPr lang="en-IE" dirty="0" smtClean="0">
                <a:solidFill>
                  <a:schemeClr val="tx2"/>
                </a:solidFill>
              </a:rPr>
            </a:br>
            <a:endParaRPr lang="en-IE" dirty="0" smtClean="0">
              <a:solidFill>
                <a:schemeClr val="tx2"/>
              </a:solidFill>
            </a:endParaRPr>
          </a:p>
          <a:p>
            <a:pPr marL="274320" indent="-274320">
              <a:spcBef>
                <a:spcPts val="600"/>
              </a:spcBef>
              <a:buClr>
                <a:schemeClr val="accent1"/>
              </a:buClr>
              <a:buSzPct val="70000"/>
              <a:buFont typeface="Wingdings"/>
              <a:buChar char=""/>
            </a:pPr>
            <a:r>
              <a:rPr lang="en-IE" sz="1700" b="1" dirty="0">
                <a:solidFill>
                  <a:srgbClr val="00B0F0"/>
                </a:solidFill>
              </a:rPr>
              <a:t>LinkedIn Connections</a:t>
            </a:r>
          </a:p>
          <a:p>
            <a:endParaRPr lang="en-IE" dirty="0">
              <a:solidFill>
                <a:schemeClr val="tx2"/>
              </a:solidFill>
            </a:endParaRPr>
          </a:p>
          <a:p>
            <a:pPr>
              <a:buFont typeface="Wingdings" pitchFamily="2" charset="2"/>
              <a:buChar char="Ø"/>
            </a:pPr>
            <a:r>
              <a:rPr lang="en-IE" dirty="0">
                <a:solidFill>
                  <a:schemeClr val="accent3"/>
                </a:solidFill>
              </a:rPr>
              <a:t>Turn your contacts into </a:t>
            </a:r>
            <a:r>
              <a:rPr lang="en-IE" dirty="0" smtClean="0">
                <a:solidFill>
                  <a:schemeClr val="accent3"/>
                </a:solidFill>
              </a:rPr>
              <a:t>connections</a:t>
            </a:r>
            <a:endParaRPr lang="en-IE" dirty="0">
              <a:solidFill>
                <a:schemeClr val="accent3"/>
              </a:solidFill>
            </a:endParaRPr>
          </a:p>
          <a:p>
            <a:r>
              <a:rPr lang="en-IE" dirty="0" smtClean="0">
                <a:solidFill>
                  <a:schemeClr val="tx2"/>
                </a:solidFill>
              </a:rPr>
              <a:t>Use LinkedIn to access your </a:t>
            </a:r>
            <a:r>
              <a:rPr lang="en-IE" dirty="0">
                <a:solidFill>
                  <a:schemeClr val="tx2"/>
                </a:solidFill>
              </a:rPr>
              <a:t>connections' connections -- you have to invite these people to join your </a:t>
            </a:r>
            <a:r>
              <a:rPr lang="en-IE" dirty="0" smtClean="0">
                <a:solidFill>
                  <a:schemeClr val="tx2"/>
                </a:solidFill>
              </a:rPr>
              <a:t>network. LinkedIn will also suggest people for you to connect with – these suggestions are taken from your industry, connections and email contact. </a:t>
            </a:r>
          </a:p>
          <a:p>
            <a:endParaRPr lang="en-IE" dirty="0">
              <a:solidFill>
                <a:schemeClr val="tx2"/>
              </a:solidFill>
            </a:endParaRPr>
          </a:p>
          <a:p>
            <a:pPr>
              <a:buFont typeface="Wingdings" pitchFamily="2" charset="2"/>
              <a:buChar char="Ø"/>
            </a:pPr>
            <a:r>
              <a:rPr lang="en-IE" dirty="0" smtClean="0">
                <a:solidFill>
                  <a:schemeClr val="accent3"/>
                </a:solidFill>
              </a:rPr>
              <a:t>You can block </a:t>
            </a:r>
            <a:r>
              <a:rPr lang="en-IE" dirty="0">
                <a:solidFill>
                  <a:schemeClr val="accent3"/>
                </a:solidFill>
              </a:rPr>
              <a:t>or filter the invitations you receive through LinkedIn. </a:t>
            </a:r>
          </a:p>
          <a:p>
            <a:r>
              <a:rPr lang="en-IE" dirty="0">
                <a:solidFill>
                  <a:schemeClr val="tx2"/>
                </a:solidFill>
              </a:rPr>
              <a:t>You can choose to only be notified of invitations that come from people who know your e-mail address or who are already on your e-mail contact list. </a:t>
            </a:r>
          </a:p>
          <a:p>
            <a:endParaRPr lang="en-IE" dirty="0">
              <a:solidFill>
                <a:schemeClr val="tx2"/>
              </a:solidFill>
            </a:endParaRPr>
          </a:p>
          <a:p>
            <a:pPr>
              <a:buFont typeface="Wingdings" pitchFamily="2" charset="2"/>
              <a:buChar char="Ø"/>
            </a:pPr>
            <a:r>
              <a:rPr lang="en-IE" dirty="0">
                <a:solidFill>
                  <a:schemeClr val="accent3"/>
                </a:solidFill>
              </a:rPr>
              <a:t>You can also remove a connection after you've accepted their invitation. </a:t>
            </a:r>
          </a:p>
          <a:p>
            <a:endParaRPr lang="en-IE" dirty="0">
              <a:solidFill>
                <a:schemeClr val="tx2"/>
              </a:solidFill>
            </a:endParaRPr>
          </a:p>
          <a:p>
            <a:r>
              <a:rPr lang="en-IE" dirty="0" smtClean="0">
                <a:solidFill>
                  <a:schemeClr val="tx2"/>
                </a:solidFill>
              </a:rPr>
              <a:t>LinkedIn </a:t>
            </a:r>
            <a:r>
              <a:rPr lang="en-IE" dirty="0">
                <a:solidFill>
                  <a:schemeClr val="tx2"/>
                </a:solidFill>
              </a:rPr>
              <a:t>won't tell them</a:t>
            </a:r>
            <a:r>
              <a:rPr lang="en-IE" dirty="0" smtClean="0">
                <a:solidFill>
                  <a:schemeClr val="tx2"/>
                </a:solidFill>
              </a:rPr>
              <a:t>.</a:t>
            </a:r>
            <a:endParaRPr lang="en-IE" dirty="0">
              <a:solidFill>
                <a:schemeClr val="tx2"/>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56376" y="0"/>
            <a:ext cx="764704" cy="7647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srcRect l="15484" t="29920" r="44092" b="52440"/>
          <a:stretch>
            <a:fillRect/>
          </a:stretch>
        </p:blipFill>
        <p:spPr bwMode="auto">
          <a:xfrm>
            <a:off x="3275856" y="5640410"/>
            <a:ext cx="4320480" cy="1178313"/>
          </a:xfrm>
          <a:prstGeom prst="rect">
            <a:avLst/>
          </a:prstGeom>
          <a:noFill/>
          <a:ln w="9525">
            <a:noFill/>
            <a:miter lim="800000"/>
            <a:headEnd/>
            <a:tailEnd/>
          </a:ln>
        </p:spPr>
      </p:pic>
    </p:spTree>
    <p:extLst>
      <p:ext uri="{BB962C8B-B14F-4D97-AF65-F5344CB8AC3E}">
        <p14:creationId xmlns:p14="http://schemas.microsoft.com/office/powerpoint/2010/main" xmlns="" val="396946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28384" y="188640"/>
            <a:ext cx="720080" cy="72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755576" y="836712"/>
            <a:ext cx="7200800" cy="1200329"/>
          </a:xfrm>
          <a:prstGeom prst="rect">
            <a:avLst/>
          </a:prstGeom>
        </p:spPr>
        <p:txBody>
          <a:bodyPr wrap="square">
            <a:spAutoFit/>
          </a:bodyPr>
          <a:lstStyle/>
          <a:p>
            <a:pPr marL="274320" indent="-274320">
              <a:spcBef>
                <a:spcPts val="600"/>
              </a:spcBef>
              <a:buClr>
                <a:schemeClr val="accent1"/>
              </a:buClr>
              <a:buSzPct val="70000"/>
              <a:buFont typeface="Wingdings"/>
              <a:buChar char=""/>
            </a:pPr>
            <a:r>
              <a:rPr lang="en-IE" sz="1700" b="1" dirty="0" smtClean="0">
                <a:solidFill>
                  <a:srgbClr val="00B0F0"/>
                </a:solidFill>
              </a:rPr>
              <a:t>Company Pages</a:t>
            </a:r>
          </a:p>
          <a:p>
            <a:r>
              <a:rPr lang="en-IE" dirty="0" smtClean="0">
                <a:solidFill>
                  <a:schemeClr val="tx2"/>
                </a:solidFill>
              </a:rPr>
              <a:t>A Company Page helps LinkedIn members learn about your business, brand, and job opportunities. Any LinkedIn member can follow a Company Page.</a:t>
            </a:r>
            <a:endParaRPr lang="en-IE" dirty="0">
              <a:solidFill>
                <a:schemeClr val="tx2"/>
              </a:solidFill>
            </a:endParaRPr>
          </a:p>
        </p:txBody>
      </p:sp>
    </p:spTree>
    <p:extLst>
      <p:ext uri="{BB962C8B-B14F-4D97-AF65-F5344CB8AC3E}">
        <p14:creationId xmlns:p14="http://schemas.microsoft.com/office/powerpoint/2010/main" xmlns="" val="524897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nkedIn.png"/>
          <p:cNvPicPr>
            <a:picLocks noChangeAspect="1"/>
          </p:cNvPicPr>
          <p:nvPr/>
        </p:nvPicPr>
        <p:blipFill>
          <a:blip r:embed="rId2" cstate="print"/>
          <a:srcRect l="29525" t="13461" r="11413" b="8421"/>
          <a:stretch>
            <a:fillRect/>
          </a:stretch>
        </p:blipFill>
        <p:spPr>
          <a:xfrm>
            <a:off x="1422230" y="980728"/>
            <a:ext cx="6534145" cy="5401560"/>
          </a:xfrm>
          <a:prstGeom prst="rect">
            <a:avLst/>
          </a:prstGeom>
        </p:spPr>
      </p:pic>
      <p:sp>
        <p:nvSpPr>
          <p:cNvPr id="3" name="Rectangle 2"/>
          <p:cNvSpPr/>
          <p:nvPr/>
        </p:nvSpPr>
        <p:spPr>
          <a:xfrm>
            <a:off x="539552" y="188640"/>
            <a:ext cx="4392488"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IE" sz="3000" b="1" cap="small" dirty="0" smtClean="0">
                <a:solidFill>
                  <a:schemeClr val="accent3"/>
                </a:solidFill>
                <a:latin typeface="+mj-lt"/>
                <a:ea typeface="+mj-ea"/>
                <a:cs typeface="+mj-cs"/>
              </a:rPr>
              <a:t>LinkedIn Quick </a:t>
            </a:r>
            <a:r>
              <a:rPr lang="en-IE" sz="3000" b="1" cap="small" dirty="0" err="1" smtClean="0">
                <a:solidFill>
                  <a:schemeClr val="accent3"/>
                </a:solidFill>
                <a:latin typeface="+mj-lt"/>
                <a:ea typeface="+mj-ea"/>
                <a:cs typeface="+mj-cs"/>
              </a:rPr>
              <a:t>Infographic</a:t>
            </a:r>
            <a:r>
              <a:rPr lang="en-IE" sz="3000" b="1" cap="small" dirty="0" smtClean="0">
                <a:solidFill>
                  <a:schemeClr val="accent3"/>
                </a:solidFill>
                <a:latin typeface="+mj-lt"/>
                <a:ea typeface="+mj-ea"/>
                <a:cs typeface="+mj-cs"/>
              </a:rPr>
              <a:t> Guide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87824" y="2636912"/>
            <a:ext cx="3168352" cy="3168352"/>
          </a:xfrm>
          <a:prstGeom prst="rect">
            <a:avLst/>
          </a:prstGeom>
        </p:spPr>
      </p:pic>
    </p:spTree>
    <p:extLst>
      <p:ext uri="{BB962C8B-B14F-4D97-AF65-F5344CB8AC3E}">
        <p14:creationId xmlns:p14="http://schemas.microsoft.com/office/powerpoint/2010/main" xmlns="" val="2061389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97410"/>
            <a:ext cx="7272808" cy="3139321"/>
          </a:xfrm>
          <a:prstGeom prst="rect">
            <a:avLst/>
          </a:prstGeom>
          <a:noFill/>
        </p:spPr>
        <p:txBody>
          <a:bodyPr wrap="square" rtlCol="0">
            <a:spAutoFit/>
          </a:bodyPr>
          <a:lstStyle/>
          <a:p>
            <a:pPr lvl="0" algn="ctr"/>
            <a:r>
              <a:rPr lang="en-IE" sz="6600" b="1" dirty="0">
                <a:solidFill>
                  <a:schemeClr val="accent3"/>
                </a:solidFill>
              </a:rPr>
              <a:t>Quick Guide</a:t>
            </a:r>
          </a:p>
          <a:p>
            <a:pPr lvl="0" algn="ctr"/>
            <a:r>
              <a:rPr lang="en-IE" sz="6600" b="1" dirty="0" smtClean="0">
                <a:solidFill>
                  <a:schemeClr val="accent3"/>
                </a:solidFill>
              </a:rPr>
              <a:t>To</a:t>
            </a:r>
          </a:p>
          <a:p>
            <a:pPr lvl="0" algn="ctr"/>
            <a:r>
              <a:rPr lang="en-IE" sz="6600" b="1" dirty="0" err="1" smtClean="0">
                <a:solidFill>
                  <a:schemeClr val="accent2">
                    <a:lumMod val="75000"/>
                  </a:schemeClr>
                </a:solidFill>
              </a:rPr>
              <a:t>Facebook</a:t>
            </a:r>
            <a:endParaRPr lang="en-IE" sz="6600" b="1" dirty="0">
              <a:solidFill>
                <a:schemeClr val="accent2">
                  <a:lumMod val="75000"/>
                </a:schemeClr>
              </a:solidFill>
            </a:endParaRPr>
          </a:p>
        </p:txBody>
      </p:sp>
      <p:pic>
        <p:nvPicPr>
          <p:cNvPr id="4" name="Picture 3"/>
          <p:cNvPicPr>
            <a:picLocks noChangeAspect="1" noChangeArrowheads="1"/>
          </p:cNvPicPr>
          <p:nvPr/>
        </p:nvPicPr>
        <p:blipFill>
          <a:blip r:embed="rId2" cstate="print"/>
          <a:srcRect/>
          <a:stretch>
            <a:fillRect/>
          </a:stretch>
        </p:blipFill>
        <p:spPr bwMode="auto">
          <a:xfrm>
            <a:off x="3707904" y="4509120"/>
            <a:ext cx="983117" cy="1008112"/>
          </a:xfrm>
          <a:prstGeom prst="rect">
            <a:avLst/>
          </a:prstGeom>
          <a:noFill/>
          <a:ln w="9525">
            <a:noFill/>
            <a:miter lim="800000"/>
            <a:headEnd/>
            <a:tailEnd/>
          </a:ln>
        </p:spPr>
      </p:pic>
    </p:spTree>
    <p:extLst>
      <p:ext uri="{BB962C8B-B14F-4D97-AF65-F5344CB8AC3E}">
        <p14:creationId xmlns:p14="http://schemas.microsoft.com/office/powerpoint/2010/main" xmlns="" val="1732884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208912" cy="6647974"/>
          </a:xfrm>
          <a:prstGeom prst="rect">
            <a:avLst/>
          </a:prstGeom>
          <a:noFill/>
        </p:spPr>
        <p:txBody>
          <a:bodyPr wrap="square" rtlCol="0">
            <a:spAutoFit/>
          </a:bodyPr>
          <a:lstStyle/>
          <a:p>
            <a:pPr>
              <a:spcBef>
                <a:spcPct val="0"/>
              </a:spcBef>
            </a:pPr>
            <a:r>
              <a:rPr lang="en-IE" sz="3000" b="1" cap="small" dirty="0" err="1" smtClean="0">
                <a:solidFill>
                  <a:schemeClr val="accent3"/>
                </a:solidFill>
                <a:latin typeface="+mj-lt"/>
                <a:ea typeface="+mj-ea"/>
                <a:cs typeface="+mj-cs"/>
              </a:rPr>
              <a:t>Facebook</a:t>
            </a:r>
            <a:endParaRPr lang="en-IE" sz="3000" b="1" cap="small" dirty="0">
              <a:solidFill>
                <a:schemeClr val="accent3"/>
              </a:solidFill>
              <a:latin typeface="+mj-lt"/>
              <a:ea typeface="+mj-ea"/>
              <a:cs typeface="+mj-cs"/>
            </a:endParaRPr>
          </a:p>
          <a:p>
            <a:endParaRPr lang="en-IE" dirty="0" smtClean="0">
              <a:solidFill>
                <a:schemeClr val="tx2"/>
              </a:solidFill>
            </a:endParaRPr>
          </a:p>
          <a:p>
            <a:pPr>
              <a:buNone/>
            </a:pPr>
            <a:r>
              <a:rPr lang="en-IE" b="1" dirty="0" smtClean="0">
                <a:solidFill>
                  <a:srgbClr val="00B0F0"/>
                </a:solidFill>
              </a:rPr>
              <a:t>Your </a:t>
            </a:r>
            <a:r>
              <a:rPr lang="en-IE" b="1" dirty="0" err="1" smtClean="0">
                <a:solidFill>
                  <a:srgbClr val="00B0F0"/>
                </a:solidFill>
              </a:rPr>
              <a:t>Facebook</a:t>
            </a:r>
            <a:r>
              <a:rPr lang="en-IE" b="1" dirty="0" smtClean="0">
                <a:solidFill>
                  <a:srgbClr val="00B0F0"/>
                </a:solidFill>
              </a:rPr>
              <a:t> page makes your service: </a:t>
            </a:r>
          </a:p>
          <a:p>
            <a:pPr>
              <a:buNone/>
            </a:pPr>
            <a:endParaRPr lang="en-IE" b="1" dirty="0" smtClean="0">
              <a:solidFill>
                <a:srgbClr val="00B0F0"/>
              </a:solidFill>
            </a:endParaRPr>
          </a:p>
          <a:p>
            <a:pPr>
              <a:buClr>
                <a:schemeClr val="accent1"/>
              </a:buClr>
              <a:buFont typeface="Courier New" pitchFamily="49" charset="0"/>
              <a:buChar char="o"/>
            </a:pPr>
            <a:r>
              <a:rPr lang="en-IE" dirty="0" smtClean="0"/>
              <a:t> </a:t>
            </a:r>
            <a:r>
              <a:rPr lang="en-IE" sz="1700" b="1" dirty="0" smtClean="0">
                <a:solidFill>
                  <a:srgbClr val="00B0F0"/>
                </a:solidFill>
              </a:rPr>
              <a:t> Discoverable </a:t>
            </a:r>
            <a:r>
              <a:rPr lang="en-IE" dirty="0" smtClean="0"/>
              <a:t>– people can search for your service online</a:t>
            </a:r>
          </a:p>
          <a:p>
            <a:pPr>
              <a:buFont typeface="Courier New" pitchFamily="49" charset="0"/>
              <a:buChar char="o"/>
            </a:pPr>
            <a:endParaRPr lang="en-IE" dirty="0" smtClean="0"/>
          </a:p>
          <a:p>
            <a:pPr>
              <a:buClr>
                <a:schemeClr val="accent1"/>
              </a:buClr>
              <a:buFont typeface="Courier New" pitchFamily="49" charset="0"/>
              <a:buChar char="o"/>
            </a:pPr>
            <a:r>
              <a:rPr lang="en-IE" dirty="0" smtClean="0"/>
              <a:t>  </a:t>
            </a:r>
            <a:r>
              <a:rPr lang="en-IE" sz="1700" b="1" dirty="0" smtClean="0">
                <a:solidFill>
                  <a:srgbClr val="00B0F0"/>
                </a:solidFill>
              </a:rPr>
              <a:t>Connected</a:t>
            </a:r>
            <a:r>
              <a:rPr lang="en-IE" dirty="0" smtClean="0"/>
              <a:t> – you can have one-to-one conversations, people can read your posts, like your posts and share them with friends</a:t>
            </a:r>
          </a:p>
          <a:p>
            <a:pPr>
              <a:buClr>
                <a:schemeClr val="accent1"/>
              </a:buClr>
              <a:buFont typeface="Courier New" pitchFamily="49" charset="0"/>
              <a:buChar char="o"/>
            </a:pPr>
            <a:endParaRPr lang="en-IE" dirty="0" smtClean="0"/>
          </a:p>
          <a:p>
            <a:pPr>
              <a:buClr>
                <a:schemeClr val="accent1"/>
              </a:buClr>
              <a:buFont typeface="Courier New" pitchFamily="49" charset="0"/>
              <a:buChar char="o"/>
            </a:pPr>
            <a:r>
              <a:rPr lang="en-IE" dirty="0" smtClean="0"/>
              <a:t> </a:t>
            </a:r>
            <a:r>
              <a:rPr lang="en-IE" sz="1700" b="1" dirty="0" smtClean="0">
                <a:solidFill>
                  <a:srgbClr val="00B0F0"/>
                </a:solidFill>
              </a:rPr>
              <a:t> Timely </a:t>
            </a:r>
            <a:r>
              <a:rPr lang="en-IE" dirty="0" smtClean="0"/>
              <a:t>– your page can reach large groups of people in short space of time</a:t>
            </a:r>
          </a:p>
          <a:p>
            <a:pPr>
              <a:buClr>
                <a:schemeClr val="accent1"/>
              </a:buClr>
              <a:buFont typeface="Courier New" pitchFamily="49" charset="0"/>
              <a:buChar char="o"/>
            </a:pPr>
            <a:endParaRPr lang="en-IE" dirty="0" smtClean="0"/>
          </a:p>
          <a:p>
            <a:pPr>
              <a:buClr>
                <a:schemeClr val="accent1"/>
              </a:buClr>
              <a:buFont typeface="Courier New" pitchFamily="49" charset="0"/>
              <a:buChar char="o"/>
            </a:pPr>
            <a:r>
              <a:rPr lang="en-IE" dirty="0" smtClean="0"/>
              <a:t>  </a:t>
            </a:r>
            <a:r>
              <a:rPr lang="en-IE" sz="1700" b="1" dirty="0" smtClean="0">
                <a:solidFill>
                  <a:srgbClr val="00B0F0"/>
                </a:solidFill>
              </a:rPr>
              <a:t>Insightful </a:t>
            </a:r>
            <a:r>
              <a:rPr lang="en-IE" dirty="0" smtClean="0"/>
              <a:t>– analytics on your page can give you a deeper understanding of your target audience </a:t>
            </a:r>
          </a:p>
          <a:p>
            <a:pPr>
              <a:buClr>
                <a:schemeClr val="accent1"/>
              </a:buClr>
              <a:buFont typeface="Courier New" pitchFamily="49" charset="0"/>
              <a:buChar char="o"/>
            </a:pPr>
            <a:endParaRPr lang="en-IE" dirty="0" smtClean="0"/>
          </a:p>
          <a:p>
            <a:pPr>
              <a:buClr>
                <a:schemeClr val="accent1"/>
              </a:buClr>
            </a:pPr>
            <a:r>
              <a:rPr lang="en-IE" b="1" dirty="0" smtClean="0">
                <a:solidFill>
                  <a:schemeClr val="accent1"/>
                </a:solidFill>
              </a:rPr>
              <a:t>*</a:t>
            </a:r>
            <a:r>
              <a:rPr lang="en-IE" dirty="0" smtClean="0"/>
              <a:t> </a:t>
            </a:r>
            <a:r>
              <a:rPr lang="en-IE" sz="1700" b="1" dirty="0" err="1" smtClean="0">
                <a:solidFill>
                  <a:srgbClr val="00B0F0"/>
                </a:solidFill>
              </a:rPr>
              <a:t>Facebook</a:t>
            </a:r>
            <a:r>
              <a:rPr lang="en-IE" sz="1700" b="1" dirty="0" smtClean="0">
                <a:solidFill>
                  <a:srgbClr val="00B0F0"/>
                </a:solidFill>
              </a:rPr>
              <a:t> uses algorithms </a:t>
            </a:r>
            <a:r>
              <a:rPr lang="en-IE" dirty="0" smtClean="0"/>
              <a:t>– this means that the stories that show in your News Feed are influenced by your connections and activity on </a:t>
            </a:r>
            <a:r>
              <a:rPr lang="en-IE" dirty="0" err="1" smtClean="0"/>
              <a:t>Facebook</a:t>
            </a:r>
            <a:r>
              <a:rPr lang="en-IE" dirty="0" smtClean="0"/>
              <a:t>. Only posts that get a high level of engagement (likes, clicks, comments, shares) will be seen by a lot of people – regardless of whether those people are fans or friends. This opens up more real estate for Promoted Posts (ads) from companies or people. </a:t>
            </a:r>
          </a:p>
          <a:p>
            <a:pPr>
              <a:buClr>
                <a:schemeClr val="accent1"/>
              </a:buClr>
            </a:pPr>
            <a:endParaRPr lang="en-IE" dirty="0" smtClean="0">
              <a:solidFill>
                <a:schemeClr val="tx2"/>
              </a:solidFill>
            </a:endParaRPr>
          </a:p>
          <a:p>
            <a:endParaRPr lang="en-IE" dirty="0">
              <a:solidFill>
                <a:schemeClr val="tx2"/>
              </a:solidFill>
            </a:endParaRPr>
          </a:p>
        </p:txBody>
      </p:sp>
      <p:pic>
        <p:nvPicPr>
          <p:cNvPr id="4" name="Picture 3"/>
          <p:cNvPicPr>
            <a:picLocks noChangeAspect="1" noChangeArrowheads="1"/>
          </p:cNvPicPr>
          <p:nvPr/>
        </p:nvPicPr>
        <p:blipFill>
          <a:blip r:embed="rId2" cstate="print"/>
          <a:srcRect/>
          <a:stretch>
            <a:fillRect/>
          </a:stretch>
        </p:blipFill>
        <p:spPr bwMode="auto">
          <a:xfrm>
            <a:off x="7884368" y="260648"/>
            <a:ext cx="720080" cy="738387"/>
          </a:xfrm>
          <a:prstGeom prst="rect">
            <a:avLst/>
          </a:prstGeom>
          <a:noFill/>
          <a:ln w="9525">
            <a:noFill/>
            <a:miter lim="800000"/>
            <a:headEnd/>
            <a:tailEnd/>
          </a:ln>
        </p:spPr>
      </p:pic>
    </p:spTree>
    <p:extLst>
      <p:ext uri="{BB962C8B-B14F-4D97-AF65-F5344CB8AC3E}">
        <p14:creationId xmlns:p14="http://schemas.microsoft.com/office/powerpoint/2010/main" xmlns="" val="1956594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208912" cy="6500241"/>
          </a:xfrm>
          <a:prstGeom prst="rect">
            <a:avLst/>
          </a:prstGeom>
          <a:noFill/>
        </p:spPr>
        <p:txBody>
          <a:bodyPr wrap="square" rtlCol="0">
            <a:spAutoFit/>
          </a:bodyPr>
          <a:lstStyle/>
          <a:p>
            <a:pPr>
              <a:spcBef>
                <a:spcPct val="0"/>
              </a:spcBef>
            </a:pPr>
            <a:r>
              <a:rPr lang="en-IE" sz="3000" b="1" cap="small" dirty="0" smtClean="0">
                <a:solidFill>
                  <a:schemeClr val="accent3"/>
                </a:solidFill>
                <a:latin typeface="+mj-lt"/>
                <a:ea typeface="+mj-ea"/>
                <a:cs typeface="+mj-cs"/>
              </a:rPr>
              <a:t>The Language of </a:t>
            </a:r>
            <a:r>
              <a:rPr lang="en-IE" sz="3000" b="1" cap="small" dirty="0" err="1" smtClean="0">
                <a:solidFill>
                  <a:schemeClr val="accent3"/>
                </a:solidFill>
                <a:latin typeface="+mj-lt"/>
                <a:ea typeface="+mj-ea"/>
                <a:cs typeface="+mj-cs"/>
              </a:rPr>
              <a:t>Facebook</a:t>
            </a:r>
            <a:endParaRPr lang="en-IE" sz="3000" b="1" cap="small" dirty="0">
              <a:solidFill>
                <a:schemeClr val="accent3"/>
              </a:solidFill>
              <a:latin typeface="+mj-lt"/>
              <a:ea typeface="+mj-ea"/>
              <a:cs typeface="+mj-cs"/>
            </a:endParaRPr>
          </a:p>
          <a:p>
            <a:endParaRPr lang="en-IE" dirty="0" smtClean="0">
              <a:solidFill>
                <a:schemeClr val="tx2"/>
              </a:solidFill>
            </a:endParaRPr>
          </a:p>
          <a:p>
            <a:pPr marL="274320" indent="-274320">
              <a:lnSpc>
                <a:spcPct val="80000"/>
              </a:lnSpc>
              <a:spcBef>
                <a:spcPts val="600"/>
              </a:spcBef>
              <a:buClr>
                <a:schemeClr val="accent1"/>
              </a:buClr>
              <a:buSzPct val="70000"/>
              <a:buFont typeface="Wingdings"/>
              <a:buChar char=""/>
            </a:pPr>
            <a:r>
              <a:rPr lang="en-IE" sz="1700" b="1" dirty="0" smtClean="0">
                <a:solidFill>
                  <a:srgbClr val="00B0F0"/>
                </a:solidFill>
              </a:rPr>
              <a:t>Page </a:t>
            </a:r>
          </a:p>
          <a:p>
            <a:pPr marL="274320" indent="-274320">
              <a:lnSpc>
                <a:spcPct val="80000"/>
              </a:lnSpc>
              <a:spcBef>
                <a:spcPts val="600"/>
              </a:spcBef>
              <a:buClr>
                <a:schemeClr val="accent1"/>
              </a:buClr>
              <a:buSzPct val="70000"/>
            </a:pPr>
            <a:r>
              <a:rPr lang="en-IE" sz="1600" dirty="0" smtClean="0">
                <a:solidFill>
                  <a:schemeClr val="tx2"/>
                </a:solidFill>
              </a:rPr>
              <a:t>Pages allow businesses, brands and organizations to connect with people on </a:t>
            </a:r>
          </a:p>
          <a:p>
            <a:pPr marL="274320" indent="-274320">
              <a:lnSpc>
                <a:spcPct val="80000"/>
              </a:lnSpc>
              <a:spcBef>
                <a:spcPts val="600"/>
              </a:spcBef>
              <a:buClr>
                <a:schemeClr val="accent1"/>
              </a:buClr>
              <a:buSzPct val="70000"/>
            </a:pPr>
            <a:r>
              <a:rPr lang="en-IE" sz="1600" dirty="0" err="1" smtClean="0">
                <a:solidFill>
                  <a:schemeClr val="tx2"/>
                </a:solidFill>
              </a:rPr>
              <a:t>Facebook</a:t>
            </a:r>
            <a:endParaRPr lang="en-IE" sz="1600" dirty="0" smtClean="0">
              <a:solidFill>
                <a:schemeClr val="tx2"/>
              </a:solidFill>
            </a:endParaRPr>
          </a:p>
          <a:p>
            <a:endParaRPr lang="en-IE" dirty="0" smtClean="0"/>
          </a:p>
          <a:p>
            <a:pPr marL="274320" indent="-274320">
              <a:lnSpc>
                <a:spcPct val="80000"/>
              </a:lnSpc>
              <a:spcBef>
                <a:spcPts val="600"/>
              </a:spcBef>
              <a:buClr>
                <a:schemeClr val="accent1"/>
              </a:buClr>
              <a:buSzPct val="70000"/>
              <a:buFont typeface="Wingdings"/>
              <a:buChar char=""/>
            </a:pPr>
            <a:r>
              <a:rPr lang="en-IE" sz="1700" b="1" dirty="0" smtClean="0">
                <a:solidFill>
                  <a:srgbClr val="00B0F0"/>
                </a:solidFill>
              </a:rPr>
              <a:t> Like, comment and share </a:t>
            </a:r>
          </a:p>
          <a:p>
            <a:pPr>
              <a:buClr>
                <a:schemeClr val="accent1"/>
              </a:buClr>
            </a:pPr>
            <a:r>
              <a:rPr lang="en-IE" sz="1600" dirty="0" smtClean="0">
                <a:solidFill>
                  <a:schemeClr val="tx2"/>
                </a:solidFill>
              </a:rPr>
              <a:t>People click like to give positive feedback and connect with things they care about. Collectively this is known as engagement – brands will seek a high level of engagement on posts.</a:t>
            </a:r>
          </a:p>
          <a:p>
            <a:r>
              <a:rPr lang="en-IE" sz="2200" dirty="0" smtClean="0">
                <a:solidFill>
                  <a:schemeClr val="tx2"/>
                </a:solidFill>
              </a:rPr>
              <a:t> </a:t>
            </a:r>
          </a:p>
          <a:p>
            <a:pPr marL="274320" indent="-274320">
              <a:lnSpc>
                <a:spcPct val="80000"/>
              </a:lnSpc>
              <a:spcBef>
                <a:spcPts val="600"/>
              </a:spcBef>
              <a:buClr>
                <a:schemeClr val="accent1"/>
              </a:buClr>
              <a:buSzPct val="70000"/>
              <a:buFont typeface="Wingdings"/>
              <a:buChar char=""/>
            </a:pPr>
            <a:r>
              <a:rPr lang="en-IE" sz="1700" b="1" dirty="0" smtClean="0">
                <a:solidFill>
                  <a:srgbClr val="00B0F0"/>
                </a:solidFill>
              </a:rPr>
              <a:t>Timeline </a:t>
            </a:r>
          </a:p>
          <a:p>
            <a:r>
              <a:rPr lang="en-IE" sz="1600" dirty="0" smtClean="0">
                <a:solidFill>
                  <a:schemeClr val="tx2"/>
                </a:solidFill>
              </a:rPr>
              <a:t>this is where you can see your posts or posts you've been tagged in displayed by date. Your Timeline is also part of your profile</a:t>
            </a:r>
          </a:p>
          <a:p>
            <a:pPr marL="274320" indent="-274320">
              <a:lnSpc>
                <a:spcPct val="80000"/>
              </a:lnSpc>
              <a:spcBef>
                <a:spcPts val="600"/>
              </a:spcBef>
              <a:buClr>
                <a:schemeClr val="accent1"/>
              </a:buClr>
              <a:buSzPct val="70000"/>
              <a:buFont typeface="Wingdings"/>
              <a:buChar char=""/>
            </a:pPr>
            <a:endParaRPr lang="en-IE" sz="1700" b="1" dirty="0" smtClean="0">
              <a:solidFill>
                <a:srgbClr val="00B0F0"/>
              </a:solidFill>
            </a:endParaRPr>
          </a:p>
          <a:p>
            <a:pPr marL="274320" indent="-274320">
              <a:lnSpc>
                <a:spcPct val="80000"/>
              </a:lnSpc>
              <a:spcBef>
                <a:spcPts val="600"/>
              </a:spcBef>
              <a:buClr>
                <a:schemeClr val="accent1"/>
              </a:buClr>
              <a:buSzPct val="70000"/>
              <a:buFont typeface="Wingdings"/>
              <a:buChar char=""/>
            </a:pPr>
            <a:r>
              <a:rPr lang="en-IE" sz="1700" b="1" dirty="0" smtClean="0">
                <a:solidFill>
                  <a:srgbClr val="00B0F0"/>
                </a:solidFill>
              </a:rPr>
              <a:t>Notifications </a:t>
            </a:r>
          </a:p>
          <a:p>
            <a:pPr>
              <a:buClr>
                <a:schemeClr val="accent1"/>
              </a:buClr>
            </a:pPr>
            <a:r>
              <a:rPr lang="en-IE" sz="1600" dirty="0" smtClean="0">
                <a:solidFill>
                  <a:schemeClr val="tx2"/>
                </a:solidFill>
              </a:rPr>
              <a:t>These are updates about activity on </a:t>
            </a:r>
            <a:r>
              <a:rPr lang="en-IE" sz="1600" dirty="0" err="1" smtClean="0">
                <a:solidFill>
                  <a:schemeClr val="tx2"/>
                </a:solidFill>
              </a:rPr>
              <a:t>Facebook</a:t>
            </a:r>
            <a:r>
              <a:rPr lang="en-IE" sz="1600" dirty="0" smtClean="0">
                <a:solidFill>
                  <a:schemeClr val="tx2"/>
                </a:solidFill>
              </a:rPr>
              <a:t>. Notifications let you know when people take actions on </a:t>
            </a:r>
            <a:r>
              <a:rPr lang="en-IE" sz="1600" dirty="0" err="1" smtClean="0">
                <a:solidFill>
                  <a:schemeClr val="tx2"/>
                </a:solidFill>
              </a:rPr>
              <a:t>Facebook</a:t>
            </a:r>
            <a:r>
              <a:rPr lang="en-IE" sz="1600" dirty="0" smtClean="0">
                <a:solidFill>
                  <a:schemeClr val="tx2"/>
                </a:solidFill>
              </a:rPr>
              <a:t> related to you, so you can quickly check out a photo you've been tagged in or read a new posting on your Wall. They are available from your home page or from the notifications icon within the </a:t>
            </a:r>
            <a:r>
              <a:rPr lang="en-IE" sz="1600" dirty="0" err="1" smtClean="0">
                <a:solidFill>
                  <a:schemeClr val="tx2"/>
                </a:solidFill>
              </a:rPr>
              <a:t>Facebook</a:t>
            </a:r>
            <a:r>
              <a:rPr lang="en-IE" sz="1600" dirty="0" smtClean="0">
                <a:solidFill>
                  <a:schemeClr val="tx2"/>
                </a:solidFill>
              </a:rPr>
              <a:t> Chat bar at the bottom of your browser.</a:t>
            </a:r>
          </a:p>
          <a:p>
            <a:pPr>
              <a:buClr>
                <a:schemeClr val="accent1"/>
              </a:buClr>
            </a:pPr>
            <a:endParaRPr lang="en-IE" dirty="0" smtClean="0">
              <a:solidFill>
                <a:schemeClr val="tx2"/>
              </a:solidFill>
            </a:endParaRPr>
          </a:p>
          <a:p>
            <a:endParaRPr lang="en-IE" dirty="0">
              <a:solidFill>
                <a:schemeClr val="tx2"/>
              </a:solidFill>
            </a:endParaRPr>
          </a:p>
        </p:txBody>
      </p:sp>
      <p:pic>
        <p:nvPicPr>
          <p:cNvPr id="4" name="Picture 3"/>
          <p:cNvPicPr>
            <a:picLocks noChangeAspect="1" noChangeArrowheads="1"/>
          </p:cNvPicPr>
          <p:nvPr/>
        </p:nvPicPr>
        <p:blipFill>
          <a:blip r:embed="rId2" cstate="print"/>
          <a:srcRect/>
          <a:stretch>
            <a:fillRect/>
          </a:stretch>
        </p:blipFill>
        <p:spPr bwMode="auto">
          <a:xfrm>
            <a:off x="7884368" y="260648"/>
            <a:ext cx="720080" cy="738387"/>
          </a:xfrm>
          <a:prstGeom prst="rect">
            <a:avLst/>
          </a:prstGeom>
          <a:noFill/>
          <a:ln w="9525">
            <a:noFill/>
            <a:miter lim="800000"/>
            <a:headEnd/>
            <a:tailEnd/>
          </a:ln>
        </p:spPr>
      </p:pic>
    </p:spTree>
    <p:extLst>
      <p:ext uri="{BB962C8B-B14F-4D97-AF65-F5344CB8AC3E}">
        <p14:creationId xmlns:p14="http://schemas.microsoft.com/office/powerpoint/2010/main" xmlns="" val="1956594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64704"/>
            <a:ext cx="7416824" cy="5669244"/>
          </a:xfrm>
          <a:prstGeom prst="rect">
            <a:avLst/>
          </a:prstGeom>
        </p:spPr>
        <p:txBody>
          <a:bodyPr wrap="square">
            <a:spAutoFit/>
          </a:bodyPr>
          <a:lstStyle/>
          <a:p>
            <a:pPr marL="274320" indent="-274320">
              <a:lnSpc>
                <a:spcPct val="80000"/>
              </a:lnSpc>
              <a:spcBef>
                <a:spcPts val="600"/>
              </a:spcBef>
              <a:buClr>
                <a:schemeClr val="accent1"/>
              </a:buClr>
              <a:buSzPct val="70000"/>
              <a:buFont typeface="Wingdings"/>
              <a:buChar char=""/>
            </a:pPr>
            <a:r>
              <a:rPr lang="en-IE" sz="1600" b="1" dirty="0" smtClean="0">
                <a:solidFill>
                  <a:srgbClr val="00B0F0"/>
                </a:solidFill>
              </a:rPr>
              <a:t>Messages </a:t>
            </a:r>
          </a:p>
          <a:p>
            <a:r>
              <a:rPr lang="en-IE" sz="1400" dirty="0" smtClean="0"/>
              <a:t>Inbox contain your ongoing conversations with people on </a:t>
            </a:r>
            <a:r>
              <a:rPr lang="en-IE" sz="1400" dirty="0" err="1" smtClean="0"/>
              <a:t>Facebook</a:t>
            </a:r>
            <a:endParaRPr lang="en-IE" sz="1400" dirty="0" smtClean="0"/>
          </a:p>
          <a:p>
            <a:endParaRPr lang="en-IE" sz="1400" dirty="0" smtClean="0"/>
          </a:p>
          <a:p>
            <a:pPr marL="274320" indent="-274320">
              <a:lnSpc>
                <a:spcPct val="80000"/>
              </a:lnSpc>
              <a:spcBef>
                <a:spcPts val="600"/>
              </a:spcBef>
              <a:buClr>
                <a:schemeClr val="accent1"/>
              </a:buClr>
              <a:buSzPct val="70000"/>
              <a:buFont typeface="Wingdings"/>
              <a:buChar char=""/>
            </a:pPr>
            <a:r>
              <a:rPr lang="en-IE" sz="1600" b="1" dirty="0" smtClean="0">
                <a:solidFill>
                  <a:srgbClr val="00B0F0"/>
                </a:solidFill>
              </a:rPr>
              <a:t>Block </a:t>
            </a:r>
          </a:p>
          <a:p>
            <a:r>
              <a:rPr lang="en-IE" sz="1400" dirty="0" smtClean="0"/>
              <a:t>You can </a:t>
            </a:r>
            <a:r>
              <a:rPr lang="en-IE" sz="1400" dirty="0" smtClean="0">
                <a:hlinkClick r:id="rId2"/>
              </a:rPr>
              <a:t>block someone</a:t>
            </a:r>
            <a:r>
              <a:rPr lang="en-IE" sz="1400" dirty="0" smtClean="0"/>
              <a:t> to </a:t>
            </a:r>
            <a:r>
              <a:rPr lang="en-IE" sz="1400" dirty="0" err="1" smtClean="0"/>
              <a:t>unfriend</a:t>
            </a:r>
            <a:r>
              <a:rPr lang="en-IE" sz="1400" dirty="0" smtClean="0"/>
              <a:t> them and limit the ways they can get in touch with you on </a:t>
            </a:r>
            <a:r>
              <a:rPr lang="en-IE" sz="1400" dirty="0" err="1" smtClean="0"/>
              <a:t>Facebook</a:t>
            </a:r>
            <a:r>
              <a:rPr lang="en-IE" sz="1400" dirty="0" smtClean="0"/>
              <a:t>. Blocking can help stop someone from bothering you on </a:t>
            </a:r>
            <a:r>
              <a:rPr lang="en-IE" sz="1400" dirty="0" err="1" smtClean="0"/>
              <a:t>Facebook</a:t>
            </a:r>
            <a:r>
              <a:rPr lang="en-IE" sz="1400" dirty="0" smtClean="0"/>
              <a:t>.</a:t>
            </a:r>
          </a:p>
          <a:p>
            <a:endParaRPr lang="en-IE" sz="1400" dirty="0" smtClean="0"/>
          </a:p>
          <a:p>
            <a:pPr marL="274320" indent="-274320">
              <a:lnSpc>
                <a:spcPct val="80000"/>
              </a:lnSpc>
              <a:spcBef>
                <a:spcPts val="600"/>
              </a:spcBef>
              <a:buClr>
                <a:schemeClr val="accent1"/>
              </a:buClr>
              <a:buSzPct val="70000"/>
              <a:buFont typeface="Wingdings"/>
              <a:buChar char=""/>
            </a:pPr>
            <a:r>
              <a:rPr lang="en-IE" sz="1600" b="1" dirty="0" smtClean="0">
                <a:solidFill>
                  <a:srgbClr val="00B0F0"/>
                </a:solidFill>
              </a:rPr>
              <a:t>Follow</a:t>
            </a:r>
          </a:p>
          <a:p>
            <a:r>
              <a:rPr lang="en-IE" sz="1400" dirty="0" smtClean="0"/>
              <a:t>People can follow your page, it is a way to hear from people you’re interested in, even if you’re not friends. The Follow button is also a way to fine-tune your News Feed to get the types of updates you want to see.</a:t>
            </a:r>
          </a:p>
          <a:p>
            <a:pPr marL="274320" indent="-274320">
              <a:lnSpc>
                <a:spcPct val="80000"/>
              </a:lnSpc>
              <a:spcBef>
                <a:spcPts val="600"/>
              </a:spcBef>
              <a:buClr>
                <a:schemeClr val="accent1"/>
              </a:buClr>
              <a:buSzPct val="70000"/>
              <a:buFont typeface="Wingdings"/>
              <a:buChar char=""/>
            </a:pPr>
            <a:endParaRPr lang="en-IE" sz="1400" b="1" dirty="0" smtClean="0">
              <a:solidFill>
                <a:srgbClr val="00B0F0"/>
              </a:solidFill>
            </a:endParaRPr>
          </a:p>
          <a:p>
            <a:pPr marL="274320" indent="-274320">
              <a:lnSpc>
                <a:spcPct val="80000"/>
              </a:lnSpc>
              <a:spcBef>
                <a:spcPts val="600"/>
              </a:spcBef>
              <a:buClr>
                <a:schemeClr val="accent1"/>
              </a:buClr>
              <a:buSzPct val="70000"/>
              <a:buFont typeface="Wingdings"/>
              <a:buChar char=""/>
            </a:pPr>
            <a:r>
              <a:rPr lang="en-IE" sz="1600" b="1" dirty="0" smtClean="0">
                <a:solidFill>
                  <a:srgbClr val="00B0F0"/>
                </a:solidFill>
              </a:rPr>
              <a:t>Tag </a:t>
            </a:r>
          </a:p>
          <a:p>
            <a:pPr marL="274320" indent="-274320">
              <a:lnSpc>
                <a:spcPct val="80000"/>
              </a:lnSpc>
              <a:spcBef>
                <a:spcPts val="600"/>
              </a:spcBef>
              <a:buClr>
                <a:schemeClr val="accent1"/>
              </a:buClr>
              <a:buSzPct val="70000"/>
            </a:pPr>
            <a:r>
              <a:rPr lang="en-IE" sz="1400" dirty="0" smtClean="0"/>
              <a:t>When you tag someone, you create a link to their profile. For example, you can tag </a:t>
            </a:r>
          </a:p>
          <a:p>
            <a:pPr marL="274320" indent="-274320">
              <a:lnSpc>
                <a:spcPct val="80000"/>
              </a:lnSpc>
              <a:spcBef>
                <a:spcPts val="600"/>
              </a:spcBef>
              <a:buClr>
                <a:schemeClr val="accent1"/>
              </a:buClr>
              <a:buSzPct val="70000"/>
            </a:pPr>
            <a:r>
              <a:rPr lang="en-IE" sz="1400" dirty="0" smtClean="0"/>
              <a:t>a photo to show who's in the photo or post a status update and say who you're</a:t>
            </a:r>
          </a:p>
          <a:p>
            <a:pPr marL="274320" indent="-274320">
              <a:lnSpc>
                <a:spcPct val="80000"/>
              </a:lnSpc>
              <a:spcBef>
                <a:spcPts val="600"/>
              </a:spcBef>
              <a:buClr>
                <a:schemeClr val="accent1"/>
              </a:buClr>
              <a:buSzPct val="70000"/>
            </a:pPr>
            <a:r>
              <a:rPr lang="en-IE" sz="1400" dirty="0" smtClean="0"/>
              <a:t>with. </a:t>
            </a:r>
          </a:p>
          <a:p>
            <a:pPr marL="274320" indent="-274320">
              <a:lnSpc>
                <a:spcPct val="80000"/>
              </a:lnSpc>
              <a:spcBef>
                <a:spcPts val="600"/>
              </a:spcBef>
              <a:buClr>
                <a:schemeClr val="accent1"/>
              </a:buClr>
              <a:buSzPct val="70000"/>
              <a:buFont typeface="Wingdings"/>
              <a:buChar char=""/>
            </a:pPr>
            <a:endParaRPr lang="en-IE" sz="1400" b="1" dirty="0" smtClean="0">
              <a:solidFill>
                <a:srgbClr val="00B0F0"/>
              </a:solidFill>
            </a:endParaRPr>
          </a:p>
          <a:p>
            <a:pPr marL="274320" indent="-274320">
              <a:lnSpc>
                <a:spcPct val="80000"/>
              </a:lnSpc>
              <a:spcBef>
                <a:spcPts val="600"/>
              </a:spcBef>
              <a:buClr>
                <a:schemeClr val="accent1"/>
              </a:buClr>
              <a:buSzPct val="70000"/>
              <a:buFont typeface="Wingdings"/>
              <a:buChar char=""/>
            </a:pPr>
            <a:r>
              <a:rPr lang="en-IE" sz="1600" b="1" dirty="0" smtClean="0">
                <a:solidFill>
                  <a:srgbClr val="00B0F0"/>
                </a:solidFill>
              </a:rPr>
              <a:t>Adding a location</a:t>
            </a:r>
          </a:p>
          <a:p>
            <a:r>
              <a:rPr lang="en-IE" sz="1400" dirty="0" smtClean="0"/>
              <a:t>You can add your location to a post to tell people you're at a specific place, like a restaurant or park. To add your location to a new post: Begin writing your post</a:t>
            </a:r>
          </a:p>
          <a:p>
            <a:r>
              <a:rPr lang="en-IE" sz="1400" dirty="0" smtClean="0"/>
              <a:t>Click </a:t>
            </a:r>
          </a:p>
          <a:p>
            <a:r>
              <a:rPr lang="en-IE" sz="1400" dirty="0" smtClean="0"/>
              <a:t>Enter your location's name or select a suggested location</a:t>
            </a:r>
          </a:p>
          <a:p>
            <a:pPr marL="274320" indent="-274320">
              <a:lnSpc>
                <a:spcPct val="80000"/>
              </a:lnSpc>
              <a:spcBef>
                <a:spcPts val="600"/>
              </a:spcBef>
              <a:buClr>
                <a:schemeClr val="accent1"/>
              </a:buClr>
              <a:buSzPct val="70000"/>
              <a:buFont typeface="Wingdings"/>
              <a:buChar char=""/>
            </a:pPr>
            <a:endParaRPr lang="en-IE" sz="1700" b="1" dirty="0" smtClean="0">
              <a:solidFill>
                <a:srgbClr val="00B0F0"/>
              </a:solidFill>
            </a:endParaRPr>
          </a:p>
        </p:txBody>
      </p:sp>
      <p:pic>
        <p:nvPicPr>
          <p:cNvPr id="3" name="Picture 2" descr="851565_306541856160902_729164158_n.jpg"/>
          <p:cNvPicPr>
            <a:picLocks noChangeAspect="1"/>
          </p:cNvPicPr>
          <p:nvPr/>
        </p:nvPicPr>
        <p:blipFill>
          <a:blip r:embed="rId3" cstate="print"/>
          <a:stretch>
            <a:fillRect/>
          </a:stretch>
        </p:blipFill>
        <p:spPr>
          <a:xfrm>
            <a:off x="1331640" y="6093296"/>
            <a:ext cx="190500" cy="190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2123728" y="908720"/>
          <a:ext cx="6334472" cy="3317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descr="TWITTER4.jpg"/>
          <p:cNvPicPr>
            <a:picLocks noChangeAspect="1"/>
          </p:cNvPicPr>
          <p:nvPr/>
        </p:nvPicPr>
        <p:blipFill>
          <a:blip r:embed="rId7" cstate="print"/>
          <a:stretch>
            <a:fillRect/>
          </a:stretch>
        </p:blipFill>
        <p:spPr>
          <a:xfrm>
            <a:off x="3491880" y="3789040"/>
            <a:ext cx="3876675" cy="11811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book guide.jpg"/>
          <p:cNvPicPr>
            <a:picLocks noChangeAspect="1"/>
          </p:cNvPicPr>
          <p:nvPr/>
        </p:nvPicPr>
        <p:blipFill>
          <a:blip r:embed="rId2" cstate="print"/>
          <a:srcRect l="27066" t="18720"/>
          <a:stretch>
            <a:fillRect/>
          </a:stretch>
        </p:blipFill>
        <p:spPr>
          <a:xfrm>
            <a:off x="2699792" y="0"/>
            <a:ext cx="5973978" cy="6609931"/>
          </a:xfrm>
          <a:prstGeom prst="rect">
            <a:avLst/>
          </a:prstGeom>
        </p:spPr>
      </p:pic>
      <p:sp>
        <p:nvSpPr>
          <p:cNvPr id="4" name="Rectangle 3"/>
          <p:cNvSpPr/>
          <p:nvPr/>
        </p:nvSpPr>
        <p:spPr>
          <a:xfrm>
            <a:off x="251520" y="1412776"/>
            <a:ext cx="2232248" cy="38884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cap="small" dirty="0" err="1" smtClean="0">
                <a:solidFill>
                  <a:schemeClr val="accent3"/>
                </a:solidFill>
                <a:latin typeface="+mj-lt"/>
                <a:ea typeface="+mj-ea"/>
                <a:cs typeface="+mj-cs"/>
              </a:rPr>
              <a:t>Facebook</a:t>
            </a:r>
            <a:r>
              <a:rPr lang="en-IE" sz="2000" b="1" cap="small" dirty="0" smtClean="0">
                <a:solidFill>
                  <a:schemeClr val="accent3"/>
                </a:solidFill>
                <a:latin typeface="+mj-lt"/>
                <a:ea typeface="+mj-ea"/>
                <a:cs typeface="+mj-cs"/>
              </a:rPr>
              <a:t> – Quick </a:t>
            </a:r>
            <a:r>
              <a:rPr lang="en-IE" sz="2000" b="1" cap="small" dirty="0" err="1" smtClean="0">
                <a:solidFill>
                  <a:schemeClr val="accent3"/>
                </a:solidFill>
                <a:latin typeface="+mj-lt"/>
                <a:ea typeface="+mj-ea"/>
                <a:cs typeface="+mj-cs"/>
              </a:rPr>
              <a:t>Infographic</a:t>
            </a:r>
            <a:r>
              <a:rPr lang="en-IE" sz="2000" b="1" cap="small" dirty="0" smtClean="0">
                <a:solidFill>
                  <a:schemeClr val="accent3"/>
                </a:solidFill>
                <a:latin typeface="+mj-lt"/>
                <a:ea typeface="+mj-ea"/>
                <a:cs typeface="+mj-cs"/>
              </a:rPr>
              <a:t> Guide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2987824" y="1916832"/>
            <a:ext cx="2668460" cy="2736304"/>
          </a:xfrm>
          <a:prstGeom prst="rect">
            <a:avLst/>
          </a:prstGeom>
          <a:noFill/>
          <a:ln w="9525">
            <a:noFill/>
            <a:miter lim="800000"/>
            <a:headEnd/>
            <a:tailEnd/>
          </a:ln>
        </p:spPr>
      </p:pic>
    </p:spTree>
    <p:extLst>
      <p:ext uri="{BB962C8B-B14F-4D97-AF65-F5344CB8AC3E}">
        <p14:creationId xmlns:p14="http://schemas.microsoft.com/office/powerpoint/2010/main" xmlns="" val="2061389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88640"/>
            <a:ext cx="7272808" cy="2123658"/>
          </a:xfrm>
          <a:prstGeom prst="rect">
            <a:avLst/>
          </a:prstGeom>
          <a:noFill/>
        </p:spPr>
        <p:txBody>
          <a:bodyPr wrap="square" rtlCol="0">
            <a:spAutoFit/>
          </a:bodyPr>
          <a:lstStyle/>
          <a:p>
            <a:pPr lvl="0" algn="ctr"/>
            <a:r>
              <a:rPr lang="en-IE" sz="6600" b="1" dirty="0" smtClean="0">
                <a:solidFill>
                  <a:schemeClr val="accent3"/>
                </a:solidFill>
              </a:rPr>
              <a:t>Other Social Media Platforms</a:t>
            </a:r>
            <a:endParaRPr lang="en-IE" sz="6600" b="1" dirty="0">
              <a:solidFill>
                <a:schemeClr val="accent2">
                  <a:lumMod val="75000"/>
                </a:schemeClr>
              </a:solidFill>
            </a:endParaRPr>
          </a:p>
        </p:txBody>
      </p:sp>
      <p:pic>
        <p:nvPicPr>
          <p:cNvPr id="13" name="Picture 12" descr="whatissocialmedia.png"/>
          <p:cNvPicPr>
            <a:picLocks noChangeAspect="1"/>
          </p:cNvPicPr>
          <p:nvPr/>
        </p:nvPicPr>
        <p:blipFill>
          <a:blip r:embed="rId2" cstate="print"/>
          <a:stretch>
            <a:fillRect/>
          </a:stretch>
        </p:blipFill>
        <p:spPr>
          <a:xfrm>
            <a:off x="1547664" y="2348880"/>
            <a:ext cx="5184576" cy="4439946"/>
          </a:xfrm>
          <a:prstGeom prst="rect">
            <a:avLst/>
          </a:prstGeom>
        </p:spPr>
      </p:pic>
    </p:spTree>
    <p:extLst>
      <p:ext uri="{BB962C8B-B14F-4D97-AF65-F5344CB8AC3E}">
        <p14:creationId xmlns:p14="http://schemas.microsoft.com/office/powerpoint/2010/main" xmlns="" val="1732884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208912" cy="553998"/>
          </a:xfrm>
          <a:prstGeom prst="rect">
            <a:avLst/>
          </a:prstGeom>
          <a:noFill/>
        </p:spPr>
        <p:txBody>
          <a:bodyPr wrap="square" rtlCol="0">
            <a:spAutoFit/>
          </a:bodyPr>
          <a:lstStyle/>
          <a:p>
            <a:pPr>
              <a:spcBef>
                <a:spcPct val="0"/>
              </a:spcBef>
            </a:pPr>
            <a:r>
              <a:rPr lang="en-IE" sz="3000" b="1" cap="small" dirty="0" smtClean="0">
                <a:solidFill>
                  <a:schemeClr val="accent3"/>
                </a:solidFill>
                <a:latin typeface="+mj-lt"/>
                <a:ea typeface="+mj-ea"/>
                <a:cs typeface="+mj-cs"/>
              </a:rPr>
              <a:t>Other social media channels</a:t>
            </a:r>
            <a:endParaRPr lang="en-IE" dirty="0">
              <a:solidFill>
                <a:schemeClr val="tx2"/>
              </a:solidFill>
            </a:endParaRPr>
          </a:p>
        </p:txBody>
      </p:sp>
      <p:pic>
        <p:nvPicPr>
          <p:cNvPr id="4" name="Picture 3"/>
          <p:cNvPicPr>
            <a:picLocks noChangeAspect="1" noChangeArrowheads="1"/>
          </p:cNvPicPr>
          <p:nvPr/>
        </p:nvPicPr>
        <p:blipFill>
          <a:blip r:embed="rId2" cstate="print"/>
          <a:srcRect/>
          <a:stretch>
            <a:fillRect/>
          </a:stretch>
        </p:blipFill>
        <p:spPr bwMode="auto">
          <a:xfrm>
            <a:off x="7884368" y="260648"/>
            <a:ext cx="720080" cy="738387"/>
          </a:xfrm>
          <a:prstGeom prst="rect">
            <a:avLst/>
          </a:prstGeom>
          <a:noFill/>
          <a:ln w="9525">
            <a:noFill/>
            <a:miter lim="800000"/>
            <a:headEnd/>
            <a:tailEnd/>
          </a:ln>
        </p:spPr>
      </p:pic>
      <p:pic>
        <p:nvPicPr>
          <p:cNvPr id="5" name="Picture 4" descr="Snapchat_Logo.png"/>
          <p:cNvPicPr>
            <a:picLocks noChangeAspect="1"/>
          </p:cNvPicPr>
          <p:nvPr/>
        </p:nvPicPr>
        <p:blipFill>
          <a:blip r:embed="rId3" cstate="print"/>
          <a:stretch>
            <a:fillRect/>
          </a:stretch>
        </p:blipFill>
        <p:spPr>
          <a:xfrm>
            <a:off x="323528" y="1268760"/>
            <a:ext cx="1152128" cy="1152128"/>
          </a:xfrm>
          <a:prstGeom prst="rect">
            <a:avLst/>
          </a:prstGeom>
        </p:spPr>
      </p:pic>
      <p:pic>
        <p:nvPicPr>
          <p:cNvPr id="6" name="Picture 5" descr="1024px-VIBER_LOGO.png"/>
          <p:cNvPicPr>
            <a:picLocks noChangeAspect="1"/>
          </p:cNvPicPr>
          <p:nvPr/>
        </p:nvPicPr>
        <p:blipFill>
          <a:blip r:embed="rId4" cstate="print"/>
          <a:stretch>
            <a:fillRect/>
          </a:stretch>
        </p:blipFill>
        <p:spPr>
          <a:xfrm>
            <a:off x="323656" y="4149208"/>
            <a:ext cx="1152000" cy="1152000"/>
          </a:xfrm>
          <a:prstGeom prst="rect">
            <a:avLst/>
          </a:prstGeom>
        </p:spPr>
      </p:pic>
      <p:sp>
        <p:nvSpPr>
          <p:cNvPr id="9" name="TextBox 8"/>
          <p:cNvSpPr txBox="1"/>
          <p:nvPr/>
        </p:nvSpPr>
        <p:spPr>
          <a:xfrm>
            <a:off x="1691680" y="1268760"/>
            <a:ext cx="5976664" cy="4247317"/>
          </a:xfrm>
          <a:prstGeom prst="rect">
            <a:avLst/>
          </a:prstGeom>
          <a:noFill/>
        </p:spPr>
        <p:txBody>
          <a:bodyPr wrap="square" rtlCol="0">
            <a:spAutoFit/>
          </a:bodyPr>
          <a:lstStyle/>
          <a:p>
            <a:pPr>
              <a:buClr>
                <a:schemeClr val="accent1"/>
              </a:buClr>
              <a:buFont typeface="Courier New" pitchFamily="49" charset="0"/>
              <a:buChar char="o"/>
            </a:pPr>
            <a:r>
              <a:rPr lang="en-IE" dirty="0" smtClean="0"/>
              <a:t> </a:t>
            </a:r>
            <a:r>
              <a:rPr lang="en-IE" b="1" dirty="0" err="1" smtClean="0">
                <a:solidFill>
                  <a:srgbClr val="00B0F0"/>
                </a:solidFill>
              </a:rPr>
              <a:t>Snapchat</a:t>
            </a:r>
            <a:r>
              <a:rPr lang="en-IE" b="1" dirty="0" smtClean="0">
                <a:solidFill>
                  <a:srgbClr val="00B0F0"/>
                </a:solidFill>
              </a:rPr>
              <a:t> </a:t>
            </a:r>
            <a:r>
              <a:rPr lang="en-IE" dirty="0" smtClean="0"/>
              <a:t>is a messaging service where you can send a photo or video to a controlled list of recipients. These messages are known as ‘snaps’ and you can add text or drawings to them. The users determine how long recipients see their ‘snaps’ for (between 1 and 10 seconds). After this time the ‘snap’ is removed from the recipients device. This social media channel is particularly popular with 18-25 year olds.</a:t>
            </a:r>
          </a:p>
          <a:p>
            <a:pPr>
              <a:buClr>
                <a:schemeClr val="accent1"/>
              </a:buClr>
              <a:buFont typeface="Courier New" pitchFamily="49" charset="0"/>
              <a:buChar char="o"/>
            </a:pPr>
            <a:endParaRPr lang="en-IE" dirty="0" smtClean="0"/>
          </a:p>
          <a:p>
            <a:pPr>
              <a:buClr>
                <a:schemeClr val="accent1"/>
              </a:buClr>
              <a:buFont typeface="Courier New" pitchFamily="49" charset="0"/>
              <a:buChar char="o"/>
            </a:pPr>
            <a:endParaRPr lang="en-IE" dirty="0" smtClean="0"/>
          </a:p>
          <a:p>
            <a:pPr>
              <a:buClr>
                <a:schemeClr val="accent1"/>
              </a:buClr>
              <a:buFont typeface="Courier New" pitchFamily="49" charset="0"/>
              <a:buChar char="o"/>
            </a:pPr>
            <a:r>
              <a:rPr lang="en-IE" dirty="0" smtClean="0"/>
              <a:t> </a:t>
            </a:r>
            <a:r>
              <a:rPr lang="en-IE" b="1" dirty="0" err="1" smtClean="0">
                <a:solidFill>
                  <a:srgbClr val="00B0F0"/>
                </a:solidFill>
              </a:rPr>
              <a:t>Viber</a:t>
            </a:r>
            <a:r>
              <a:rPr lang="en-IE" dirty="0" smtClean="0"/>
              <a:t> is a mobile application that allows you to make phone calls and send text messages free to other </a:t>
            </a:r>
            <a:r>
              <a:rPr lang="en-IE" dirty="0" err="1" smtClean="0"/>
              <a:t>viber</a:t>
            </a:r>
            <a:r>
              <a:rPr lang="en-IE" dirty="0" smtClean="0"/>
              <a:t> users. You can send messages to defined groups of people also.</a:t>
            </a:r>
          </a:p>
        </p:txBody>
      </p:sp>
    </p:spTree>
    <p:extLst>
      <p:ext uri="{BB962C8B-B14F-4D97-AF65-F5344CB8AC3E}">
        <p14:creationId xmlns:p14="http://schemas.microsoft.com/office/powerpoint/2010/main" xmlns="" val="1956594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208912" cy="553998"/>
          </a:xfrm>
          <a:prstGeom prst="rect">
            <a:avLst/>
          </a:prstGeom>
          <a:noFill/>
        </p:spPr>
        <p:txBody>
          <a:bodyPr wrap="square" rtlCol="0">
            <a:spAutoFit/>
          </a:bodyPr>
          <a:lstStyle/>
          <a:p>
            <a:pPr>
              <a:spcBef>
                <a:spcPct val="0"/>
              </a:spcBef>
            </a:pPr>
            <a:r>
              <a:rPr lang="en-IE" sz="3000" b="1" cap="small" dirty="0" smtClean="0">
                <a:solidFill>
                  <a:schemeClr val="accent3"/>
                </a:solidFill>
                <a:latin typeface="+mj-lt"/>
                <a:ea typeface="+mj-ea"/>
                <a:cs typeface="+mj-cs"/>
              </a:rPr>
              <a:t>Other social media channels</a:t>
            </a:r>
            <a:endParaRPr lang="en-IE" dirty="0">
              <a:solidFill>
                <a:schemeClr val="tx2"/>
              </a:solidFill>
            </a:endParaRPr>
          </a:p>
        </p:txBody>
      </p:sp>
      <p:pic>
        <p:nvPicPr>
          <p:cNvPr id="4" name="Picture 3"/>
          <p:cNvPicPr>
            <a:picLocks noChangeAspect="1" noChangeArrowheads="1"/>
          </p:cNvPicPr>
          <p:nvPr/>
        </p:nvPicPr>
        <p:blipFill>
          <a:blip r:embed="rId2" cstate="print"/>
          <a:srcRect/>
          <a:stretch>
            <a:fillRect/>
          </a:stretch>
        </p:blipFill>
        <p:spPr bwMode="auto">
          <a:xfrm>
            <a:off x="7884368" y="260648"/>
            <a:ext cx="720080" cy="738387"/>
          </a:xfrm>
          <a:prstGeom prst="rect">
            <a:avLst/>
          </a:prstGeom>
          <a:noFill/>
          <a:ln w="9525">
            <a:noFill/>
            <a:miter lim="800000"/>
            <a:headEnd/>
            <a:tailEnd/>
          </a:ln>
        </p:spPr>
      </p:pic>
      <p:pic>
        <p:nvPicPr>
          <p:cNvPr id="7" name="Picture 6" descr="whatsapplogo.png"/>
          <p:cNvPicPr>
            <a:picLocks noChangeAspect="1"/>
          </p:cNvPicPr>
          <p:nvPr/>
        </p:nvPicPr>
        <p:blipFill>
          <a:blip r:embed="rId3" cstate="print"/>
          <a:srcRect l="28844" t="17566" r="31096" b="19697"/>
          <a:stretch>
            <a:fillRect/>
          </a:stretch>
        </p:blipFill>
        <p:spPr>
          <a:xfrm>
            <a:off x="323528" y="1268760"/>
            <a:ext cx="1152000" cy="1152000"/>
          </a:xfrm>
          <a:prstGeom prst="rect">
            <a:avLst/>
          </a:prstGeom>
        </p:spPr>
      </p:pic>
      <p:pic>
        <p:nvPicPr>
          <p:cNvPr id="8" name="Picture 7" descr="download (2).jpg"/>
          <p:cNvPicPr>
            <a:picLocks noChangeAspect="1"/>
          </p:cNvPicPr>
          <p:nvPr/>
        </p:nvPicPr>
        <p:blipFill>
          <a:blip r:embed="rId4" cstate="print"/>
          <a:stretch>
            <a:fillRect/>
          </a:stretch>
        </p:blipFill>
        <p:spPr>
          <a:xfrm>
            <a:off x="323528" y="4077072"/>
            <a:ext cx="1152000" cy="1152000"/>
          </a:xfrm>
          <a:prstGeom prst="rect">
            <a:avLst/>
          </a:prstGeom>
        </p:spPr>
      </p:pic>
      <p:sp>
        <p:nvSpPr>
          <p:cNvPr id="9" name="TextBox 8"/>
          <p:cNvSpPr txBox="1"/>
          <p:nvPr/>
        </p:nvSpPr>
        <p:spPr>
          <a:xfrm>
            <a:off x="1691680" y="1268760"/>
            <a:ext cx="5976664" cy="4801314"/>
          </a:xfrm>
          <a:prstGeom prst="rect">
            <a:avLst/>
          </a:prstGeom>
          <a:noFill/>
        </p:spPr>
        <p:txBody>
          <a:bodyPr wrap="square" rtlCol="0">
            <a:spAutoFit/>
          </a:bodyPr>
          <a:lstStyle/>
          <a:p>
            <a:pPr>
              <a:buClr>
                <a:schemeClr val="accent1"/>
              </a:buClr>
              <a:buFont typeface="Courier New" pitchFamily="49" charset="0"/>
              <a:buChar char="o"/>
            </a:pPr>
            <a:r>
              <a:rPr lang="en-IE" dirty="0" smtClean="0"/>
              <a:t> </a:t>
            </a:r>
            <a:r>
              <a:rPr lang="en-IE" b="1" dirty="0" err="1" smtClean="0">
                <a:solidFill>
                  <a:srgbClr val="00B0F0"/>
                </a:solidFill>
              </a:rPr>
              <a:t>Whatsapp</a:t>
            </a:r>
            <a:r>
              <a:rPr lang="en-IE" dirty="0" smtClean="0"/>
              <a:t> is a messaging service very similar to </a:t>
            </a:r>
            <a:r>
              <a:rPr lang="en-IE" dirty="0" err="1" smtClean="0"/>
              <a:t>Viber</a:t>
            </a:r>
            <a:r>
              <a:rPr lang="en-IE" dirty="0" smtClean="0"/>
              <a:t> that allows you to make phone calls and send text messages to other </a:t>
            </a:r>
            <a:r>
              <a:rPr lang="en-IE" dirty="0" err="1" smtClean="0"/>
              <a:t>Whatsapp</a:t>
            </a:r>
            <a:r>
              <a:rPr lang="en-IE" dirty="0" smtClean="0"/>
              <a:t> users free of charge. You can send messages to defined groups of people also. </a:t>
            </a:r>
            <a:r>
              <a:rPr lang="en-IE" dirty="0" err="1" smtClean="0"/>
              <a:t>Whatsapp</a:t>
            </a:r>
            <a:r>
              <a:rPr lang="en-IE" dirty="0" smtClean="0"/>
              <a:t> is popular with a younger demographic.</a:t>
            </a:r>
          </a:p>
          <a:p>
            <a:pPr>
              <a:buClr>
                <a:schemeClr val="accent1"/>
              </a:buClr>
              <a:buFont typeface="Courier New" pitchFamily="49" charset="0"/>
              <a:buChar char="o"/>
            </a:pPr>
            <a:endParaRPr lang="en-IE" dirty="0" smtClean="0"/>
          </a:p>
          <a:p>
            <a:pPr>
              <a:buClr>
                <a:schemeClr val="accent1"/>
              </a:buClr>
              <a:buFont typeface="Courier New" pitchFamily="49" charset="0"/>
              <a:buChar char="o"/>
            </a:pPr>
            <a:endParaRPr lang="en-IE" dirty="0" smtClean="0"/>
          </a:p>
          <a:p>
            <a:pPr>
              <a:buClr>
                <a:schemeClr val="accent1"/>
              </a:buClr>
              <a:buFont typeface="Courier New" pitchFamily="49" charset="0"/>
              <a:buChar char="o"/>
            </a:pPr>
            <a:endParaRPr lang="en-IE" dirty="0" smtClean="0"/>
          </a:p>
          <a:p>
            <a:pPr>
              <a:buClr>
                <a:schemeClr val="accent1"/>
              </a:buClr>
              <a:buFont typeface="Courier New" pitchFamily="49" charset="0"/>
              <a:buChar char="o"/>
            </a:pPr>
            <a:endParaRPr lang="en-IE" dirty="0" smtClean="0"/>
          </a:p>
          <a:p>
            <a:pPr>
              <a:buClr>
                <a:schemeClr val="accent1"/>
              </a:buClr>
              <a:buFont typeface="Courier New" pitchFamily="49" charset="0"/>
              <a:buChar char="o"/>
            </a:pPr>
            <a:r>
              <a:rPr lang="en-IE" dirty="0" smtClean="0"/>
              <a:t> </a:t>
            </a:r>
            <a:r>
              <a:rPr lang="en-IE" b="1" dirty="0" smtClean="0">
                <a:solidFill>
                  <a:srgbClr val="00B0F0"/>
                </a:solidFill>
              </a:rPr>
              <a:t>You Tube </a:t>
            </a:r>
            <a:r>
              <a:rPr lang="en-IE" dirty="0" smtClean="0"/>
              <a:t>is a video sharing website that allows people to upload and view videos.  You can set up your own account or a brand channel. You can subscribe to pages or users you like and also set up playlists of your favourite videos.  You Tube is owned by Google and there are a number of advertising solutions available on the platform.</a:t>
            </a:r>
            <a:endParaRPr lang="en-IE" dirty="0"/>
          </a:p>
        </p:txBody>
      </p:sp>
    </p:spTree>
    <p:extLst>
      <p:ext uri="{BB962C8B-B14F-4D97-AF65-F5344CB8AC3E}">
        <p14:creationId xmlns:p14="http://schemas.microsoft.com/office/powerpoint/2010/main" xmlns="" val="1956594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208912" cy="553998"/>
          </a:xfrm>
          <a:prstGeom prst="rect">
            <a:avLst/>
          </a:prstGeom>
          <a:noFill/>
        </p:spPr>
        <p:txBody>
          <a:bodyPr wrap="square" rtlCol="0">
            <a:spAutoFit/>
          </a:bodyPr>
          <a:lstStyle/>
          <a:p>
            <a:pPr>
              <a:spcBef>
                <a:spcPct val="0"/>
              </a:spcBef>
            </a:pPr>
            <a:r>
              <a:rPr lang="en-IE" sz="3000" b="1" cap="small" dirty="0" smtClean="0">
                <a:solidFill>
                  <a:schemeClr val="accent3"/>
                </a:solidFill>
                <a:latin typeface="+mj-lt"/>
                <a:ea typeface="+mj-ea"/>
                <a:cs typeface="+mj-cs"/>
              </a:rPr>
              <a:t>Other social media channels</a:t>
            </a:r>
            <a:endParaRPr lang="en-IE" dirty="0">
              <a:solidFill>
                <a:schemeClr val="tx2"/>
              </a:solidFill>
            </a:endParaRPr>
          </a:p>
        </p:txBody>
      </p:sp>
      <p:pic>
        <p:nvPicPr>
          <p:cNvPr id="4" name="Picture 3"/>
          <p:cNvPicPr>
            <a:picLocks noChangeAspect="1" noChangeArrowheads="1"/>
          </p:cNvPicPr>
          <p:nvPr/>
        </p:nvPicPr>
        <p:blipFill>
          <a:blip r:embed="rId2" cstate="print"/>
          <a:srcRect/>
          <a:stretch>
            <a:fillRect/>
          </a:stretch>
        </p:blipFill>
        <p:spPr bwMode="auto">
          <a:xfrm>
            <a:off x="7884368" y="260648"/>
            <a:ext cx="720080" cy="738387"/>
          </a:xfrm>
          <a:prstGeom prst="rect">
            <a:avLst/>
          </a:prstGeom>
          <a:noFill/>
          <a:ln w="9525">
            <a:noFill/>
            <a:miter lim="800000"/>
            <a:headEnd/>
            <a:tailEnd/>
          </a:ln>
        </p:spPr>
      </p:pic>
      <p:pic>
        <p:nvPicPr>
          <p:cNvPr id="10" name="Picture 5"/>
          <p:cNvPicPr>
            <a:picLocks noChangeArrowheads="1"/>
          </p:cNvPicPr>
          <p:nvPr/>
        </p:nvPicPr>
        <p:blipFill>
          <a:blip r:embed="rId3" cstate="print"/>
          <a:srcRect/>
          <a:stretch>
            <a:fillRect/>
          </a:stretch>
        </p:blipFill>
        <p:spPr bwMode="auto">
          <a:xfrm>
            <a:off x="467543" y="1340768"/>
            <a:ext cx="1152000" cy="1152000"/>
          </a:xfrm>
          <a:prstGeom prst="rect">
            <a:avLst/>
          </a:prstGeom>
          <a:noFill/>
          <a:ln w="9525">
            <a:noFill/>
            <a:miter lim="800000"/>
            <a:headEnd/>
            <a:tailEnd/>
          </a:ln>
        </p:spPr>
      </p:pic>
      <p:pic>
        <p:nvPicPr>
          <p:cNvPr id="11" name="Picture 8"/>
          <p:cNvPicPr>
            <a:picLocks noChangeAspect="1" noChangeArrowheads="1"/>
          </p:cNvPicPr>
          <p:nvPr/>
        </p:nvPicPr>
        <p:blipFill>
          <a:blip r:embed="rId4" cstate="print"/>
          <a:srcRect/>
          <a:stretch>
            <a:fillRect/>
          </a:stretch>
        </p:blipFill>
        <p:spPr bwMode="auto">
          <a:xfrm>
            <a:off x="467544" y="4437240"/>
            <a:ext cx="1152000" cy="1152000"/>
          </a:xfrm>
          <a:prstGeom prst="rect">
            <a:avLst/>
          </a:prstGeom>
          <a:noFill/>
          <a:ln w="9525">
            <a:noFill/>
            <a:miter lim="800000"/>
            <a:headEnd/>
            <a:tailEnd/>
          </a:ln>
        </p:spPr>
      </p:pic>
      <p:sp>
        <p:nvSpPr>
          <p:cNvPr id="13" name="TextBox 12"/>
          <p:cNvSpPr txBox="1"/>
          <p:nvPr/>
        </p:nvSpPr>
        <p:spPr>
          <a:xfrm>
            <a:off x="1691680" y="1268760"/>
            <a:ext cx="5976664" cy="5355312"/>
          </a:xfrm>
          <a:prstGeom prst="rect">
            <a:avLst/>
          </a:prstGeom>
          <a:noFill/>
        </p:spPr>
        <p:txBody>
          <a:bodyPr wrap="square" rtlCol="0">
            <a:spAutoFit/>
          </a:bodyPr>
          <a:lstStyle/>
          <a:p>
            <a:pPr>
              <a:buClr>
                <a:schemeClr val="accent1"/>
              </a:buClr>
              <a:buFont typeface="Courier New" pitchFamily="49" charset="0"/>
              <a:buChar char="o"/>
            </a:pPr>
            <a:r>
              <a:rPr lang="en-IE" b="1" dirty="0" smtClean="0">
                <a:solidFill>
                  <a:srgbClr val="00B0F0"/>
                </a:solidFill>
              </a:rPr>
              <a:t> </a:t>
            </a:r>
            <a:r>
              <a:rPr lang="en-IE" b="1" dirty="0" err="1" smtClean="0">
                <a:solidFill>
                  <a:srgbClr val="00B0F0"/>
                </a:solidFill>
              </a:rPr>
              <a:t>Instagram</a:t>
            </a:r>
            <a:r>
              <a:rPr lang="en-IE" b="1" dirty="0" smtClean="0">
                <a:solidFill>
                  <a:srgbClr val="00B0F0"/>
                </a:solidFill>
              </a:rPr>
              <a:t> </a:t>
            </a:r>
            <a:r>
              <a:rPr lang="en-IE" dirty="0" smtClean="0"/>
              <a:t>allows its users to take photos and videos and share them across a number of social networks including </a:t>
            </a:r>
            <a:r>
              <a:rPr lang="en-IE" dirty="0" err="1" smtClean="0"/>
              <a:t>Facebook</a:t>
            </a:r>
            <a:r>
              <a:rPr lang="en-IE" dirty="0" smtClean="0"/>
              <a:t>, Twitter, </a:t>
            </a:r>
            <a:r>
              <a:rPr lang="en-IE" dirty="0" err="1" smtClean="0"/>
              <a:t>Tumblr</a:t>
            </a:r>
            <a:r>
              <a:rPr lang="en-IE" dirty="0" smtClean="0"/>
              <a:t> and </a:t>
            </a:r>
            <a:r>
              <a:rPr lang="en-IE" dirty="0" err="1" smtClean="0"/>
              <a:t>Flickr</a:t>
            </a:r>
            <a:r>
              <a:rPr lang="en-IE" dirty="0" smtClean="0"/>
              <a:t>. The user can apply a number of photographic filters to the image and a distinctive feature is that it confines photos to a square shape. The maximum duration for </a:t>
            </a:r>
            <a:r>
              <a:rPr lang="en-IE" dirty="0" err="1" smtClean="0"/>
              <a:t>Instagram</a:t>
            </a:r>
            <a:r>
              <a:rPr lang="en-IE" dirty="0" smtClean="0"/>
              <a:t> videos is 15 seconds. </a:t>
            </a:r>
            <a:r>
              <a:rPr lang="en-IE" dirty="0" err="1" smtClean="0"/>
              <a:t>Instagram</a:t>
            </a:r>
            <a:r>
              <a:rPr lang="en-IE" dirty="0" smtClean="0"/>
              <a:t> was acquired by </a:t>
            </a:r>
            <a:r>
              <a:rPr lang="en-IE" dirty="0" err="1" smtClean="0"/>
              <a:t>Facebook</a:t>
            </a:r>
            <a:r>
              <a:rPr lang="en-IE" dirty="0" smtClean="0"/>
              <a:t> in 2012 but have yet to fully launch advertising on the platform.  </a:t>
            </a:r>
          </a:p>
          <a:p>
            <a:pPr>
              <a:buClr>
                <a:schemeClr val="accent1"/>
              </a:buClr>
            </a:pPr>
            <a:endParaRPr lang="en-IE" dirty="0" smtClean="0"/>
          </a:p>
          <a:p>
            <a:pPr>
              <a:buClr>
                <a:schemeClr val="accent1"/>
              </a:buClr>
              <a:buFont typeface="Courier New" pitchFamily="49" charset="0"/>
              <a:buChar char="o"/>
            </a:pPr>
            <a:r>
              <a:rPr lang="en-IE" dirty="0" smtClean="0"/>
              <a:t> </a:t>
            </a:r>
            <a:r>
              <a:rPr lang="en-IE" b="1" dirty="0" smtClean="0">
                <a:solidFill>
                  <a:srgbClr val="00B0F0"/>
                </a:solidFill>
              </a:rPr>
              <a:t>Google+ </a:t>
            </a:r>
            <a:r>
              <a:rPr lang="en-IE" dirty="0" smtClean="0"/>
              <a:t>is </a:t>
            </a:r>
            <a:r>
              <a:rPr lang="en-IE" dirty="0" err="1" smtClean="0"/>
              <a:t>Googles</a:t>
            </a:r>
            <a:r>
              <a:rPr lang="en-IE" dirty="0" smtClean="0"/>
              <a:t> social media network. Some of the key features of Google+ include Circles which allows users to organise connections into groups or lists for sharing. Another feature is Hangouts which is a free video conferencing </a:t>
            </a:r>
            <a:r>
              <a:rPr lang="en-IE" dirty="0" err="1" smtClean="0"/>
              <a:t>faciltiy</a:t>
            </a:r>
            <a:r>
              <a:rPr lang="en-IE" dirty="0" smtClean="0"/>
              <a:t> for up to 10 people. Google+ has a +1 button similar to the </a:t>
            </a:r>
            <a:r>
              <a:rPr lang="en-IE" dirty="0" err="1" smtClean="0"/>
              <a:t>Facebook</a:t>
            </a:r>
            <a:r>
              <a:rPr lang="en-IE" dirty="0" smtClean="0"/>
              <a:t> Like which allows people to recommend sites or parts of sites.</a:t>
            </a:r>
            <a:endParaRPr lang="en-IE" dirty="0"/>
          </a:p>
        </p:txBody>
      </p:sp>
    </p:spTree>
    <p:extLst>
      <p:ext uri="{BB962C8B-B14F-4D97-AF65-F5344CB8AC3E}">
        <p14:creationId xmlns:p14="http://schemas.microsoft.com/office/powerpoint/2010/main" xmlns="" val="1956594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8208912" cy="553998"/>
          </a:xfrm>
          <a:prstGeom prst="rect">
            <a:avLst/>
          </a:prstGeom>
          <a:noFill/>
        </p:spPr>
        <p:txBody>
          <a:bodyPr wrap="square" rtlCol="0">
            <a:spAutoFit/>
          </a:bodyPr>
          <a:lstStyle/>
          <a:p>
            <a:pPr>
              <a:spcBef>
                <a:spcPct val="0"/>
              </a:spcBef>
            </a:pPr>
            <a:r>
              <a:rPr lang="en-IE" sz="3000" b="1" cap="small" dirty="0" smtClean="0">
                <a:solidFill>
                  <a:schemeClr val="accent3"/>
                </a:solidFill>
                <a:latin typeface="+mj-lt"/>
                <a:ea typeface="+mj-ea"/>
                <a:cs typeface="+mj-cs"/>
              </a:rPr>
              <a:t>Other social media channels</a:t>
            </a:r>
            <a:endParaRPr lang="en-IE" dirty="0">
              <a:solidFill>
                <a:schemeClr val="tx2"/>
              </a:solidFill>
            </a:endParaRPr>
          </a:p>
        </p:txBody>
      </p:sp>
      <p:pic>
        <p:nvPicPr>
          <p:cNvPr id="4" name="Picture 3"/>
          <p:cNvPicPr>
            <a:picLocks noChangeAspect="1" noChangeArrowheads="1"/>
          </p:cNvPicPr>
          <p:nvPr/>
        </p:nvPicPr>
        <p:blipFill>
          <a:blip r:embed="rId2" cstate="print"/>
          <a:srcRect/>
          <a:stretch>
            <a:fillRect/>
          </a:stretch>
        </p:blipFill>
        <p:spPr bwMode="auto">
          <a:xfrm>
            <a:off x="7884368" y="260648"/>
            <a:ext cx="720080" cy="738387"/>
          </a:xfrm>
          <a:prstGeom prst="rect">
            <a:avLst/>
          </a:prstGeom>
          <a:noFill/>
          <a:ln w="9525">
            <a:noFill/>
            <a:miter lim="800000"/>
            <a:headEnd/>
            <a:tailEnd/>
          </a:ln>
        </p:spPr>
      </p:pic>
      <p:pic>
        <p:nvPicPr>
          <p:cNvPr id="9" name="Picture 8" descr="logo_flickr.png"/>
          <p:cNvPicPr>
            <a:picLocks noChangeAspect="1"/>
          </p:cNvPicPr>
          <p:nvPr/>
        </p:nvPicPr>
        <p:blipFill>
          <a:blip r:embed="rId3" cstate="print"/>
          <a:stretch>
            <a:fillRect/>
          </a:stretch>
        </p:blipFill>
        <p:spPr>
          <a:xfrm>
            <a:off x="395536" y="4005064"/>
            <a:ext cx="1152000" cy="1152000"/>
          </a:xfrm>
          <a:prstGeom prst="rect">
            <a:avLst/>
          </a:prstGeom>
        </p:spPr>
      </p:pic>
      <p:pic>
        <p:nvPicPr>
          <p:cNvPr id="12" name="Picture 7"/>
          <p:cNvPicPr>
            <a:picLocks noChangeAspect="1" noChangeArrowheads="1"/>
          </p:cNvPicPr>
          <p:nvPr/>
        </p:nvPicPr>
        <p:blipFill>
          <a:blip r:embed="rId4" cstate="print"/>
          <a:srcRect/>
          <a:stretch>
            <a:fillRect/>
          </a:stretch>
        </p:blipFill>
        <p:spPr bwMode="auto">
          <a:xfrm>
            <a:off x="467544" y="1196752"/>
            <a:ext cx="1152000" cy="1152000"/>
          </a:xfrm>
          <a:prstGeom prst="rect">
            <a:avLst/>
          </a:prstGeom>
          <a:noFill/>
          <a:ln w="9525">
            <a:noFill/>
            <a:miter lim="800000"/>
            <a:headEnd/>
            <a:tailEnd/>
          </a:ln>
        </p:spPr>
      </p:pic>
      <p:sp>
        <p:nvSpPr>
          <p:cNvPr id="13" name="TextBox 12"/>
          <p:cNvSpPr txBox="1"/>
          <p:nvPr/>
        </p:nvSpPr>
        <p:spPr>
          <a:xfrm>
            <a:off x="1691680" y="1268760"/>
            <a:ext cx="5976664" cy="4247317"/>
          </a:xfrm>
          <a:prstGeom prst="rect">
            <a:avLst/>
          </a:prstGeom>
          <a:noFill/>
        </p:spPr>
        <p:txBody>
          <a:bodyPr wrap="square" rtlCol="0">
            <a:spAutoFit/>
          </a:bodyPr>
          <a:lstStyle/>
          <a:p>
            <a:pPr>
              <a:buClr>
                <a:schemeClr val="accent1"/>
              </a:buClr>
              <a:buFont typeface="Courier New" pitchFamily="49" charset="0"/>
              <a:buChar char="o"/>
            </a:pPr>
            <a:r>
              <a:rPr lang="en-IE" dirty="0" smtClean="0"/>
              <a:t> </a:t>
            </a:r>
            <a:r>
              <a:rPr lang="en-IE" b="1" dirty="0" err="1" smtClean="0">
                <a:solidFill>
                  <a:srgbClr val="00B0F0"/>
                </a:solidFill>
              </a:rPr>
              <a:t>Pinterest</a:t>
            </a:r>
            <a:r>
              <a:rPr lang="en-IE" b="1" dirty="0" smtClean="0">
                <a:solidFill>
                  <a:srgbClr val="00B0F0"/>
                </a:solidFill>
              </a:rPr>
              <a:t> </a:t>
            </a:r>
            <a:r>
              <a:rPr lang="en-IE" dirty="0" smtClean="0"/>
              <a:t>is an online </a:t>
            </a:r>
            <a:r>
              <a:rPr lang="en-IE" dirty="0" err="1" smtClean="0"/>
              <a:t>pinboard</a:t>
            </a:r>
            <a:r>
              <a:rPr lang="en-IE" dirty="0" smtClean="0"/>
              <a:t> that allows users to curate content from across the web into collections. Users can ‘pin’ images and videos and then manage, view  and sort them. You can also </a:t>
            </a:r>
            <a:r>
              <a:rPr lang="en-IE" dirty="0" err="1" smtClean="0"/>
              <a:t>repin</a:t>
            </a:r>
            <a:r>
              <a:rPr lang="en-IE" dirty="0" smtClean="0"/>
              <a:t> content from other users </a:t>
            </a:r>
            <a:r>
              <a:rPr lang="en-IE" dirty="0" err="1" smtClean="0"/>
              <a:t>pinboards</a:t>
            </a:r>
            <a:r>
              <a:rPr lang="en-IE" dirty="0" smtClean="0"/>
              <a:t>. </a:t>
            </a:r>
          </a:p>
          <a:p>
            <a:pPr>
              <a:buClr>
                <a:schemeClr val="accent1"/>
              </a:buClr>
              <a:buFont typeface="Courier New" pitchFamily="49" charset="0"/>
              <a:buChar char="o"/>
            </a:pPr>
            <a:endParaRPr lang="en-IE" dirty="0" smtClean="0"/>
          </a:p>
          <a:p>
            <a:pPr>
              <a:buClr>
                <a:schemeClr val="accent1"/>
              </a:buClr>
              <a:buFont typeface="Courier New" pitchFamily="49" charset="0"/>
              <a:buChar char="o"/>
            </a:pPr>
            <a:endParaRPr lang="en-IE" dirty="0" smtClean="0"/>
          </a:p>
          <a:p>
            <a:pPr>
              <a:buClr>
                <a:schemeClr val="accent1"/>
              </a:buClr>
              <a:buFont typeface="Courier New" pitchFamily="49" charset="0"/>
              <a:buChar char="o"/>
            </a:pPr>
            <a:endParaRPr lang="en-IE" dirty="0" smtClean="0"/>
          </a:p>
          <a:p>
            <a:pPr>
              <a:buClr>
                <a:schemeClr val="accent1"/>
              </a:buClr>
              <a:buFont typeface="Courier New" pitchFamily="49" charset="0"/>
              <a:buChar char="o"/>
            </a:pPr>
            <a:r>
              <a:rPr lang="en-IE" b="1" dirty="0" smtClean="0">
                <a:solidFill>
                  <a:srgbClr val="00B0F0"/>
                </a:solidFill>
              </a:rPr>
              <a:t> </a:t>
            </a:r>
            <a:r>
              <a:rPr lang="en-IE" b="1" dirty="0" err="1" smtClean="0">
                <a:solidFill>
                  <a:srgbClr val="00B0F0"/>
                </a:solidFill>
              </a:rPr>
              <a:t>Flickr</a:t>
            </a:r>
            <a:r>
              <a:rPr lang="en-IE" dirty="0" smtClean="0"/>
              <a:t> (pronounced "flicker") is an image &amp; video hosting website. In addition to being a popular website for users to share and embed personal photographs, and effectively an online community, the service is widely used by photo researchers and by bloggers to host images that they embed in blogs and social media.</a:t>
            </a:r>
            <a:endParaRPr lang="en-IE" dirty="0"/>
          </a:p>
        </p:txBody>
      </p:sp>
    </p:spTree>
    <p:extLst>
      <p:ext uri="{BB962C8B-B14F-4D97-AF65-F5344CB8AC3E}">
        <p14:creationId xmlns:p14="http://schemas.microsoft.com/office/powerpoint/2010/main" xmlns="" val="195659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chemeClr val="accent3"/>
                </a:solidFill>
              </a:rPr>
              <a:t>The language of twitter</a:t>
            </a:r>
            <a:endParaRPr lang="en-IE" b="1" dirty="0">
              <a:solidFill>
                <a:schemeClr val="accent3"/>
              </a:solidFill>
            </a:endParaRPr>
          </a:p>
        </p:txBody>
      </p:sp>
      <p:sp>
        <p:nvSpPr>
          <p:cNvPr id="3" name="Content Placeholder 2"/>
          <p:cNvSpPr>
            <a:spLocks noGrp="1"/>
          </p:cNvSpPr>
          <p:nvPr>
            <p:ph sz="quarter" idx="1"/>
          </p:nvPr>
        </p:nvSpPr>
        <p:spPr>
          <a:xfrm>
            <a:off x="1115616" y="2564904"/>
            <a:ext cx="6048672" cy="3865640"/>
          </a:xfrm>
        </p:spPr>
        <p:txBody>
          <a:bodyPr>
            <a:normAutofit fontScale="92500" lnSpcReduction="20000"/>
          </a:bodyPr>
          <a:lstStyle/>
          <a:p>
            <a:r>
              <a:rPr lang="en-IE" dirty="0" smtClean="0">
                <a:solidFill>
                  <a:schemeClr val="tx2"/>
                </a:solidFill>
              </a:rPr>
              <a:t>@,#, </a:t>
            </a:r>
            <a:r>
              <a:rPr lang="en-IE" dirty="0" err="1" smtClean="0">
                <a:solidFill>
                  <a:schemeClr val="tx2"/>
                </a:solidFill>
              </a:rPr>
              <a:t>bitly</a:t>
            </a:r>
            <a:r>
              <a:rPr lang="en-IE" dirty="0" smtClean="0">
                <a:solidFill>
                  <a:schemeClr val="tx2"/>
                </a:solidFill>
              </a:rPr>
              <a:t>, </a:t>
            </a:r>
            <a:r>
              <a:rPr lang="en-IE" dirty="0" err="1" smtClean="0">
                <a:solidFill>
                  <a:schemeClr val="tx2"/>
                </a:solidFill>
              </a:rPr>
              <a:t>retweets</a:t>
            </a:r>
            <a:r>
              <a:rPr lang="en-IE" dirty="0" smtClean="0">
                <a:solidFill>
                  <a:schemeClr val="tx2"/>
                </a:solidFill>
              </a:rPr>
              <a:t>, followers, 140 characters </a:t>
            </a:r>
          </a:p>
          <a:p>
            <a:pPr>
              <a:buNone/>
            </a:pPr>
            <a:endParaRPr lang="en-IE" dirty="0" smtClean="0">
              <a:solidFill>
                <a:schemeClr val="tx2"/>
              </a:solidFill>
            </a:endParaRPr>
          </a:p>
          <a:p>
            <a:r>
              <a:rPr lang="en-IE" dirty="0" smtClean="0">
                <a:solidFill>
                  <a:schemeClr val="tx2"/>
                </a:solidFill>
              </a:rPr>
              <a:t>Twitter has its own language and rules – don’t be scared it’s easy when you get the hang of it</a:t>
            </a:r>
          </a:p>
          <a:p>
            <a:endParaRPr lang="en-IE" dirty="0" smtClean="0">
              <a:solidFill>
                <a:schemeClr val="tx2"/>
              </a:solidFill>
            </a:endParaRPr>
          </a:p>
          <a:p>
            <a:r>
              <a:rPr lang="en-IE" b="1" dirty="0" smtClean="0">
                <a:solidFill>
                  <a:schemeClr val="tx2"/>
                </a:solidFill>
              </a:rPr>
              <a:t>Twitter Timeline/Live Feed</a:t>
            </a:r>
          </a:p>
          <a:p>
            <a:pPr>
              <a:buNone/>
            </a:pPr>
            <a:r>
              <a:rPr lang="en-IE" dirty="0" smtClean="0"/>
              <a:t>	</a:t>
            </a:r>
            <a:r>
              <a:rPr lang="en-IE" dirty="0" smtClean="0">
                <a:solidFill>
                  <a:schemeClr val="tx2"/>
                </a:solidFill>
              </a:rPr>
              <a:t>When you sign in to Twitter, you'll land on your home timeline. This displays a stream of Tweets from accounts you follow on Twitter. </a:t>
            </a:r>
          </a:p>
          <a:p>
            <a:endParaRPr lang="en-IE" dirty="0" smtClean="0">
              <a:solidFill>
                <a:schemeClr val="tx2"/>
              </a:solidFill>
            </a:endParaRPr>
          </a:p>
          <a:p>
            <a:endParaRPr lang="en-IE" dirty="0" smtClean="0"/>
          </a:p>
          <a:p>
            <a:endParaRPr lang="en-IE" dirty="0"/>
          </a:p>
        </p:txBody>
      </p:sp>
      <p:pic>
        <p:nvPicPr>
          <p:cNvPr id="4" name="Picture 3" descr="TWITTER3.jpg"/>
          <p:cNvPicPr>
            <a:picLocks noChangeAspect="1"/>
          </p:cNvPicPr>
          <p:nvPr/>
        </p:nvPicPr>
        <p:blipFill>
          <a:blip r:embed="rId3" cstate="print"/>
          <a:stretch>
            <a:fillRect/>
          </a:stretch>
        </p:blipFill>
        <p:spPr>
          <a:xfrm>
            <a:off x="7740352" y="0"/>
            <a:ext cx="790972" cy="79097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chemeClr val="accent3"/>
                </a:solidFill>
              </a:rPr>
              <a:t>Get the Lingo </a:t>
            </a:r>
            <a:endParaRPr lang="en-IE" b="1" dirty="0">
              <a:solidFill>
                <a:schemeClr val="accent3"/>
              </a:solidFill>
            </a:endParaRPr>
          </a:p>
        </p:txBody>
      </p:sp>
      <p:sp>
        <p:nvSpPr>
          <p:cNvPr id="3" name="Content Placeholder 2"/>
          <p:cNvSpPr>
            <a:spLocks noGrp="1"/>
          </p:cNvSpPr>
          <p:nvPr>
            <p:ph sz="quarter" idx="1"/>
          </p:nvPr>
        </p:nvSpPr>
        <p:spPr/>
        <p:txBody>
          <a:bodyPr>
            <a:normAutofit fontScale="70000" lnSpcReduction="20000"/>
          </a:bodyPr>
          <a:lstStyle/>
          <a:p>
            <a:r>
              <a:rPr lang="en-IE" b="1" dirty="0" smtClean="0">
                <a:solidFill>
                  <a:srgbClr val="00B0F0"/>
                </a:solidFill>
              </a:rPr>
              <a:t>@</a:t>
            </a:r>
            <a:r>
              <a:rPr lang="en-IE" dirty="0" smtClean="0">
                <a:solidFill>
                  <a:srgbClr val="00B0F0"/>
                </a:solidFill>
              </a:rPr>
              <a:t> </a:t>
            </a:r>
            <a:r>
              <a:rPr lang="en-IE" dirty="0" smtClean="0">
                <a:solidFill>
                  <a:schemeClr val="tx2"/>
                </a:solidFill>
              </a:rPr>
              <a:t>If you type this symbol before someone’s name in a tweet, the tweet addresses that person specifically.  People talking about or directing a message to the HSE will include @</a:t>
            </a:r>
            <a:r>
              <a:rPr lang="en-IE" dirty="0" err="1" smtClean="0">
                <a:solidFill>
                  <a:schemeClr val="tx2"/>
                </a:solidFill>
              </a:rPr>
              <a:t>HSElive</a:t>
            </a:r>
            <a:r>
              <a:rPr lang="en-IE" dirty="0" smtClean="0">
                <a:solidFill>
                  <a:schemeClr val="tx2"/>
                </a:solidFill>
              </a:rPr>
              <a:t> in their tweets.</a:t>
            </a:r>
          </a:p>
          <a:p>
            <a:endParaRPr lang="en-IE" dirty="0" smtClean="0">
              <a:solidFill>
                <a:schemeClr val="tx2"/>
              </a:solidFill>
            </a:endParaRPr>
          </a:p>
          <a:p>
            <a:r>
              <a:rPr lang="en-IE" b="1" dirty="0" smtClean="0">
                <a:solidFill>
                  <a:srgbClr val="00B0F0"/>
                </a:solidFill>
              </a:rPr>
              <a:t>#</a:t>
            </a:r>
            <a:r>
              <a:rPr lang="en-IE" dirty="0" smtClean="0">
                <a:solidFill>
                  <a:srgbClr val="00B0F0"/>
                </a:solidFill>
              </a:rPr>
              <a:t> </a:t>
            </a:r>
            <a:r>
              <a:rPr lang="en-IE" dirty="0" smtClean="0">
                <a:solidFill>
                  <a:schemeClr val="tx2"/>
                </a:solidFill>
              </a:rPr>
              <a:t>A </a:t>
            </a:r>
            <a:r>
              <a:rPr lang="en-IE" dirty="0" err="1" smtClean="0">
                <a:solidFill>
                  <a:schemeClr val="tx2"/>
                </a:solidFill>
              </a:rPr>
              <a:t>hashtag</a:t>
            </a:r>
            <a:r>
              <a:rPr lang="en-IE" dirty="0" smtClean="0">
                <a:solidFill>
                  <a:schemeClr val="tx2"/>
                </a:solidFill>
              </a:rPr>
              <a:t> will ensure that your tweet appears in search results for the word it precedes </a:t>
            </a:r>
            <a:r>
              <a:rPr lang="en-IE" dirty="0" err="1" smtClean="0">
                <a:solidFill>
                  <a:schemeClr val="tx2"/>
                </a:solidFill>
              </a:rPr>
              <a:t>e.g</a:t>
            </a:r>
            <a:r>
              <a:rPr lang="en-IE" dirty="0" smtClean="0">
                <a:solidFill>
                  <a:schemeClr val="tx2"/>
                </a:solidFill>
              </a:rPr>
              <a:t>, #flu.  Searches are the way people find stuff they are interested in tweeting about and following. </a:t>
            </a:r>
          </a:p>
          <a:p>
            <a:endParaRPr lang="en-IE" dirty="0" smtClean="0">
              <a:solidFill>
                <a:schemeClr val="tx2"/>
              </a:solidFill>
            </a:endParaRPr>
          </a:p>
          <a:p>
            <a:r>
              <a:rPr lang="en-IE" b="1" dirty="0" smtClean="0">
                <a:solidFill>
                  <a:srgbClr val="00B0F0"/>
                </a:solidFill>
              </a:rPr>
              <a:t>Follows</a:t>
            </a:r>
            <a:r>
              <a:rPr lang="en-IE" dirty="0" smtClean="0">
                <a:solidFill>
                  <a:schemeClr val="tx2"/>
                </a:solidFill>
              </a:rPr>
              <a:t> - Click the “follow” button on a user’s profile if you like the information they’re posting, and their tweets will appear in your feed.</a:t>
            </a:r>
            <a:r>
              <a:rPr lang="en-IE" dirty="0" smtClean="0"/>
              <a:t>  </a:t>
            </a:r>
          </a:p>
          <a:p>
            <a:endParaRPr lang="en-IE" dirty="0" smtClean="0"/>
          </a:p>
          <a:p>
            <a:r>
              <a:rPr lang="en-IE" b="1" dirty="0" smtClean="0">
                <a:solidFill>
                  <a:srgbClr val="00B0F0"/>
                </a:solidFill>
              </a:rPr>
              <a:t>Followers </a:t>
            </a:r>
            <a:r>
              <a:rPr lang="en-IE" dirty="0" smtClean="0"/>
              <a:t>– </a:t>
            </a:r>
            <a:r>
              <a:rPr lang="en-IE" dirty="0" smtClean="0">
                <a:solidFill>
                  <a:schemeClr val="tx2"/>
                </a:solidFill>
              </a:rPr>
              <a:t>these are all the people who follow you. The HSE currently has </a:t>
            </a:r>
            <a:r>
              <a:rPr lang="en-IE" dirty="0" smtClean="0">
                <a:solidFill>
                  <a:schemeClr val="tx2"/>
                </a:solidFill>
              </a:rPr>
              <a:t>11.7k </a:t>
            </a:r>
            <a:r>
              <a:rPr lang="en-IE" dirty="0" smtClean="0">
                <a:solidFill>
                  <a:schemeClr val="tx2"/>
                </a:solidFill>
              </a:rPr>
              <a:t>followers</a:t>
            </a:r>
          </a:p>
          <a:p>
            <a:endParaRPr lang="en-IE" dirty="0" smtClean="0"/>
          </a:p>
          <a:p>
            <a:r>
              <a:rPr lang="en-IE" b="1" dirty="0" smtClean="0">
                <a:solidFill>
                  <a:srgbClr val="00B0F0"/>
                </a:solidFill>
              </a:rPr>
              <a:t>Favourites</a:t>
            </a:r>
            <a:r>
              <a:rPr lang="en-IE" dirty="0" smtClean="0">
                <a:solidFill>
                  <a:schemeClr val="tx2"/>
                </a:solidFill>
              </a:rPr>
              <a:t> – you can favourite a tweet by hitting the favourite button – this appears as a star beneath a tweet. </a:t>
            </a:r>
          </a:p>
          <a:p>
            <a:endParaRPr lang="en-IE" dirty="0" smtClean="0">
              <a:solidFill>
                <a:schemeClr val="tx2"/>
              </a:solidFill>
            </a:endParaRPr>
          </a:p>
          <a:p>
            <a:endParaRPr lang="en-IE" dirty="0" smtClean="0">
              <a:solidFill>
                <a:schemeClr val="tx2"/>
              </a:solidFill>
            </a:endParaRPr>
          </a:p>
          <a:p>
            <a:endParaRPr lang="en-IE" dirty="0" smtClean="0"/>
          </a:p>
          <a:p>
            <a:endParaRPr lang="en-IE" dirty="0">
              <a:solidFill>
                <a:srgbClr val="00B0F0"/>
              </a:solidFill>
            </a:endParaRPr>
          </a:p>
        </p:txBody>
      </p:sp>
      <p:pic>
        <p:nvPicPr>
          <p:cNvPr id="4" name="Picture 3" descr="favourite button.jpg"/>
          <p:cNvPicPr>
            <a:picLocks noChangeAspect="1"/>
          </p:cNvPicPr>
          <p:nvPr/>
        </p:nvPicPr>
        <p:blipFill>
          <a:blip r:embed="rId2" cstate="print"/>
          <a:stretch>
            <a:fillRect/>
          </a:stretch>
        </p:blipFill>
        <p:spPr>
          <a:xfrm>
            <a:off x="5940152" y="5517232"/>
            <a:ext cx="288032" cy="274184"/>
          </a:xfrm>
          <a:prstGeom prst="rect">
            <a:avLst/>
          </a:prstGeom>
        </p:spPr>
      </p:pic>
      <p:pic>
        <p:nvPicPr>
          <p:cNvPr id="5" name="Picture 4" descr="TWITTER3.jpg"/>
          <p:cNvPicPr>
            <a:picLocks noChangeAspect="1"/>
          </p:cNvPicPr>
          <p:nvPr/>
        </p:nvPicPr>
        <p:blipFill>
          <a:blip r:embed="rId3" cstate="print"/>
          <a:stretch>
            <a:fillRect/>
          </a:stretch>
        </p:blipFill>
        <p:spPr>
          <a:xfrm>
            <a:off x="7956376" y="0"/>
            <a:ext cx="648072" cy="6480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chemeClr val="accent3"/>
                </a:solidFill>
              </a:rPr>
              <a:t>Get the Lingo </a:t>
            </a:r>
            <a:r>
              <a:rPr lang="en-IE" b="1" dirty="0" err="1" smtClean="0">
                <a:solidFill>
                  <a:schemeClr val="accent3"/>
                </a:solidFill>
              </a:rPr>
              <a:t>contd</a:t>
            </a:r>
            <a:endParaRPr lang="en-IE" dirty="0"/>
          </a:p>
        </p:txBody>
      </p:sp>
      <p:sp>
        <p:nvSpPr>
          <p:cNvPr id="3" name="Content Placeholder 2"/>
          <p:cNvSpPr>
            <a:spLocks noGrp="1"/>
          </p:cNvSpPr>
          <p:nvPr>
            <p:ph sz="quarter" idx="1"/>
          </p:nvPr>
        </p:nvSpPr>
        <p:spPr/>
        <p:txBody>
          <a:bodyPr>
            <a:normAutofit fontScale="62500" lnSpcReduction="20000"/>
          </a:bodyPr>
          <a:lstStyle/>
          <a:p>
            <a:pPr>
              <a:buNone/>
            </a:pPr>
            <a:endParaRPr lang="en-IE" dirty="0" smtClean="0"/>
          </a:p>
          <a:p>
            <a:r>
              <a:rPr lang="en-IE" b="1" dirty="0" err="1" smtClean="0">
                <a:solidFill>
                  <a:srgbClr val="00B0F0"/>
                </a:solidFill>
              </a:rPr>
              <a:t>Retweet</a:t>
            </a:r>
            <a:r>
              <a:rPr lang="en-IE" dirty="0" smtClean="0"/>
              <a:t> - </a:t>
            </a:r>
            <a:r>
              <a:rPr lang="en-IE" dirty="0" smtClean="0">
                <a:solidFill>
                  <a:schemeClr val="tx2"/>
                </a:solidFill>
              </a:rPr>
              <a:t>If someone tweets something that you really like or find useful, you can reintroduce it into the live Twitter feed by </a:t>
            </a:r>
            <a:r>
              <a:rPr lang="en-IE" dirty="0" err="1" smtClean="0">
                <a:solidFill>
                  <a:schemeClr val="tx2"/>
                </a:solidFill>
              </a:rPr>
              <a:t>retweeting</a:t>
            </a:r>
            <a:r>
              <a:rPr lang="en-IE" dirty="0" smtClean="0">
                <a:solidFill>
                  <a:schemeClr val="tx2"/>
                </a:solidFill>
              </a:rPr>
              <a:t> it.  This will give people another opportunity to check it out if they missed it before.  When people </a:t>
            </a:r>
            <a:r>
              <a:rPr lang="en-IE" dirty="0" err="1" smtClean="0">
                <a:solidFill>
                  <a:schemeClr val="tx2"/>
                </a:solidFill>
              </a:rPr>
              <a:t>retweet</a:t>
            </a:r>
            <a:r>
              <a:rPr lang="en-IE" dirty="0" smtClean="0">
                <a:solidFill>
                  <a:schemeClr val="tx2"/>
                </a:solidFill>
              </a:rPr>
              <a:t> your stuff it means it was a really good tweet! The </a:t>
            </a:r>
            <a:r>
              <a:rPr lang="en-IE" dirty="0" err="1" smtClean="0">
                <a:solidFill>
                  <a:schemeClr val="tx2"/>
                </a:solidFill>
              </a:rPr>
              <a:t>retweet</a:t>
            </a:r>
            <a:r>
              <a:rPr lang="en-IE" dirty="0" smtClean="0">
                <a:solidFill>
                  <a:schemeClr val="tx2"/>
                </a:solidFill>
              </a:rPr>
              <a:t> icon appears under a tweet </a:t>
            </a:r>
          </a:p>
          <a:p>
            <a:endParaRPr lang="en-IE" dirty="0" smtClean="0"/>
          </a:p>
          <a:p>
            <a:r>
              <a:rPr lang="en-IE" b="1" dirty="0" smtClean="0">
                <a:solidFill>
                  <a:srgbClr val="00B0F0"/>
                </a:solidFill>
              </a:rPr>
              <a:t>Direct Messages </a:t>
            </a:r>
            <a:r>
              <a:rPr lang="en-IE" dirty="0" smtClean="0">
                <a:solidFill>
                  <a:schemeClr val="tx2"/>
                </a:solidFill>
              </a:rPr>
              <a:t>- Referred to as “DM” by </a:t>
            </a:r>
            <a:r>
              <a:rPr lang="en-IE" dirty="0" err="1" smtClean="0">
                <a:solidFill>
                  <a:schemeClr val="tx2"/>
                </a:solidFill>
              </a:rPr>
              <a:t>Twitterers</a:t>
            </a:r>
            <a:r>
              <a:rPr lang="en-IE" dirty="0" smtClean="0">
                <a:solidFill>
                  <a:schemeClr val="tx2"/>
                </a:solidFill>
              </a:rPr>
              <a:t>, a direct message is a private message you can send or receive to a user.  This means you are the only two people that can view that message. </a:t>
            </a:r>
          </a:p>
          <a:p>
            <a:endParaRPr lang="en-IE" dirty="0" smtClean="0">
              <a:solidFill>
                <a:schemeClr val="tx2"/>
              </a:solidFill>
            </a:endParaRPr>
          </a:p>
          <a:p>
            <a:r>
              <a:rPr lang="en-IE" b="1" dirty="0" smtClean="0">
                <a:solidFill>
                  <a:srgbClr val="00B0F0"/>
                </a:solidFill>
              </a:rPr>
              <a:t>Links</a:t>
            </a:r>
            <a:r>
              <a:rPr lang="en-IE" b="1" dirty="0" smtClean="0"/>
              <a:t> </a:t>
            </a:r>
            <a:r>
              <a:rPr lang="en-IE" b="1" dirty="0" smtClean="0">
                <a:solidFill>
                  <a:schemeClr val="tx2"/>
                </a:solidFill>
              </a:rPr>
              <a:t>-</a:t>
            </a:r>
            <a:r>
              <a:rPr lang="en-IE" dirty="0" smtClean="0">
                <a:solidFill>
                  <a:schemeClr val="tx2"/>
                </a:solidFill>
              </a:rPr>
              <a:t>The HSE uses bitly.com to post a link on Twitter – simply login to </a:t>
            </a:r>
            <a:r>
              <a:rPr lang="en-IE" dirty="0" err="1" smtClean="0">
                <a:solidFill>
                  <a:schemeClr val="tx2"/>
                </a:solidFill>
              </a:rPr>
              <a:t>bitly</a:t>
            </a:r>
            <a:r>
              <a:rPr lang="en-IE" dirty="0" smtClean="0">
                <a:solidFill>
                  <a:schemeClr val="tx2"/>
                </a:solidFill>
              </a:rPr>
              <a:t> and copy the link you want to use and </a:t>
            </a:r>
            <a:r>
              <a:rPr lang="en-IE" dirty="0" err="1" smtClean="0">
                <a:solidFill>
                  <a:schemeClr val="tx2"/>
                </a:solidFill>
              </a:rPr>
              <a:t>bitly</a:t>
            </a:r>
            <a:r>
              <a:rPr lang="en-IE" dirty="0" smtClean="0">
                <a:solidFill>
                  <a:schemeClr val="tx2"/>
                </a:solidFill>
              </a:rPr>
              <a:t> will turn it into a short </a:t>
            </a:r>
            <a:r>
              <a:rPr lang="en-IE" dirty="0" err="1" smtClean="0">
                <a:solidFill>
                  <a:schemeClr val="tx2"/>
                </a:solidFill>
              </a:rPr>
              <a:t>url</a:t>
            </a:r>
            <a:r>
              <a:rPr lang="en-IE" dirty="0" smtClean="0">
                <a:solidFill>
                  <a:schemeClr val="tx2"/>
                </a:solidFill>
              </a:rPr>
              <a:t>.  </a:t>
            </a:r>
          </a:p>
          <a:p>
            <a:endParaRPr lang="en-IE" dirty="0" smtClean="0">
              <a:solidFill>
                <a:schemeClr val="tx2"/>
              </a:solidFill>
            </a:endParaRPr>
          </a:p>
          <a:p>
            <a:r>
              <a:rPr lang="en-IE" b="1" dirty="0" smtClean="0">
                <a:solidFill>
                  <a:srgbClr val="00B0F0"/>
                </a:solidFill>
              </a:rPr>
              <a:t>Using Images </a:t>
            </a:r>
            <a:r>
              <a:rPr lang="en-IE" dirty="0" smtClean="0">
                <a:solidFill>
                  <a:schemeClr val="tx2"/>
                </a:solidFill>
              </a:rPr>
              <a:t>– You can insert an image to a tweet by simply finding the image file you want to use and inserting it. </a:t>
            </a:r>
          </a:p>
          <a:p>
            <a:endParaRPr lang="en-IE" dirty="0" smtClean="0">
              <a:solidFill>
                <a:schemeClr val="tx2"/>
              </a:solidFill>
            </a:endParaRPr>
          </a:p>
          <a:p>
            <a:r>
              <a:rPr lang="en-IE" b="1" dirty="0" smtClean="0">
                <a:solidFill>
                  <a:srgbClr val="00B0F0"/>
                </a:solidFill>
              </a:rPr>
              <a:t>Notifications </a:t>
            </a:r>
            <a:r>
              <a:rPr lang="en-IE" dirty="0" smtClean="0">
                <a:solidFill>
                  <a:schemeClr val="tx2"/>
                </a:solidFill>
              </a:rPr>
              <a:t>– This shows all the tweets and </a:t>
            </a:r>
            <a:r>
              <a:rPr lang="en-IE" dirty="0" err="1" smtClean="0">
                <a:solidFill>
                  <a:schemeClr val="tx2"/>
                </a:solidFill>
              </a:rPr>
              <a:t>retweets</a:t>
            </a:r>
            <a:r>
              <a:rPr lang="en-IE" dirty="0" smtClean="0">
                <a:solidFill>
                  <a:schemeClr val="tx2"/>
                </a:solidFill>
              </a:rPr>
              <a:t> which reference you. </a:t>
            </a:r>
          </a:p>
          <a:p>
            <a:endParaRPr lang="en-IE" dirty="0" smtClean="0">
              <a:solidFill>
                <a:schemeClr val="tx2"/>
              </a:solidFill>
            </a:endParaRPr>
          </a:p>
          <a:p>
            <a:endParaRPr lang="en-IE" dirty="0" smtClean="0">
              <a:solidFill>
                <a:schemeClr val="tx2"/>
              </a:solidFill>
            </a:endParaRPr>
          </a:p>
          <a:p>
            <a:endParaRPr lang="en-IE" dirty="0" smtClean="0">
              <a:solidFill>
                <a:schemeClr val="tx2"/>
              </a:solidFill>
            </a:endParaRPr>
          </a:p>
          <a:p>
            <a:endParaRPr lang="en-IE" dirty="0" smtClean="0">
              <a:solidFill>
                <a:schemeClr val="tx2"/>
              </a:solidFill>
            </a:endParaRPr>
          </a:p>
          <a:p>
            <a:endParaRPr lang="en-IE" dirty="0" smtClean="0"/>
          </a:p>
          <a:p>
            <a:endParaRPr lang="en-IE" dirty="0"/>
          </a:p>
        </p:txBody>
      </p:sp>
      <p:pic>
        <p:nvPicPr>
          <p:cNvPr id="4" name="Picture 3" descr="retweet button.png"/>
          <p:cNvPicPr>
            <a:picLocks noChangeAspect="1"/>
          </p:cNvPicPr>
          <p:nvPr/>
        </p:nvPicPr>
        <p:blipFill>
          <a:blip r:embed="rId2" cstate="print"/>
          <a:stretch>
            <a:fillRect/>
          </a:stretch>
        </p:blipFill>
        <p:spPr>
          <a:xfrm>
            <a:off x="3419872" y="2564904"/>
            <a:ext cx="288032" cy="288032"/>
          </a:xfrm>
          <a:prstGeom prst="rect">
            <a:avLst/>
          </a:prstGeom>
        </p:spPr>
      </p:pic>
      <p:pic>
        <p:nvPicPr>
          <p:cNvPr id="5" name="Picture 4" descr="TWITTER3.jpg"/>
          <p:cNvPicPr>
            <a:picLocks noChangeAspect="1"/>
          </p:cNvPicPr>
          <p:nvPr/>
        </p:nvPicPr>
        <p:blipFill>
          <a:blip r:embed="rId3" cstate="print"/>
          <a:stretch>
            <a:fillRect/>
          </a:stretch>
        </p:blipFill>
        <p:spPr>
          <a:xfrm>
            <a:off x="7956376" y="0"/>
            <a:ext cx="648072" cy="6480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chemeClr val="accent3"/>
                </a:solidFill>
              </a:rPr>
              <a:t>Tone of twitter language</a:t>
            </a:r>
            <a:endParaRPr lang="en-IE" b="1" dirty="0">
              <a:solidFill>
                <a:schemeClr val="accent3"/>
              </a:solidFill>
            </a:endParaRPr>
          </a:p>
        </p:txBody>
      </p:sp>
      <p:sp>
        <p:nvSpPr>
          <p:cNvPr id="3" name="Content Placeholder 2"/>
          <p:cNvSpPr>
            <a:spLocks noGrp="1"/>
          </p:cNvSpPr>
          <p:nvPr>
            <p:ph sz="quarter" idx="1"/>
          </p:nvPr>
        </p:nvSpPr>
        <p:spPr/>
        <p:txBody>
          <a:bodyPr>
            <a:normAutofit/>
          </a:bodyPr>
          <a:lstStyle/>
          <a:p>
            <a:r>
              <a:rPr lang="en-IE" dirty="0" smtClean="0">
                <a:solidFill>
                  <a:schemeClr val="tx2"/>
                </a:solidFill>
              </a:rPr>
              <a:t>It’s ok to be a little less formal on Twitter – remember we’re limited by those 140 characters so you need to carefully edit your message to make it snappy and interesting while allowing space for a link or an image if you’re using them.  </a:t>
            </a:r>
          </a:p>
          <a:p>
            <a:endParaRPr lang="en-IE" dirty="0" smtClean="0">
              <a:solidFill>
                <a:schemeClr val="tx2"/>
              </a:solidFill>
            </a:endParaRPr>
          </a:p>
          <a:p>
            <a:r>
              <a:rPr lang="en-IE" dirty="0" smtClean="0">
                <a:solidFill>
                  <a:schemeClr val="tx2"/>
                </a:solidFill>
              </a:rPr>
              <a:t>Remember to proof read for typos.  </a:t>
            </a:r>
          </a:p>
          <a:p>
            <a:endParaRPr lang="en-IE" dirty="0" smtClean="0">
              <a:solidFill>
                <a:schemeClr val="tx2"/>
              </a:solidFill>
            </a:endParaRPr>
          </a:p>
          <a:p>
            <a:endParaRPr lang="en-IE" dirty="0">
              <a:solidFill>
                <a:schemeClr val="tx2"/>
              </a:solidFill>
            </a:endParaRPr>
          </a:p>
        </p:txBody>
      </p:sp>
      <p:pic>
        <p:nvPicPr>
          <p:cNvPr id="4" name="Picture 3" descr="TWITTER3.jpg"/>
          <p:cNvPicPr>
            <a:picLocks noChangeAspect="1"/>
          </p:cNvPicPr>
          <p:nvPr/>
        </p:nvPicPr>
        <p:blipFill>
          <a:blip r:embed="rId2" cstate="print"/>
          <a:stretch>
            <a:fillRect/>
          </a:stretch>
        </p:blipFill>
        <p:spPr>
          <a:xfrm>
            <a:off x="7956376" y="0"/>
            <a:ext cx="648072" cy="64807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chemeClr val="accent3"/>
                </a:solidFill>
              </a:rPr>
              <a:t>Twitter – quick </a:t>
            </a:r>
            <a:r>
              <a:rPr lang="en-IE" b="1" dirty="0" err="1" smtClean="0">
                <a:solidFill>
                  <a:schemeClr val="accent3"/>
                </a:solidFill>
              </a:rPr>
              <a:t>infographic</a:t>
            </a:r>
            <a:r>
              <a:rPr lang="en-IE" b="1" dirty="0" smtClean="0">
                <a:solidFill>
                  <a:schemeClr val="accent3"/>
                </a:solidFill>
              </a:rPr>
              <a:t> guide</a:t>
            </a:r>
            <a:r>
              <a:rPr lang="en-IE" dirty="0" smtClean="0"/>
              <a:t> </a:t>
            </a:r>
            <a:endParaRPr lang="en-IE" dirty="0"/>
          </a:p>
        </p:txBody>
      </p:sp>
      <p:pic>
        <p:nvPicPr>
          <p:cNvPr id="4" name="Content Placeholder 3" descr="Twitter guide.jpg"/>
          <p:cNvPicPr>
            <a:picLocks noGrp="1" noChangeAspect="1"/>
          </p:cNvPicPr>
          <p:nvPr>
            <p:ph sz="quarter" idx="1"/>
          </p:nvPr>
        </p:nvPicPr>
        <p:blipFill>
          <a:blip r:embed="rId2" cstate="print"/>
          <a:srcRect l="15567" t="16916" r="41041" b="30628"/>
          <a:stretch>
            <a:fillRect/>
          </a:stretch>
        </p:blipFill>
        <p:spPr>
          <a:xfrm>
            <a:off x="1187624" y="1556792"/>
            <a:ext cx="6624736" cy="500535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IE" b="1" dirty="0" smtClean="0">
              <a:solidFill>
                <a:schemeClr val="accent3"/>
              </a:solidFill>
            </a:endParaRPr>
          </a:p>
          <a:p>
            <a:pPr algn="ctr">
              <a:buNone/>
            </a:pPr>
            <a:r>
              <a:rPr lang="en-IE" sz="6000" b="1" dirty="0" smtClean="0">
                <a:solidFill>
                  <a:schemeClr val="accent3"/>
                </a:solidFill>
              </a:rPr>
              <a:t>Happy </a:t>
            </a:r>
          </a:p>
          <a:p>
            <a:pPr algn="ctr">
              <a:buNone/>
            </a:pPr>
            <a:r>
              <a:rPr lang="en-IE" sz="6000" b="1" dirty="0" smtClean="0">
                <a:solidFill>
                  <a:schemeClr val="accent3"/>
                </a:solidFill>
              </a:rPr>
              <a:t>Tweeting</a:t>
            </a:r>
            <a:br>
              <a:rPr lang="en-IE" sz="6000" b="1" dirty="0" smtClean="0">
                <a:solidFill>
                  <a:schemeClr val="accent3"/>
                </a:solidFill>
              </a:rPr>
            </a:br>
            <a:r>
              <a:rPr lang="en-IE" sz="6000" b="1" dirty="0" smtClean="0">
                <a:solidFill>
                  <a:schemeClr val="accent3"/>
                </a:solidFill>
              </a:rPr>
              <a:t/>
            </a:r>
            <a:br>
              <a:rPr lang="en-IE" sz="6000" b="1" dirty="0" smtClean="0">
                <a:solidFill>
                  <a:schemeClr val="accent3"/>
                </a:solidFill>
              </a:rPr>
            </a:br>
            <a:endParaRPr lang="en-IE" sz="6000" b="1" dirty="0">
              <a:solidFill>
                <a:schemeClr val="accent3"/>
              </a:solidFill>
            </a:endParaRPr>
          </a:p>
        </p:txBody>
      </p:sp>
      <p:pic>
        <p:nvPicPr>
          <p:cNvPr id="4" name="Picture 3" descr="TWITTER3.jpg"/>
          <p:cNvPicPr>
            <a:picLocks noChangeAspect="1"/>
          </p:cNvPicPr>
          <p:nvPr/>
        </p:nvPicPr>
        <p:blipFill>
          <a:blip r:embed="rId2" cstate="print"/>
          <a:stretch>
            <a:fillRect/>
          </a:stretch>
        </p:blipFill>
        <p:spPr>
          <a:xfrm>
            <a:off x="3203848" y="4437112"/>
            <a:ext cx="1943100" cy="19431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197410"/>
            <a:ext cx="7272808" cy="3139321"/>
          </a:xfrm>
          <a:prstGeom prst="rect">
            <a:avLst/>
          </a:prstGeom>
          <a:noFill/>
        </p:spPr>
        <p:txBody>
          <a:bodyPr wrap="square" rtlCol="0">
            <a:spAutoFit/>
          </a:bodyPr>
          <a:lstStyle/>
          <a:p>
            <a:pPr lvl="0" algn="ctr"/>
            <a:r>
              <a:rPr lang="en-IE" sz="6600" b="1" dirty="0">
                <a:solidFill>
                  <a:schemeClr val="accent3"/>
                </a:solidFill>
              </a:rPr>
              <a:t>Quick Guide</a:t>
            </a:r>
          </a:p>
          <a:p>
            <a:pPr lvl="0" algn="ctr"/>
            <a:r>
              <a:rPr lang="en-IE" sz="6600" b="1" dirty="0" smtClean="0">
                <a:solidFill>
                  <a:schemeClr val="accent3"/>
                </a:solidFill>
              </a:rPr>
              <a:t>To</a:t>
            </a:r>
          </a:p>
          <a:p>
            <a:pPr lvl="0" algn="ctr"/>
            <a:r>
              <a:rPr lang="en-IE" sz="6600" b="1" dirty="0" smtClean="0">
                <a:solidFill>
                  <a:schemeClr val="accent2">
                    <a:lumMod val="75000"/>
                  </a:schemeClr>
                </a:solidFill>
              </a:rPr>
              <a:t>LinkedIn</a:t>
            </a:r>
            <a:endParaRPr lang="en-IE" sz="6600" b="1" dirty="0">
              <a:solidFill>
                <a:schemeClr val="accent2">
                  <a:lumMod val="75000"/>
                </a:schemeClr>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38585" y="4581128"/>
            <a:ext cx="1266825" cy="1266825"/>
          </a:xfrm>
          <a:prstGeom prst="rect">
            <a:avLst/>
          </a:prstGeom>
        </p:spPr>
      </p:pic>
    </p:spTree>
    <p:extLst>
      <p:ext uri="{BB962C8B-B14F-4D97-AF65-F5344CB8AC3E}">
        <p14:creationId xmlns:p14="http://schemas.microsoft.com/office/powerpoint/2010/main" xmlns="" val="17328843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7667</TotalTime>
  <Words>1012</Words>
  <Application>Microsoft Office PowerPoint</Application>
  <PresentationFormat>On-screen Show (4:3)</PresentationFormat>
  <Paragraphs>169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Oriel</vt:lpstr>
      <vt:lpstr>Slide 1</vt:lpstr>
      <vt:lpstr>Slide 2</vt:lpstr>
      <vt:lpstr>The language of twitter</vt:lpstr>
      <vt:lpstr>Get the Lingo </vt:lpstr>
      <vt:lpstr>Get the Lingo contd</vt:lpstr>
      <vt:lpstr>Tone of twitter language</vt:lpstr>
      <vt:lpstr>Twitter – quick infographic guide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Twitter Lesson</dc:title>
  <dc:creator>Admin</dc:creator>
  <cp:lastModifiedBy>Admin</cp:lastModifiedBy>
  <cp:revision>611</cp:revision>
  <dcterms:created xsi:type="dcterms:W3CDTF">2015-05-07T11:30:41Z</dcterms:created>
  <dcterms:modified xsi:type="dcterms:W3CDTF">2015-09-21T12:00:36Z</dcterms:modified>
</cp:coreProperties>
</file>