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35" r:id="rId3"/>
    <p:sldId id="258" r:id="rId4"/>
    <p:sldId id="273" r:id="rId5"/>
    <p:sldId id="260" r:id="rId6"/>
    <p:sldId id="282" r:id="rId7"/>
    <p:sldId id="314" r:id="rId8"/>
    <p:sldId id="317" r:id="rId9"/>
    <p:sldId id="345" r:id="rId10"/>
    <p:sldId id="346" r:id="rId11"/>
    <p:sldId id="352" r:id="rId12"/>
    <p:sldId id="353" r:id="rId13"/>
    <p:sldId id="320" r:id="rId14"/>
    <p:sldId id="329" r:id="rId15"/>
    <p:sldId id="321" r:id="rId16"/>
    <p:sldId id="322" r:id="rId17"/>
    <p:sldId id="332" r:id="rId18"/>
    <p:sldId id="351" r:id="rId19"/>
    <p:sldId id="355" r:id="rId20"/>
    <p:sldId id="354" r:id="rId21"/>
    <p:sldId id="330" r:id="rId22"/>
    <p:sldId id="331" r:id="rId23"/>
    <p:sldId id="333" r:id="rId24"/>
    <p:sldId id="359" r:id="rId25"/>
    <p:sldId id="356" r:id="rId26"/>
    <p:sldId id="357" r:id="rId27"/>
    <p:sldId id="307" r:id="rId28"/>
    <p:sldId id="334" r:id="rId29"/>
    <p:sldId id="336" r:id="rId30"/>
    <p:sldId id="337" r:id="rId31"/>
    <p:sldId id="358" r:id="rId32"/>
    <p:sldId id="360" r:id="rId33"/>
    <p:sldId id="342" r:id="rId34"/>
    <p:sldId id="34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2D224"/>
    <a:srgbClr val="BA2C7B"/>
    <a:srgbClr val="C1D224"/>
    <a:srgbClr val="A8D125"/>
    <a:srgbClr val="B4CB2B"/>
    <a:srgbClr val="B3E610"/>
    <a:srgbClr val="ACC234"/>
    <a:srgbClr val="256D9F"/>
    <a:srgbClr val="E8C325"/>
    <a:srgbClr val="A86A1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10" autoAdjust="0"/>
  </p:normalViewPr>
  <p:slideViewPr>
    <p:cSldViewPr snapToGrid="0" snapToObjects="1">
      <p:cViewPr varScale="1">
        <p:scale>
          <a:sx n="62" d="100"/>
          <a:sy n="62" d="100"/>
        </p:scale>
        <p:origin x="-1194" y="-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E"/>
  <c:style val="18"/>
  <c:chart>
    <c:title>
      <c:tx>
        <c:rich>
          <a:bodyPr/>
          <a:lstStyle/>
          <a:p>
            <a:pPr>
              <a:defRPr/>
            </a:pPr>
            <a:r>
              <a:rPr lang="en-US" sz="1200" dirty="0" smtClean="0"/>
              <a:t>Search Results by Day</a:t>
            </a:r>
            <a:endParaRPr lang="en-US" sz="1200" dirty="0"/>
          </a:p>
        </c:rich>
      </c:tx>
      <c:layout>
        <c:manualLayout>
          <c:xMode val="edge"/>
          <c:yMode val="edge"/>
          <c:x val="1.4279868559737127E-3"/>
          <c:y val="0"/>
        </c:manualLayout>
      </c:layout>
    </c:title>
    <c:plotArea>
      <c:layout>
        <c:manualLayout>
          <c:layoutTarget val="inner"/>
          <c:xMode val="edge"/>
          <c:yMode val="edge"/>
          <c:x val="0.12724225526969671"/>
          <c:y val="0.10575780695568986"/>
          <c:w val="0.88120813441626722"/>
          <c:h val="0.60143084607498964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</c:spPr>
          <c:dPt>
            <c:idx val="7"/>
            <c:spPr>
              <a:solidFill>
                <a:schemeClr val="accent1"/>
              </a:solidFill>
              <a:ln>
                <a:solidFill>
                  <a:schemeClr val="accent3"/>
                </a:solidFill>
              </a:ln>
            </c:spPr>
          </c:dPt>
          <c:cat>
            <c:numRef>
              <c:f>Sheet1!$A$2:$A$369</c:f>
              <c:numCache>
                <c:formatCode>m/d/yyyy</c:formatCode>
                <c:ptCount val="368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</c:numCache>
            </c:numRef>
          </c:cat>
          <c:val>
            <c:numRef>
              <c:f>Sheet1!$B$2:$B$369</c:f>
              <c:numCache>
                <c:formatCode>General</c:formatCode>
                <c:ptCount val="3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7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20</c:v>
                </c:pt>
                <c:pt idx="10">
                  <c:v>37</c:v>
                </c:pt>
                <c:pt idx="11">
                  <c:v>37</c:v>
                </c:pt>
                <c:pt idx="12">
                  <c:v>3</c:v>
                </c:pt>
                <c:pt idx="13">
                  <c:v>27</c:v>
                </c:pt>
                <c:pt idx="14">
                  <c:v>166</c:v>
                </c:pt>
                <c:pt idx="15">
                  <c:v>44</c:v>
                </c:pt>
                <c:pt idx="16">
                  <c:v>22</c:v>
                </c:pt>
                <c:pt idx="17">
                  <c:v>42</c:v>
                </c:pt>
                <c:pt idx="18">
                  <c:v>19</c:v>
                </c:pt>
                <c:pt idx="19">
                  <c:v>6</c:v>
                </c:pt>
                <c:pt idx="20">
                  <c:v>2</c:v>
                </c:pt>
                <c:pt idx="21">
                  <c:v>8</c:v>
                </c:pt>
                <c:pt idx="22">
                  <c:v>17</c:v>
                </c:pt>
                <c:pt idx="23">
                  <c:v>25</c:v>
                </c:pt>
                <c:pt idx="24">
                  <c:v>12</c:v>
                </c:pt>
                <c:pt idx="25">
                  <c:v>8</c:v>
                </c:pt>
                <c:pt idx="26">
                  <c:v>0</c:v>
                </c:pt>
                <c:pt idx="27">
                  <c:v>4</c:v>
                </c:pt>
                <c:pt idx="28">
                  <c:v>5</c:v>
                </c:pt>
                <c:pt idx="29">
                  <c:v>14</c:v>
                </c:pt>
                <c:pt idx="30">
                  <c:v>51</c:v>
                </c:pt>
                <c:pt idx="31">
                  <c:v>28</c:v>
                </c:pt>
                <c:pt idx="32">
                  <c:v>17</c:v>
                </c:pt>
                <c:pt idx="33">
                  <c:v>12</c:v>
                </c:pt>
                <c:pt idx="34">
                  <c:v>2</c:v>
                </c:pt>
                <c:pt idx="35">
                  <c:v>11</c:v>
                </c:pt>
                <c:pt idx="36">
                  <c:v>5</c:v>
                </c:pt>
                <c:pt idx="37">
                  <c:v>13</c:v>
                </c:pt>
                <c:pt idx="38">
                  <c:v>19</c:v>
                </c:pt>
                <c:pt idx="39">
                  <c:v>4</c:v>
                </c:pt>
                <c:pt idx="40">
                  <c:v>1</c:v>
                </c:pt>
                <c:pt idx="41">
                  <c:v>0</c:v>
                </c:pt>
                <c:pt idx="42">
                  <c:v>14</c:v>
                </c:pt>
                <c:pt idx="43">
                  <c:v>5</c:v>
                </c:pt>
                <c:pt idx="44">
                  <c:v>2</c:v>
                </c:pt>
                <c:pt idx="45">
                  <c:v>1</c:v>
                </c:pt>
                <c:pt idx="46">
                  <c:v>4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3</c:v>
                </c:pt>
                <c:pt idx="51">
                  <c:v>1</c:v>
                </c:pt>
                <c:pt idx="52">
                  <c:v>0</c:v>
                </c:pt>
              </c:numCache>
            </c:numRef>
          </c:val>
        </c:ser>
        <c:gapWidth val="50"/>
        <c:axId val="95234304"/>
        <c:axId val="95256576"/>
      </c:barChart>
      <c:dateAx>
        <c:axId val="95234304"/>
        <c:scaling>
          <c:orientation val="minMax"/>
        </c:scaling>
        <c:axPos val="b"/>
        <c:numFmt formatCode="dd/mm/yyyy" sourceLinked="0"/>
        <c:tickLblPos val="nextTo"/>
        <c:txPr>
          <a:bodyPr rot="-2700000"/>
          <a:lstStyle/>
          <a:p>
            <a:pPr>
              <a:defRPr sz="1200" b="1" i="0"/>
            </a:pPr>
            <a:endParaRPr lang="en-US"/>
          </a:p>
        </c:txPr>
        <c:crossAx val="95256576"/>
        <c:crosses val="autoZero"/>
        <c:auto val="1"/>
        <c:lblOffset val="100"/>
        <c:baseTimeUnit val="days"/>
        <c:majorUnit val="5"/>
        <c:majorTimeUnit val="days"/>
      </c:dateAx>
      <c:valAx>
        <c:axId val="95256576"/>
        <c:scaling>
          <c:orientation val="minMax"/>
          <c:max val="170"/>
          <c:min val="0"/>
        </c:scaling>
        <c:axPos val="l"/>
        <c:numFmt formatCode="General" sourceLinked="1"/>
        <c:tickLblPos val="nextTo"/>
        <c:crossAx val="95234304"/>
        <c:crosses val="autoZero"/>
        <c:crossBetween val="between"/>
        <c:majorUnit val="20"/>
      </c:valAx>
      <c:spPr>
        <a:solidFill>
          <a:schemeClr val="accent4">
            <a:lumMod val="50000"/>
            <a:lumOff val="50000"/>
          </a:schemeClr>
        </a:solidFill>
        <a:ln w="25400">
          <a:noFill/>
        </a:ln>
      </c:spPr>
    </c:plotArea>
    <c:plotVisOnly val="1"/>
    <c:dispBlanksAs val="gap"/>
  </c:chart>
  <c:spPr>
    <a:ln>
      <a:solidFill>
        <a:schemeClr val="tx1"/>
      </a:solidFill>
    </a:ln>
  </c:spPr>
  <c:txPr>
    <a:bodyPr/>
    <a:lstStyle/>
    <a:p>
      <a:pPr>
        <a:defRPr sz="1795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14F95-ABBC-4C07-8BA2-FCD535B5BF8E}" type="datetimeFigureOut">
              <a:rPr lang="en-IE" smtClean="0"/>
              <a:pPr/>
              <a:t>07/02/2016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F1036-9822-463B-91C6-40E3B9553CA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29951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1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92212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24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329008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25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164314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26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581209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29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94880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30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550833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31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35794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9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46900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Why should any of us</a:t>
            </a:r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use social media?</a:t>
            </a:r>
          </a:p>
          <a:p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Connectedness, information sharing, learning, leading, listening</a:t>
            </a:r>
          </a:p>
          <a:p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used properly can bring huge benefits in our personal and professional lives 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Diabetes – self care, across the globe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</a:t>
            </a:r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health outbreak – communication at scale quickly</a:t>
            </a:r>
          </a:p>
          <a:p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Engaging with staff</a:t>
            </a:r>
          </a:p>
          <a:p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Leading – visibility, openness, challenging misinformation 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Listening</a:t>
            </a:r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what staff, colleagues, peers, influencers nationally and internationally are saying</a:t>
            </a:r>
          </a:p>
          <a:p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Biggest </a:t>
            </a:r>
            <a:r>
              <a:rPr lang="en-US" sz="2000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signposter</a:t>
            </a:r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for online content – its where people go to find out info </a:t>
            </a:r>
          </a:p>
          <a:p>
            <a:r>
              <a:rPr lang="en-US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Allows you to stay up to speed, informed and connected…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 sharing sites are continuing to grow; 19% of Irish People have signed up to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Instagram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 anytime, anywhere &amp; anyhow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80% of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Facebook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users are accessing the site via mobile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the first time this qtr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Facebook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has lost popularity…..</a:t>
            </a:r>
          </a:p>
          <a:p>
            <a:endParaRPr lang="en-I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10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71463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11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06597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HSE.ie - 7.5 million visitors since Jan 2015</a:t>
            </a:r>
          </a:p>
          <a:p>
            <a:endParaRPr lang="en-IE" sz="20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@</a:t>
            </a:r>
            <a:r>
              <a:rPr lang="en-IE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HSELive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top 200 twitter followers have over 16 million followers</a:t>
            </a: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Over 70% organic traffic i.e. comes directly from Google searches</a:t>
            </a: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60% visitors are using a mobile or tablet</a:t>
            </a: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The most visited pages on the website are:</a:t>
            </a: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Job Search</a:t>
            </a: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GP Visit Card Under 6s</a:t>
            </a: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Medical Cards</a:t>
            </a: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European Health Insurance Card</a:t>
            </a: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Online Payslips</a:t>
            </a:r>
          </a:p>
          <a:p>
            <a:pPr lvl="1"/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Talk about data and how we use it here</a:t>
            </a:r>
          </a:p>
          <a:p>
            <a:pPr lvl="1"/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pPr lvl="1"/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Social media is the</a:t>
            </a:r>
            <a:r>
              <a:rPr lang="en-IE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biggest </a:t>
            </a:r>
            <a:r>
              <a:rPr lang="en-IE" sz="2000" baseline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signposter</a:t>
            </a:r>
            <a:r>
              <a:rPr lang="en-IE" sz="20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for online content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12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31648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Talk</a:t>
            </a:r>
            <a:r>
              <a:rPr lang="en-IE" baseline="0" dirty="0" smtClean="0"/>
              <a:t> through that there are many social channels but we will cover 3 of the main ones today.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14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78112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16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325321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n-IE" sz="1200" b="1" dirty="0" smtClean="0">
                <a:solidFill>
                  <a:srgbClr val="7F7F7F"/>
                </a:solidFill>
                <a:latin typeface="Calibri" pitchFamily="34" charset="0"/>
              </a:rPr>
              <a:t>Discoverable </a:t>
            </a:r>
            <a:r>
              <a:rPr lang="en-IE" sz="1200" dirty="0" smtClean="0">
                <a:solidFill>
                  <a:srgbClr val="7F7F7F"/>
                </a:solidFill>
                <a:latin typeface="Calibri" pitchFamily="34" charset="0"/>
              </a:rPr>
              <a:t>– people can search for your service online</a:t>
            </a:r>
          </a:p>
          <a:p>
            <a:pPr>
              <a:buClr>
                <a:schemeClr val="accent1"/>
              </a:buClr>
            </a:pPr>
            <a:r>
              <a:rPr lang="en-IE" sz="1200" b="1" dirty="0" smtClean="0">
                <a:solidFill>
                  <a:srgbClr val="7F7F7F"/>
                </a:solidFill>
                <a:latin typeface="Calibri" pitchFamily="34" charset="0"/>
              </a:rPr>
              <a:t>Connected</a:t>
            </a:r>
            <a:r>
              <a:rPr lang="en-IE" sz="1200" dirty="0" smtClean="0">
                <a:solidFill>
                  <a:srgbClr val="7F7F7F"/>
                </a:solidFill>
                <a:latin typeface="Calibri" pitchFamily="34" charset="0"/>
              </a:rPr>
              <a:t> – you can have one-to-one conversations, people can read your posts, like your posts and share them with friends</a:t>
            </a:r>
          </a:p>
          <a:p>
            <a:pPr>
              <a:buClr>
                <a:schemeClr val="accent1"/>
              </a:buClr>
            </a:pPr>
            <a:r>
              <a:rPr lang="en-IE" sz="1200" b="1" dirty="0" smtClean="0">
                <a:solidFill>
                  <a:srgbClr val="7F7F7F"/>
                </a:solidFill>
                <a:latin typeface="Calibri" pitchFamily="34" charset="0"/>
              </a:rPr>
              <a:t>Timely </a:t>
            </a:r>
            <a:r>
              <a:rPr lang="en-IE" sz="1200" dirty="0" smtClean="0">
                <a:solidFill>
                  <a:srgbClr val="7F7F7F"/>
                </a:solidFill>
                <a:latin typeface="Calibri" pitchFamily="34" charset="0"/>
              </a:rPr>
              <a:t>– your page can reach large groups of people in a short space of time</a:t>
            </a:r>
          </a:p>
          <a:p>
            <a:pPr>
              <a:buClr>
                <a:schemeClr val="accent1"/>
              </a:buClr>
            </a:pPr>
            <a:r>
              <a:rPr lang="en-IE" sz="1200" b="1" dirty="0" smtClean="0">
                <a:solidFill>
                  <a:srgbClr val="7F7F7F"/>
                </a:solidFill>
                <a:latin typeface="Calibri" pitchFamily="34" charset="0"/>
              </a:rPr>
              <a:t>Insightful </a:t>
            </a:r>
            <a:r>
              <a:rPr lang="en-IE" sz="1200" dirty="0" smtClean="0">
                <a:solidFill>
                  <a:srgbClr val="7F7F7F"/>
                </a:solidFill>
                <a:latin typeface="Calibri" pitchFamily="34" charset="0"/>
              </a:rPr>
              <a:t>– analytics on your page can give you a deeper understanding of your target audience </a:t>
            </a:r>
          </a:p>
          <a:p>
            <a:pPr>
              <a:buClr>
                <a:schemeClr val="accent1"/>
              </a:buClr>
            </a:pPr>
            <a:r>
              <a:rPr lang="en-IE" sz="1200" b="1" dirty="0" err="1" smtClean="0">
                <a:solidFill>
                  <a:srgbClr val="7F7F7F"/>
                </a:solidFill>
                <a:latin typeface="Calibri" pitchFamily="34" charset="0"/>
              </a:rPr>
              <a:t>Facebook</a:t>
            </a:r>
            <a:r>
              <a:rPr lang="en-IE" sz="1200" b="1" dirty="0" smtClean="0">
                <a:solidFill>
                  <a:srgbClr val="7F7F7F"/>
                </a:solidFill>
                <a:latin typeface="Calibri" pitchFamily="34" charset="0"/>
              </a:rPr>
              <a:t> uses algorithms </a:t>
            </a:r>
            <a:r>
              <a:rPr lang="en-IE" sz="1200" dirty="0" smtClean="0">
                <a:solidFill>
                  <a:srgbClr val="7F7F7F"/>
                </a:solidFill>
                <a:latin typeface="Calibri" pitchFamily="34" charset="0"/>
              </a:rPr>
              <a:t>– this means that the stories that show in your News Feed are influenced by your connections and activity on </a:t>
            </a:r>
            <a:r>
              <a:rPr lang="en-IE" sz="1200" dirty="0" err="1" smtClean="0">
                <a:solidFill>
                  <a:srgbClr val="7F7F7F"/>
                </a:solidFill>
                <a:latin typeface="Calibri" pitchFamily="34" charset="0"/>
              </a:rPr>
              <a:t>Facebook</a:t>
            </a:r>
            <a:r>
              <a:rPr lang="en-IE" sz="1200" dirty="0" smtClean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en-IE" sz="1200" dirty="0" smtClean="0">
                <a:solidFill>
                  <a:srgbClr val="0070C0"/>
                </a:solidFill>
                <a:latin typeface="Calibri" pitchFamily="34" charset="0"/>
              </a:rPr>
              <a:t>  </a:t>
            </a:r>
          </a:p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22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3839718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IE" sz="12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F1036-9822-463B-91C6-40E3B9553CAB}" type="slidenum">
              <a:rPr lang="en-IE" smtClean="0"/>
              <a:pPr/>
              <a:t>23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78025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408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671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969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778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052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518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500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572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578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803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43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A53BE-C60A-A14F-8339-CE7686B7BBA3}" type="datetimeFigureOut">
              <a:rPr lang="en-US" smtClean="0"/>
              <a:pPr/>
              <a:t>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FFC14-2ADD-5649-88ED-D00328D149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614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prezi.com/dxjhh3cp3ytb/social-media-what-it-offers-you-in-engagement-with-patients-and-communities/" TargetMode="External"/><Relationship Id="rId4" Type="http://schemas.openxmlformats.org/officeDocument/2006/relationships/hyperlink" Target="http://www.symplur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1lJhEzMaH4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e.ie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e.ie/socialmedi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ottDMuLesU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4246_HSE_PPT_Presentation_Tem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2879" y="21304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21400" y="1687876"/>
            <a:ext cx="2959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Digital &amp; Social Media Awareness Session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HSE Communications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November 2015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#</a:t>
            </a:r>
            <a:r>
              <a:rPr lang="en-US" b="1" dirty="0" err="1" smtClean="0">
                <a:solidFill>
                  <a:schemeClr val="bg1"/>
                </a:solidFill>
              </a:rPr>
              <a:t>hsemasterclass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4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6851" y="36918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58366" y="2417971"/>
            <a:ext cx="3600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What does social allow you to do?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8636" y="399411"/>
            <a:ext cx="4855364" cy="706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 filter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Listen &amp; observe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Engage directly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Challenge misinformation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Openess and transparency</a:t>
            </a: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Credibility &amp; trust</a:t>
            </a: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Data</a:t>
            </a: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  <a:p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4791" y="399411"/>
            <a:ext cx="397571" cy="533106"/>
          </a:xfrm>
          <a:prstGeom prst="rect">
            <a:avLst/>
          </a:prstGeom>
          <a:noFill/>
        </p:spPr>
      </p:pic>
      <p:pic>
        <p:nvPicPr>
          <p:cNvPr id="12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9765" y="2083094"/>
            <a:ext cx="397571" cy="533106"/>
          </a:xfrm>
          <a:prstGeom prst="rect">
            <a:avLst/>
          </a:prstGeom>
          <a:noFill/>
        </p:spPr>
      </p:pic>
      <p:pic>
        <p:nvPicPr>
          <p:cNvPr id="13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0920" y="2946694"/>
            <a:ext cx="397571" cy="533106"/>
          </a:xfrm>
          <a:prstGeom prst="rect">
            <a:avLst/>
          </a:prstGeom>
          <a:noFill/>
        </p:spPr>
      </p:pic>
      <p:pic>
        <p:nvPicPr>
          <p:cNvPr id="14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0920" y="3886997"/>
            <a:ext cx="397571" cy="533106"/>
          </a:xfrm>
          <a:prstGeom prst="rect">
            <a:avLst/>
          </a:prstGeom>
          <a:noFill/>
        </p:spPr>
      </p:pic>
      <p:pic>
        <p:nvPicPr>
          <p:cNvPr id="15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8220" y="4788194"/>
            <a:ext cx="397571" cy="533106"/>
          </a:xfrm>
          <a:prstGeom prst="rect">
            <a:avLst/>
          </a:prstGeom>
          <a:noFill/>
        </p:spPr>
      </p:pic>
      <p:pic>
        <p:nvPicPr>
          <p:cNvPr id="16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049" y="5715294"/>
            <a:ext cx="397571" cy="533106"/>
          </a:xfrm>
          <a:prstGeom prst="rect">
            <a:avLst/>
          </a:prstGeom>
          <a:noFill/>
        </p:spPr>
      </p:pic>
      <p:pic>
        <p:nvPicPr>
          <p:cNvPr id="17" name="Picture 2" descr="C:\Users\emmafinn\AppData\Local\Microsoft\Windows\Temporary Internet Files\Content.Outlook\WWG6GYY5\24246_HSE_Green_Arrow_Bulle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749" y="1178905"/>
            <a:ext cx="397571" cy="533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784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30463"/>
            <a:ext cx="2765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The HSE Social Footprint 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24163" t="34774" r="25211" b="8974"/>
          <a:stretch>
            <a:fillRect/>
          </a:stretch>
        </p:blipFill>
        <p:spPr bwMode="auto">
          <a:xfrm>
            <a:off x="3212237" y="3192292"/>
            <a:ext cx="2664296" cy="166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21023" t="36640" r="25113" b="10441"/>
          <a:stretch>
            <a:fillRect/>
          </a:stretch>
        </p:blipFill>
        <p:spPr bwMode="auto">
          <a:xfrm>
            <a:off x="6038501" y="2974843"/>
            <a:ext cx="3024336" cy="167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12518" t="13960" r="34090" b="44880"/>
          <a:stretch>
            <a:fillRect/>
          </a:stretch>
        </p:blipFill>
        <p:spPr bwMode="auto">
          <a:xfrm>
            <a:off x="3645633" y="4646186"/>
            <a:ext cx="4608512" cy="199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l="12285" t="15120" r="34323" b="44561"/>
          <a:stretch>
            <a:fillRect/>
          </a:stretch>
        </p:blipFill>
        <p:spPr bwMode="auto">
          <a:xfrm>
            <a:off x="4967536" y="238539"/>
            <a:ext cx="4176464" cy="177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12045" t="15640" r="31728" b="34800"/>
          <a:stretch>
            <a:fillRect/>
          </a:stretch>
        </p:blipFill>
        <p:spPr bwMode="auto">
          <a:xfrm>
            <a:off x="3117040" y="238539"/>
            <a:ext cx="551898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/>
          <a:srcRect l="24496" t="12903" r="24698" b="6452"/>
          <a:stretch>
            <a:fillRect/>
          </a:stretch>
        </p:blipFill>
        <p:spPr bwMode="auto">
          <a:xfrm>
            <a:off x="4728926" y="238539"/>
            <a:ext cx="3525219" cy="314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5306924" y="4296129"/>
            <a:ext cx="1733330" cy="121718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Almost 200K Fans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150196" y="4335885"/>
            <a:ext cx="1733330" cy="121718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26K+ Twitter</a:t>
            </a:r>
            <a:r>
              <a:rPr kumimoji="0" lang="en-IE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Followers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7291376" y="4290381"/>
            <a:ext cx="1733330" cy="121718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250K +Views</a:t>
            </a:r>
            <a:r>
              <a:rPr kumimoji="0" lang="en-IE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in 2015</a:t>
            </a:r>
            <a:endParaRPr kumimoji="0" lang="en-I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369836" y="660168"/>
            <a:ext cx="1733330" cy="121718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10 </a:t>
            </a:r>
            <a:r>
              <a:rPr kumimoji="0" lang="en-IE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Facebook</a:t>
            </a: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Accounts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3234206" y="660168"/>
            <a:ext cx="1733330" cy="121718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10 Twitter Handles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387480" y="660168"/>
            <a:ext cx="1733330" cy="121718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 You Tube Channel</a:t>
            </a:r>
          </a:p>
        </p:txBody>
      </p:sp>
    </p:spTree>
    <p:extLst>
      <p:ext uri="{BB962C8B-B14F-4D97-AF65-F5344CB8AC3E}">
        <p14:creationId xmlns="" xmlns:p14="http://schemas.microsoft.com/office/powerpoint/2010/main" val="21784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65514"/>
            <a:ext cx="2765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HSE Digital &amp; Social Summary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851" y="36918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4" name="Picture 23" descr="24246_HSE_PPT_Presentation_Template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6" y="5469"/>
            <a:ext cx="6201843" cy="685585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3234205" y="660167"/>
            <a:ext cx="1894385" cy="1672215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2000" b="1" dirty="0" smtClean="0">
                <a:solidFill>
                  <a:schemeClr val="bg1"/>
                </a:solidFill>
                <a:latin typeface="Calibri" pitchFamily="34" charset="0"/>
              </a:rPr>
              <a:t>9.6m visitors since Jan 2015</a:t>
            </a:r>
            <a:endParaRPr kumimoji="0" lang="en-I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097165" y="693299"/>
            <a:ext cx="1894385" cy="1672215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2000" b="1" dirty="0" smtClean="0">
                <a:solidFill>
                  <a:schemeClr val="bg1"/>
                </a:solidFill>
                <a:latin typeface="Calibri" pitchFamily="34" charset="0"/>
              </a:rPr>
              <a:t>@</a:t>
            </a:r>
            <a:r>
              <a:rPr lang="en-IE" sz="2000" b="1" dirty="0" err="1" smtClean="0">
                <a:solidFill>
                  <a:schemeClr val="bg1"/>
                </a:solidFill>
                <a:latin typeface="Calibri" pitchFamily="34" charset="0"/>
              </a:rPr>
              <a:t>hselive</a:t>
            </a:r>
            <a:r>
              <a:rPr lang="en-IE" sz="2000" b="1" dirty="0" smtClean="0">
                <a:solidFill>
                  <a:schemeClr val="bg1"/>
                </a:solidFill>
                <a:latin typeface="Calibri" pitchFamily="34" charset="0"/>
              </a:rPr>
              <a:t> top 200 followers reach 16 million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3105716" y="3962922"/>
            <a:ext cx="1894385" cy="1672215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2000" b="1" dirty="0" smtClean="0">
                <a:solidFill>
                  <a:schemeClr val="bg1"/>
                </a:solidFill>
                <a:latin typeface="Calibri" pitchFamily="34" charset="0"/>
              </a:rPr>
              <a:t>Over 70% organic traffic from Google</a:t>
            </a:r>
            <a:endParaRPr kumimoji="0" lang="en-I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058047" y="3962922"/>
            <a:ext cx="1894385" cy="1672215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E" sz="2000" b="1" dirty="0" smtClean="0">
                <a:solidFill>
                  <a:schemeClr val="bg1"/>
                </a:solidFill>
                <a:latin typeface="Calibri" pitchFamily="34" charset="0"/>
              </a:rPr>
              <a:t>65% mobile &amp; tablet traffic</a:t>
            </a:r>
            <a:endParaRPr kumimoji="0" lang="en-I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711700" y="2095500"/>
            <a:ext cx="2768600" cy="2273300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Communication at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scale quickly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84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46_HSE_PPT_Presentation_Templat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5973" y="4883957"/>
            <a:ext cx="125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9357" y="1676400"/>
            <a:ext cx="460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</a:rPr>
              <a:t>How can you use social media?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2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49625" y="2489200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Social Media Channels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whatissocialmedi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776" y="885713"/>
            <a:ext cx="5955224" cy="5099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484591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Twitter in a nutshell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7197" y="782750"/>
            <a:ext cx="4324811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IE" sz="2400" kern="0" dirty="0">
                <a:solidFill>
                  <a:srgbClr val="7F7F7F"/>
                </a:solidFill>
              </a:rPr>
              <a:t>Twitter is the ‘live news’ stream social media channel, with each update allowing for only 140 </a:t>
            </a:r>
            <a:r>
              <a:rPr lang="en-IE" sz="2400" kern="0" dirty="0" smtClean="0">
                <a:solidFill>
                  <a:srgbClr val="7F7F7F"/>
                </a:solidFill>
              </a:rPr>
              <a:t>characters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IE" sz="2400" kern="0" dirty="0">
              <a:solidFill>
                <a:srgbClr val="7F7F7F"/>
              </a:solidFill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IE" sz="2400" kern="0" dirty="0">
                <a:solidFill>
                  <a:srgbClr val="7F7F7F"/>
                </a:solidFill>
              </a:rPr>
              <a:t>A tweet can contain text, a photo, a video or a link to another </a:t>
            </a:r>
            <a:r>
              <a:rPr lang="en-IE" sz="2400" kern="0" dirty="0" smtClean="0">
                <a:solidFill>
                  <a:srgbClr val="7F7F7F"/>
                </a:solidFill>
              </a:rPr>
              <a:t>website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IE" sz="2400" kern="0" dirty="0">
              <a:solidFill>
                <a:srgbClr val="7F7F7F"/>
              </a:solidFill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IE" sz="2400" kern="0" dirty="0">
                <a:solidFill>
                  <a:srgbClr val="7F7F7F"/>
                </a:solidFill>
              </a:rPr>
              <a:t>Twitter is widely used by </a:t>
            </a:r>
            <a:r>
              <a:rPr lang="en-IE" sz="2400" kern="0" dirty="0" smtClean="0">
                <a:solidFill>
                  <a:srgbClr val="7F7F7F"/>
                </a:solidFill>
              </a:rPr>
              <a:t>influencers – from celebrities</a:t>
            </a:r>
            <a:r>
              <a:rPr lang="en-IE" sz="2400" kern="0" dirty="0">
                <a:solidFill>
                  <a:srgbClr val="7F7F7F"/>
                </a:solidFill>
              </a:rPr>
              <a:t> </a:t>
            </a:r>
            <a:r>
              <a:rPr lang="en-IE" sz="2400" kern="0" dirty="0" smtClean="0">
                <a:solidFill>
                  <a:srgbClr val="7F7F7F"/>
                </a:solidFill>
              </a:rPr>
              <a:t>to the media, politicians</a:t>
            </a:r>
            <a:r>
              <a:rPr lang="en-IE" sz="2400" kern="0" dirty="0">
                <a:solidFill>
                  <a:srgbClr val="7F7F7F"/>
                </a:solidFill>
              </a:rPr>
              <a:t> </a:t>
            </a:r>
            <a:r>
              <a:rPr lang="en-IE" sz="2400" kern="0" dirty="0" smtClean="0">
                <a:solidFill>
                  <a:srgbClr val="7F7F7F"/>
                </a:solidFill>
              </a:rPr>
              <a:t>and organisations</a:t>
            </a:r>
            <a:endParaRPr lang="en-IE" sz="2400" kern="0" dirty="0">
              <a:solidFill>
                <a:srgbClr val="7F7F7F"/>
              </a:solidFill>
            </a:endParaRPr>
          </a:p>
        </p:txBody>
      </p:sp>
      <p:pic>
        <p:nvPicPr>
          <p:cNvPr id="1026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782750"/>
            <a:ext cx="558730" cy="749206"/>
          </a:xfrm>
          <a:prstGeom prst="rect">
            <a:avLst/>
          </a:prstGeom>
          <a:noFill/>
        </p:spPr>
      </p:pic>
      <p:pic>
        <p:nvPicPr>
          <p:cNvPr id="1027" name="Picture 3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4546694"/>
            <a:ext cx="558730" cy="749206"/>
          </a:xfrm>
          <a:prstGeom prst="rect">
            <a:avLst/>
          </a:prstGeom>
          <a:noFill/>
        </p:spPr>
      </p:pic>
      <p:pic>
        <p:nvPicPr>
          <p:cNvPr id="1028" name="Picture 4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2978197"/>
            <a:ext cx="558730" cy="74920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212" y="5770928"/>
            <a:ext cx="1067796" cy="800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05096" y="2470547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Get the Lingo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5628582" y="4170209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212" y="5770928"/>
            <a:ext cx="1067796" cy="8008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9083" t="21185" r="10333" b="4148"/>
          <a:stretch>
            <a:fillRect/>
          </a:stretch>
        </p:blipFill>
        <p:spPr bwMode="auto">
          <a:xfrm>
            <a:off x="3095205" y="533400"/>
            <a:ext cx="5973422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Up Arrow 14"/>
          <p:cNvSpPr/>
          <p:nvPr/>
        </p:nvSpPr>
        <p:spPr>
          <a:xfrm rot="16200000">
            <a:off x="6934830" y="991064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Up Arrow 16"/>
          <p:cNvSpPr/>
          <p:nvPr/>
        </p:nvSpPr>
        <p:spPr>
          <a:xfrm>
            <a:off x="3015201" y="2085581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Up Arrow 18"/>
          <p:cNvSpPr/>
          <p:nvPr/>
        </p:nvSpPr>
        <p:spPr>
          <a:xfrm>
            <a:off x="5149368" y="4181784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l="29000" t="34375" r="30333" b="13185"/>
          <a:stretch>
            <a:fillRect/>
          </a:stretch>
        </p:blipFill>
        <p:spPr bwMode="auto">
          <a:xfrm>
            <a:off x="4621171" y="1897864"/>
            <a:ext cx="2916859" cy="228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>
            <a:off x="5059819" y="2561831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  <p:bldP spid="19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212" y="5770928"/>
            <a:ext cx="1067796" cy="800847"/>
          </a:xfrm>
          <a:prstGeom prst="rect">
            <a:avLst/>
          </a:prstGeom>
        </p:spPr>
      </p:pic>
      <p:pic>
        <p:nvPicPr>
          <p:cNvPr id="12" name="Content Placeholder 3" descr="Twitter guide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15567" t="16916" r="41041" b="30628"/>
          <a:stretch>
            <a:fillRect/>
          </a:stretch>
        </p:blipFill>
        <p:spPr>
          <a:xfrm>
            <a:off x="3192364" y="254646"/>
            <a:ext cx="5951636" cy="4496792"/>
          </a:xfrm>
        </p:spPr>
      </p:pic>
      <p:sp>
        <p:nvSpPr>
          <p:cNvPr id="6" name="TextBox 5"/>
          <p:cNvSpPr txBox="1"/>
          <p:nvPr/>
        </p:nvSpPr>
        <p:spPr>
          <a:xfrm>
            <a:off x="-505096" y="2470547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Get the Lingo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772708"/>
            <a:ext cx="3600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@</a:t>
            </a:r>
            <a:r>
              <a:rPr lang="en-US" sz="4400" b="1" dirty="0" err="1" smtClean="0">
                <a:solidFill>
                  <a:srgbClr val="FFFFFF"/>
                </a:solidFill>
              </a:rPr>
              <a:t>wenurses</a:t>
            </a:r>
            <a:endParaRPr lang="en-US" sz="4400" b="1" dirty="0" smtClean="0">
              <a:solidFill>
                <a:srgbClr val="FFFFFF"/>
              </a:solidFill>
            </a:endParaRP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212" y="5770928"/>
            <a:ext cx="1067796" cy="800847"/>
          </a:xfrm>
          <a:prstGeom prst="rect">
            <a:avLst/>
          </a:prstGeom>
        </p:spPr>
      </p:pic>
      <p:pic>
        <p:nvPicPr>
          <p:cNvPr id="7" name="Picture 6" descr="@WeNurs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0208" y="4618752"/>
            <a:ext cx="4883792" cy="2636903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057066" y="347848"/>
            <a:ext cx="44478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IE" sz="2400" dirty="0">
              <a:solidFill>
                <a:srgbClr val="7F7F7F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>
                <a:solidFill>
                  <a:srgbClr val="7F7F7F"/>
                </a:solidFill>
                <a:latin typeface="Calibri" pitchFamily="34" charset="0"/>
              </a:rPr>
              <a:t>@WeNurses – UK Twitter account for nurses to connect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>
                <a:solidFill>
                  <a:srgbClr val="7F7F7F"/>
                </a:solidFill>
                <a:latin typeface="Calibri" pitchFamily="34" charset="0"/>
              </a:rPr>
              <a:t>41.3k followers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endParaRPr lang="en-IE" sz="2400" dirty="0">
              <a:solidFill>
                <a:srgbClr val="7F7F7F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Twitter bio:</a:t>
            </a:r>
            <a:endParaRPr lang="en-IE" sz="2400" dirty="0">
              <a:solidFill>
                <a:srgbClr val="7F7F7F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>
                <a:solidFill>
                  <a:srgbClr val="7F7F7F"/>
                </a:solidFill>
                <a:latin typeface="Calibri" pitchFamily="34" charset="0"/>
              </a:rPr>
              <a:t>We believe that through connecting Nurses we can share information, ideas, knowledge &amp; support in order to improve patient care</a:t>
            </a:r>
          </a:p>
        </p:txBody>
      </p:sp>
      <p:pic>
        <p:nvPicPr>
          <p:cNvPr id="10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1545" y="782750"/>
            <a:ext cx="558730" cy="749206"/>
          </a:xfrm>
          <a:prstGeom prst="rect">
            <a:avLst/>
          </a:prstGeom>
          <a:noFill/>
        </p:spPr>
      </p:pic>
      <p:pic>
        <p:nvPicPr>
          <p:cNvPr id="11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1545" y="2099608"/>
            <a:ext cx="558730" cy="749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848908"/>
            <a:ext cx="3600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@</a:t>
            </a:r>
            <a:r>
              <a:rPr lang="en-US" sz="4400" b="1" dirty="0" err="1" smtClean="0">
                <a:solidFill>
                  <a:srgbClr val="FFFFFF"/>
                </a:solidFill>
              </a:rPr>
              <a:t>butNHS</a:t>
            </a:r>
            <a:endParaRPr lang="en-US" sz="4400" b="1" dirty="0" smtClean="0">
              <a:solidFill>
                <a:srgbClr val="FFFFFF"/>
              </a:solidFill>
            </a:endParaRP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212" y="5770928"/>
            <a:ext cx="1067796" cy="800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7066" y="347848"/>
            <a:ext cx="4814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IE" sz="2400" dirty="0">
              <a:solidFill>
                <a:srgbClr val="7F7F7F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@</a:t>
            </a:r>
            <a:r>
              <a:rPr lang="en-IE" sz="2400" dirty="0" err="1" smtClean="0">
                <a:solidFill>
                  <a:srgbClr val="7F7F7F"/>
                </a:solidFill>
                <a:latin typeface="Calibri" pitchFamily="34" charset="0"/>
              </a:rPr>
              <a:t>butNHS</a:t>
            </a: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 –talking about the great things about the NHS</a:t>
            </a:r>
            <a:endParaRPr lang="en-IE" sz="2400" dirty="0">
              <a:solidFill>
                <a:srgbClr val="7F7F7F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50.6k </a:t>
            </a:r>
            <a:r>
              <a:rPr lang="en-IE" sz="2400" dirty="0">
                <a:solidFill>
                  <a:srgbClr val="7F7F7F"/>
                </a:solidFill>
                <a:latin typeface="Calibri" pitchFamily="34" charset="0"/>
              </a:rPr>
              <a:t>followers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</a:rPr>
              <a:t>Patient outcomes are influenced by expectations. Unjustified negative press not only damages the NHS, it causes real harm to real people. I will RT good news</a:t>
            </a:r>
            <a:r>
              <a:rPr lang="en-IE" sz="2400" dirty="0" smtClean="0"/>
              <a:t>.</a:t>
            </a:r>
            <a:endParaRPr lang="en-IE" sz="24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0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1545" y="782750"/>
            <a:ext cx="558730" cy="749206"/>
          </a:xfrm>
          <a:prstGeom prst="rect">
            <a:avLst/>
          </a:prstGeom>
          <a:noFill/>
        </p:spPr>
      </p:pic>
      <p:pic>
        <p:nvPicPr>
          <p:cNvPr id="11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1545" y="2480608"/>
            <a:ext cx="558730" cy="749206"/>
          </a:xfrm>
          <a:prstGeom prst="rect">
            <a:avLst/>
          </a:prstGeom>
          <a:noFill/>
        </p:spPr>
      </p:pic>
      <p:pic>
        <p:nvPicPr>
          <p:cNvPr id="1026" name="Picture 1" descr="BigUp Nh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1545" y="4399002"/>
            <a:ext cx="5269442" cy="128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4246_HSE_PPT_Presentation_Templa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9144000" cy="6855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382" y="1283076"/>
            <a:ext cx="5793518" cy="590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endParaRPr lang="en-US" dirty="0" smtClean="0"/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Global &amp; Irish trends across digital &amp; social media</a:t>
            </a:r>
          </a:p>
          <a:p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are the benefits of social platforms? </a:t>
            </a:r>
          </a:p>
          <a:p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you use social media?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547" y="1145590"/>
            <a:ext cx="75563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3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8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76101" y="2087463"/>
            <a:ext cx="36003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The Healthcare </a:t>
            </a:r>
          </a:p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# Project</a:t>
            </a:r>
          </a:p>
          <a:p>
            <a:pPr lvl="1"/>
            <a:endParaRPr lang="en-US" sz="4400" b="1" dirty="0" smtClean="0">
              <a:solidFill>
                <a:srgbClr val="FFFFFF"/>
              </a:solidFill>
            </a:endParaRPr>
          </a:p>
          <a:p>
            <a:pPr lvl="1"/>
            <a:r>
              <a:rPr lang="en-US" sz="4000" b="1" dirty="0" smtClean="0">
                <a:solidFill>
                  <a:srgbClr val="FFFFFF"/>
                </a:solidFill>
              </a:rPr>
              <a:t>Symplur.com</a:t>
            </a:r>
            <a:endParaRPr lang="en-US" sz="3600" b="1" dirty="0" smtClean="0">
              <a:solidFill>
                <a:srgbClr val="FFFFFF"/>
              </a:solidFill>
            </a:endParaRP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4212" y="5770928"/>
            <a:ext cx="1067796" cy="80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0320" y="635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solidFill>
                  <a:srgbClr val="7F7F7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www.symplur.com</a:t>
            </a:r>
            <a:r>
              <a:rPr lang="en-IE" dirty="0">
                <a:solidFill>
                  <a:srgbClr val="7F7F7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is a website for all health related hashtags – it details tweet chats, conferences, diseases and what’s currently trending. </a:t>
            </a:r>
            <a:endParaRPr lang="en-IE" dirty="0" smtClean="0">
              <a:solidFill>
                <a:srgbClr val="7F7F7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dirty="0">
                <a:solidFill>
                  <a:srgbClr val="7F7F7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https://prezi.com/dxjhh3cp3ytb/social-media-what-it-offers-you-in-engagement-with-patients-and-communities</a:t>
            </a:r>
            <a:r>
              <a:rPr lang="en-IE" dirty="0" smtClean="0">
                <a:solidFill>
                  <a:srgbClr val="7F7F7F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/</a:t>
            </a:r>
            <a:endParaRPr lang="en-IE" dirty="0" smtClean="0">
              <a:solidFill>
                <a:srgbClr val="7F7F7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dirty="0">
              <a:solidFill>
                <a:srgbClr val="7F7F7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49" y="2315650"/>
            <a:ext cx="4363063" cy="4256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099608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err="1" smtClean="0">
                <a:solidFill>
                  <a:srgbClr val="FFFFFF"/>
                </a:solidFill>
              </a:rPr>
              <a:t>Facebook</a:t>
            </a:r>
            <a:r>
              <a:rPr lang="en-US" sz="4400" b="1" dirty="0" smtClean="0">
                <a:solidFill>
                  <a:srgbClr val="FFFFFF"/>
                </a:solidFill>
              </a:rPr>
              <a:t> in a nutshell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7197" y="782750"/>
            <a:ext cx="4324811" cy="559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7F7F7F"/>
                </a:solidFill>
              </a:rPr>
              <a:t>“ If you want to connect with people and be part of their community, you need to go where the community is.”</a:t>
            </a:r>
          </a:p>
          <a:p>
            <a:r>
              <a:rPr lang="en-GB" dirty="0" smtClean="0">
                <a:solidFill>
                  <a:srgbClr val="7F7F7F"/>
                </a:solidFill>
              </a:rPr>
              <a:t>Ed Bennett, University of Maryland Medical Centre – </a:t>
            </a:r>
            <a:endParaRPr lang="en-IE" sz="2400" kern="0" dirty="0" smtClean="0">
              <a:solidFill>
                <a:srgbClr val="7F7F7F"/>
              </a:solidFill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IE" sz="2400" kern="0" dirty="0" smtClean="0">
                <a:solidFill>
                  <a:srgbClr val="7F7F7F"/>
                </a:solidFill>
              </a:rPr>
              <a:t>A </a:t>
            </a:r>
            <a:r>
              <a:rPr lang="en-IE" sz="2400" kern="0" dirty="0" err="1" smtClean="0">
                <a:solidFill>
                  <a:srgbClr val="7F7F7F"/>
                </a:solidFill>
              </a:rPr>
              <a:t>Facebook</a:t>
            </a:r>
            <a:r>
              <a:rPr lang="en-IE" sz="2400" kern="0" dirty="0" smtClean="0">
                <a:solidFill>
                  <a:srgbClr val="7F7F7F"/>
                </a:solidFill>
              </a:rPr>
              <a:t> message can contain text, video, photos, links to other websites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IE" sz="2400" kern="0" dirty="0" err="1" smtClean="0">
                <a:solidFill>
                  <a:srgbClr val="7F7F7F"/>
                </a:solidFill>
              </a:rPr>
              <a:t>Facebook</a:t>
            </a:r>
            <a:r>
              <a:rPr lang="en-IE" sz="2400" kern="0" dirty="0" smtClean="0">
                <a:solidFill>
                  <a:srgbClr val="7F7F7F"/>
                </a:solidFill>
              </a:rPr>
              <a:t> is a closed platform so you must be ‘friends’ with someone to see their content but you must review your security settings. Or  you can like a brand page.</a:t>
            </a:r>
            <a:endParaRPr lang="en-IE" sz="2400" kern="0" dirty="0">
              <a:solidFill>
                <a:srgbClr val="7F7F7F"/>
              </a:solidFill>
            </a:endParaRPr>
          </a:p>
        </p:txBody>
      </p:sp>
      <p:pic>
        <p:nvPicPr>
          <p:cNvPr id="1026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782750"/>
            <a:ext cx="558730" cy="749206"/>
          </a:xfrm>
          <a:prstGeom prst="rect">
            <a:avLst/>
          </a:prstGeom>
          <a:noFill/>
        </p:spPr>
      </p:pic>
      <p:pic>
        <p:nvPicPr>
          <p:cNvPr id="1027" name="Picture 3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4172091"/>
            <a:ext cx="558730" cy="749206"/>
          </a:xfrm>
          <a:prstGeom prst="rect">
            <a:avLst/>
          </a:prstGeom>
          <a:noFill/>
        </p:spPr>
      </p:pic>
      <p:pic>
        <p:nvPicPr>
          <p:cNvPr id="1028" name="Picture 4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2978197"/>
            <a:ext cx="558730" cy="749206"/>
          </a:xfrm>
          <a:prstGeom prst="rect">
            <a:avLst/>
          </a:prstGeom>
          <a:noFill/>
        </p:spPr>
      </p:pic>
      <p:pic>
        <p:nvPicPr>
          <p:cNvPr id="3074" name="Picture 2" descr="http://webarchive.nationalarchives.gov.uk/20120119192332/http:/www.skillsactive.com/images/stories/social-media-logos/facebook-logo-gr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2099" y="5898091"/>
            <a:ext cx="959909" cy="959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470547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Get the Lingo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/>
          <a:srcRect l="21270" t="12444" r="38250" b="5111"/>
          <a:stretch>
            <a:fillRect/>
          </a:stretch>
        </p:blipFill>
        <p:spPr bwMode="auto">
          <a:xfrm>
            <a:off x="3241545" y="42041"/>
            <a:ext cx="5902455" cy="676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Up Arrow 18"/>
          <p:cNvSpPr/>
          <p:nvPr/>
        </p:nvSpPr>
        <p:spPr>
          <a:xfrm>
            <a:off x="3784600" y="2946797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Up Arrow 13"/>
          <p:cNvSpPr/>
          <p:nvPr/>
        </p:nvSpPr>
        <p:spPr>
          <a:xfrm>
            <a:off x="4237933" y="2470547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Up Arrow 16"/>
          <p:cNvSpPr/>
          <p:nvPr/>
        </p:nvSpPr>
        <p:spPr>
          <a:xfrm>
            <a:off x="5591867" y="3155950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522597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Get the Lingo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Facebook guide.jpg"/>
          <p:cNvPicPr>
            <a:picLocks noChangeAspect="1"/>
          </p:cNvPicPr>
          <p:nvPr/>
        </p:nvPicPr>
        <p:blipFill>
          <a:blip r:embed="rId4" cstate="print"/>
          <a:srcRect l="27066" t="18720"/>
          <a:stretch>
            <a:fillRect/>
          </a:stretch>
        </p:blipFill>
        <p:spPr>
          <a:xfrm>
            <a:off x="3162871" y="113400"/>
            <a:ext cx="5282629" cy="5844984"/>
          </a:xfrm>
          <a:prstGeom prst="rect">
            <a:avLst/>
          </a:prstGeom>
        </p:spPr>
      </p:pic>
      <p:pic>
        <p:nvPicPr>
          <p:cNvPr id="9" name="Picture 2" descr="http://webarchive.nationalarchives.gov.uk/20120119192332/http:/www.skillsactive.com/images/stories/social-media-logos/facebook-logo-gre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3645" y="5898091"/>
            <a:ext cx="959909" cy="959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332097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Quit Campaign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9" name="Picture 2" descr="http://webarchive.nationalarchives.gov.uk/20120119192332/http:/www.skillsactive.com/images/stories/social-media-logos/facebook-logo-gr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3645" y="5898091"/>
            <a:ext cx="959909" cy="95990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13083" t="9630" r="34250" b="13630"/>
          <a:stretch>
            <a:fillRect/>
          </a:stretch>
        </p:blipFill>
        <p:spPr bwMode="auto">
          <a:xfrm>
            <a:off x="3241545" y="1130300"/>
            <a:ext cx="529928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099608"/>
            <a:ext cx="36003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GP Visit Card Under 6 Launch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9" name="Picture 2" descr="http://webarchive.nationalarchives.gov.uk/20120119192332/http:/www.skillsactive.com/images/stories/social-media-logos/facebook-logo-gr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3645" y="5898091"/>
            <a:ext cx="959909" cy="95990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30" t="25251" r="45430" b="23187"/>
          <a:stretch/>
        </p:blipFill>
        <p:spPr bwMode="auto">
          <a:xfrm>
            <a:off x="3241545" y="299497"/>
            <a:ext cx="2406631" cy="2411849"/>
          </a:xfrm>
          <a:prstGeom prst="rect">
            <a:avLst/>
          </a:prstGeom>
          <a:noFill/>
          <a:ln w="3175" cmpd="sng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55394115"/>
              </p:ext>
            </p:extLst>
          </p:nvPr>
        </p:nvGraphicFramePr>
        <p:xfrm>
          <a:off x="3467141" y="2889957"/>
          <a:ext cx="453650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97356" y="6409015"/>
            <a:ext cx="784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Under 6 social Media Coverage –Daily Volume June – July 2015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1600200"/>
            <a:ext cx="36003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Our Lady of Lourdes, Drogheda – Maternity </a:t>
            </a:r>
            <a:r>
              <a:rPr lang="en-US" sz="4400" b="1" dirty="0" err="1" smtClean="0">
                <a:solidFill>
                  <a:srgbClr val="FFFFFF"/>
                </a:solidFill>
              </a:rPr>
              <a:t>Physio</a:t>
            </a:r>
            <a:endParaRPr lang="en-US" sz="4400" b="1" dirty="0" smtClean="0">
              <a:solidFill>
                <a:srgbClr val="FFFFFF"/>
              </a:solidFill>
            </a:endParaRP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9" name="Picture 2" descr="http://webarchive.nationalarchives.gov.uk/20120119192332/http:/www.skillsactive.com/images/stories/social-media-logos/facebook-logo-gr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3645" y="5898091"/>
            <a:ext cx="959909" cy="959909"/>
          </a:xfrm>
          <a:prstGeom prst="rect">
            <a:avLst/>
          </a:prstGeom>
          <a:noFill/>
        </p:spPr>
      </p:pic>
      <p:pic>
        <p:nvPicPr>
          <p:cNvPr id="8" name="Picture 7" descr="Maternity Phys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41545" y="2237639"/>
            <a:ext cx="5687625" cy="2110574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38486" y="1370932"/>
            <a:ext cx="36003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Human Resources Division- Nurse Recruitment Campaign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6" r="1674" b="17816"/>
          <a:stretch/>
        </p:blipFill>
        <p:spPr>
          <a:xfrm>
            <a:off x="5933289" y="2789930"/>
            <a:ext cx="2877752" cy="910029"/>
          </a:xfrm>
          <a:prstGeom prst="rect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20750" t="30141" r="29722" b="9813"/>
          <a:stretch>
            <a:fillRect/>
          </a:stretch>
        </p:blipFill>
        <p:spPr bwMode="auto">
          <a:xfrm>
            <a:off x="3225315" y="167508"/>
            <a:ext cx="3531079" cy="2406847"/>
          </a:xfrm>
          <a:prstGeom prst="rect">
            <a:avLst/>
          </a:prstGeom>
          <a:noFill/>
          <a:ln w="3175" cmpd="sng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15" y="3973319"/>
            <a:ext cx="4712185" cy="25085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18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60356" y="2404408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err="1" smtClean="0">
                <a:solidFill>
                  <a:srgbClr val="FFFFFF"/>
                </a:solidFill>
              </a:rPr>
              <a:t>Linkedin</a:t>
            </a:r>
            <a:r>
              <a:rPr lang="en-US" sz="4400" b="1" dirty="0" smtClean="0">
                <a:solidFill>
                  <a:srgbClr val="FFFFFF"/>
                </a:solidFill>
              </a:rPr>
              <a:t> in a nutshell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7197" y="782750"/>
            <a:ext cx="432481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LinkedIn is an online social network for professionals. </a:t>
            </a:r>
          </a:p>
          <a:p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It's designed specifically for professional networking.</a:t>
            </a:r>
          </a:p>
          <a:p>
            <a:endParaRPr lang="en-IE" sz="28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 You can find a job or someone can find you</a:t>
            </a:r>
          </a:p>
          <a:p>
            <a:pPr>
              <a:buClr>
                <a:srgbClr val="0070C0"/>
              </a:buClr>
            </a:pP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You can discover sales leads </a:t>
            </a:r>
          </a:p>
          <a:p>
            <a:pPr>
              <a:buClr>
                <a:srgbClr val="0070C0"/>
              </a:buClr>
            </a:pP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You can connect with colleagues &amp; potential business partners</a:t>
            </a:r>
            <a:endParaRPr lang="en-IE" sz="240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782750"/>
            <a:ext cx="558730" cy="749206"/>
          </a:xfrm>
          <a:prstGeom prst="rect">
            <a:avLst/>
          </a:prstGeom>
          <a:noFill/>
        </p:spPr>
      </p:pic>
      <p:pic>
        <p:nvPicPr>
          <p:cNvPr id="1027" name="Picture 3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3060794"/>
            <a:ext cx="558730" cy="749206"/>
          </a:xfrm>
          <a:prstGeom prst="rect">
            <a:avLst/>
          </a:prstGeom>
          <a:noFill/>
        </p:spPr>
      </p:pic>
      <p:pic>
        <p:nvPicPr>
          <p:cNvPr id="1028" name="Picture 4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1936797"/>
            <a:ext cx="558730" cy="749206"/>
          </a:xfrm>
          <a:prstGeom prst="rect">
            <a:avLst/>
          </a:prstGeom>
          <a:noFill/>
        </p:spPr>
      </p:pic>
      <p:pic>
        <p:nvPicPr>
          <p:cNvPr id="10" name="Picture 3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9340" y="4430041"/>
            <a:ext cx="558730" cy="749206"/>
          </a:xfrm>
          <a:prstGeom prst="rect">
            <a:avLst/>
          </a:prstGeom>
          <a:noFill/>
        </p:spPr>
      </p:pic>
      <p:pic>
        <p:nvPicPr>
          <p:cNvPr id="11" name="Picture 3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905" y="5585647"/>
            <a:ext cx="558730" cy="74920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58" y="6097245"/>
            <a:ext cx="758742" cy="758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56" y="2201208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Get the Lingo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/>
          <a:srcRect l="13750" t="9185" r="19333" b="22370"/>
          <a:stretch>
            <a:fillRect/>
          </a:stretch>
        </p:blipFill>
        <p:spPr bwMode="auto">
          <a:xfrm>
            <a:off x="3187700" y="2142"/>
            <a:ext cx="5956300" cy="458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Up Arrow 16"/>
          <p:cNvSpPr/>
          <p:nvPr/>
        </p:nvSpPr>
        <p:spPr>
          <a:xfrm>
            <a:off x="3985879" y="2099608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Up Arrow 13"/>
          <p:cNvSpPr/>
          <p:nvPr/>
        </p:nvSpPr>
        <p:spPr>
          <a:xfrm>
            <a:off x="7806633" y="2099608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Up Arrow 18"/>
          <p:cNvSpPr/>
          <p:nvPr/>
        </p:nvSpPr>
        <p:spPr>
          <a:xfrm>
            <a:off x="4439212" y="4584700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Up Arrow 8"/>
          <p:cNvSpPr/>
          <p:nvPr/>
        </p:nvSpPr>
        <p:spPr>
          <a:xfrm>
            <a:off x="8033299" y="4260850"/>
            <a:ext cx="453333" cy="95250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3" y="5915887"/>
            <a:ext cx="758742" cy="758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4246_HSE_PPT_Presentation_Templat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5973" y="4883957"/>
            <a:ext cx="125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FFFF"/>
                </a:solidFill>
              </a:rPr>
              <a:t>1</a:t>
            </a:r>
            <a:endParaRPr lang="en-US" sz="9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399" y="1250530"/>
            <a:ext cx="47676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Global &amp; Irish trends across digital &amp; social media</a:t>
            </a:r>
          </a:p>
        </p:txBody>
      </p:sp>
    </p:spTree>
    <p:extLst>
      <p:ext uri="{BB962C8B-B14F-4D97-AF65-F5344CB8AC3E}">
        <p14:creationId xmlns="" xmlns:p14="http://schemas.microsoft.com/office/powerpoint/2010/main" val="14715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88" y="-488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73056" y="2112308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Get the Lingo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LinkedIn.png"/>
          <p:cNvPicPr>
            <a:picLocks noChangeAspect="1"/>
          </p:cNvPicPr>
          <p:nvPr/>
        </p:nvPicPr>
        <p:blipFill>
          <a:blip r:embed="rId4" cstate="print"/>
          <a:srcRect l="29525" t="13461" r="11413" b="8421"/>
          <a:stretch>
            <a:fillRect/>
          </a:stretch>
        </p:blipFill>
        <p:spPr>
          <a:xfrm>
            <a:off x="2961649" y="536228"/>
            <a:ext cx="6049563" cy="5000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3" y="5915887"/>
            <a:ext cx="758742" cy="758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8" y="-488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60356" y="2099608"/>
            <a:ext cx="36003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err="1" smtClean="0">
                <a:solidFill>
                  <a:srgbClr val="FFFFFF"/>
                </a:solidFill>
              </a:rPr>
              <a:t>Linkedin</a:t>
            </a:r>
            <a:r>
              <a:rPr lang="en-US" sz="4400" b="1" dirty="0" smtClean="0">
                <a:solidFill>
                  <a:srgbClr val="FFFFFF"/>
                </a:solidFill>
              </a:rPr>
              <a:t> Health Networks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73" y="5915887"/>
            <a:ext cx="758742" cy="758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2500" y="347848"/>
            <a:ext cx="5199394" cy="594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7F7F7F"/>
                </a:solidFill>
                <a:latin typeface="Calibri" pitchFamily="34" charset="0"/>
              </a:rPr>
              <a:t>LinkedIn Groups are a great way for healthcare professionals to network  and share industry knowledge.</a:t>
            </a:r>
          </a:p>
          <a:p>
            <a:endParaRPr lang="en-IE" sz="20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en-IE" sz="2000" b="1" dirty="0" smtClean="0">
                <a:solidFill>
                  <a:srgbClr val="7F7F7F"/>
                </a:solidFill>
                <a:latin typeface="Calibri" pitchFamily="34" charset="0"/>
              </a:rPr>
              <a:t>There </a:t>
            </a:r>
            <a:r>
              <a:rPr lang="en-IE" sz="2000" b="1" dirty="0">
                <a:solidFill>
                  <a:srgbClr val="7F7F7F"/>
                </a:solidFill>
                <a:latin typeface="Calibri" pitchFamily="34" charset="0"/>
              </a:rPr>
              <a:t>are a number of Irish healthcare groups on LinkedIn:</a:t>
            </a:r>
          </a:p>
          <a:p>
            <a:pPr>
              <a:buFont typeface="Arial" pitchFamily="34" charset="0"/>
              <a:buChar char="•"/>
            </a:pPr>
            <a:endParaRPr lang="en-IE" sz="2000" dirty="0">
              <a:solidFill>
                <a:srgbClr val="7F7F7F"/>
              </a:solidFill>
              <a:latin typeface="Calibri" pitchFamily="34" charset="0"/>
            </a:endParaRPr>
          </a:p>
          <a:p>
            <a:pPr lvl="1"/>
            <a:r>
              <a:rPr lang="en-IE" sz="1600" b="1" dirty="0">
                <a:solidFill>
                  <a:srgbClr val="7F7F7F"/>
                </a:solidFill>
                <a:latin typeface="Calibri" pitchFamily="34" charset="0"/>
              </a:rPr>
              <a:t>Connected Health Ireland</a:t>
            </a:r>
          </a:p>
          <a:p>
            <a:pPr lvl="1"/>
            <a:r>
              <a:rPr lang="en-IE" sz="1600" dirty="0">
                <a:solidFill>
                  <a:srgbClr val="7F7F7F"/>
                </a:solidFill>
                <a:latin typeface="Calibri" pitchFamily="34" charset="0"/>
              </a:rPr>
              <a:t>A platform to discuss the emerging Connected Health </a:t>
            </a:r>
            <a:r>
              <a:rPr lang="en-IE" sz="1600" dirty="0" smtClean="0">
                <a:solidFill>
                  <a:srgbClr val="7F7F7F"/>
                </a:solidFill>
                <a:latin typeface="Calibri" pitchFamily="34" charset="0"/>
              </a:rPr>
              <a:t>area</a:t>
            </a:r>
          </a:p>
          <a:p>
            <a:pPr lvl="1"/>
            <a:endParaRPr lang="en-IE" sz="1600" dirty="0">
              <a:solidFill>
                <a:srgbClr val="7F7F7F"/>
              </a:solidFill>
              <a:latin typeface="Calibri" pitchFamily="34" charset="0"/>
            </a:endParaRPr>
          </a:p>
          <a:p>
            <a:pPr lvl="1"/>
            <a:r>
              <a:rPr lang="en-IE" sz="1600" b="1" dirty="0">
                <a:solidFill>
                  <a:srgbClr val="7F7F7F"/>
                </a:solidFill>
                <a:latin typeface="Calibri" pitchFamily="34" charset="0"/>
              </a:rPr>
              <a:t>Mental Health Ireland Network</a:t>
            </a:r>
          </a:p>
          <a:p>
            <a:pPr lvl="1"/>
            <a:r>
              <a:rPr lang="en-IE" sz="1600" dirty="0">
                <a:solidFill>
                  <a:srgbClr val="7F7F7F"/>
                </a:solidFill>
                <a:latin typeface="Calibri" pitchFamily="34" charset="0"/>
              </a:rPr>
              <a:t>Forum to learn, and share ideas about improving Irish Mental Health </a:t>
            </a:r>
            <a:r>
              <a:rPr lang="en-IE" sz="1600" dirty="0" smtClean="0">
                <a:solidFill>
                  <a:srgbClr val="7F7F7F"/>
                </a:solidFill>
                <a:latin typeface="Calibri" pitchFamily="34" charset="0"/>
              </a:rPr>
              <a:t>Services</a:t>
            </a:r>
          </a:p>
          <a:p>
            <a:pPr lvl="1"/>
            <a:endParaRPr lang="en-IE" sz="1600" dirty="0">
              <a:solidFill>
                <a:srgbClr val="7F7F7F"/>
              </a:solidFill>
              <a:latin typeface="Calibri" pitchFamily="34" charset="0"/>
            </a:endParaRPr>
          </a:p>
          <a:p>
            <a:pPr lvl="1"/>
            <a:r>
              <a:rPr lang="en-IE" sz="1600" b="1" dirty="0">
                <a:solidFill>
                  <a:srgbClr val="7F7F7F"/>
                </a:solidFill>
                <a:latin typeface="Calibri" pitchFamily="34" charset="0"/>
              </a:rPr>
              <a:t>Occupational Health Ireland</a:t>
            </a:r>
          </a:p>
          <a:p>
            <a:pPr lvl="1"/>
            <a:r>
              <a:rPr lang="en-IE" sz="1600" dirty="0">
                <a:solidFill>
                  <a:srgbClr val="7F7F7F"/>
                </a:solidFill>
                <a:latin typeface="Calibri" pitchFamily="34" charset="0"/>
              </a:rPr>
              <a:t>Forum to learn and share information and resources about occupational </a:t>
            </a:r>
            <a:r>
              <a:rPr lang="en-IE" sz="1600" dirty="0" smtClean="0">
                <a:solidFill>
                  <a:srgbClr val="7F7F7F"/>
                </a:solidFill>
                <a:latin typeface="Calibri" pitchFamily="34" charset="0"/>
              </a:rPr>
              <a:t>therapy</a:t>
            </a:r>
          </a:p>
          <a:p>
            <a:pPr lvl="1"/>
            <a:endParaRPr lang="en-IE" sz="1600" dirty="0">
              <a:solidFill>
                <a:srgbClr val="7F7F7F"/>
              </a:solidFill>
              <a:latin typeface="Calibri" pitchFamily="34" charset="0"/>
            </a:endParaRPr>
          </a:p>
          <a:p>
            <a:pPr lvl="1"/>
            <a:r>
              <a:rPr lang="en-IE" sz="1600" b="1" dirty="0">
                <a:solidFill>
                  <a:srgbClr val="7F7F7F"/>
                </a:solidFill>
                <a:latin typeface="Calibri" pitchFamily="34" charset="0"/>
              </a:rPr>
              <a:t>Allied Health Professionals Ireland</a:t>
            </a:r>
          </a:p>
          <a:p>
            <a:pPr lvl="1"/>
            <a:r>
              <a:rPr lang="en-IE" sz="1600" dirty="0">
                <a:solidFill>
                  <a:srgbClr val="7F7F7F"/>
                </a:solidFill>
                <a:latin typeface="Calibri" pitchFamily="34" charset="0"/>
              </a:rPr>
              <a:t>An environment to seek and give advice on all aspects of the work of allied health professionals in Ireland</a:t>
            </a:r>
          </a:p>
        </p:txBody>
      </p:sp>
      <p:pic>
        <p:nvPicPr>
          <p:cNvPr id="7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9945" y="520075"/>
            <a:ext cx="391787" cy="525350"/>
          </a:xfrm>
          <a:prstGeom prst="rect">
            <a:avLst/>
          </a:prstGeom>
          <a:noFill/>
        </p:spPr>
      </p:pic>
      <p:pic>
        <p:nvPicPr>
          <p:cNvPr id="8" name="Picture 2" descr="C:\Users\emmafinn\AppData\Local\Microsoft\Windows\Temporary Internet Files\Content.Outlook\WWG6GYY5\24246_HSE_Blue_Arrow_Bullets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9945" y="1574258"/>
            <a:ext cx="391787" cy="525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40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60356" y="2099608"/>
            <a:ext cx="360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Some final thoughts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9567" y="613915"/>
            <a:ext cx="43248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Decide your purpose and select the right tool</a:t>
            </a:r>
          </a:p>
          <a:p>
            <a:endParaRPr lang="en-IE" sz="24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Be authentic – be a human!</a:t>
            </a:r>
          </a:p>
          <a:p>
            <a:endParaRPr lang="en-IE" sz="24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Remember it’s a conversation – that means two way</a:t>
            </a:r>
          </a:p>
          <a:p>
            <a:endParaRPr lang="en-IE" sz="24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You are what you tweet....its all public </a:t>
            </a: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r>
              <a:rPr lang="en-IE" sz="2400" dirty="0" smtClean="0">
                <a:solidFill>
                  <a:srgbClr val="7F7F7F"/>
                </a:solidFill>
                <a:latin typeface="Calibri" pitchFamily="34" charset="0"/>
              </a:rPr>
              <a:t>Practice makes perfect – give it a try</a:t>
            </a:r>
          </a:p>
          <a:p>
            <a:pPr>
              <a:buClr>
                <a:srgbClr val="0070C0"/>
              </a:buClr>
            </a:pPr>
            <a:endParaRPr lang="en-GB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>
              <a:buClr>
                <a:srgbClr val="0070C0"/>
              </a:buClr>
            </a:pPr>
            <a:r>
              <a:rPr lang="en-GB" sz="2400" dirty="0" smtClean="0">
                <a:solidFill>
                  <a:srgbClr val="7F7F7F"/>
                </a:solidFill>
                <a:latin typeface="Calibri" pitchFamily="34" charset="0"/>
              </a:rPr>
              <a:t>Be respectful – it’s the real world </a:t>
            </a:r>
            <a:endParaRPr lang="en-IE" sz="24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3077" name="Picture 5" descr="C:\Users\emmafinn\AppData\Local\Microsoft\Windows\Temporary Internet Files\Content.Outlook\WWG6GYY5\24246_HSE_Orange_Arrow_Bulle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738" y="677962"/>
            <a:ext cx="393033" cy="527021"/>
          </a:xfrm>
          <a:prstGeom prst="rect">
            <a:avLst/>
          </a:prstGeom>
          <a:noFill/>
        </p:spPr>
      </p:pic>
      <p:pic>
        <p:nvPicPr>
          <p:cNvPr id="10" name="Picture 5" descr="C:\Users\emmafinn\AppData\Local\Microsoft\Windows\Temporary Internet Files\Content.Outlook\WWG6GYY5\24246_HSE_Orange_Arrow_Bulle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0673" y="1661076"/>
            <a:ext cx="393033" cy="527021"/>
          </a:xfrm>
          <a:prstGeom prst="rect">
            <a:avLst/>
          </a:prstGeom>
          <a:noFill/>
        </p:spPr>
      </p:pic>
      <p:pic>
        <p:nvPicPr>
          <p:cNvPr id="11" name="Picture 5" descr="C:\Users\emmafinn\AppData\Local\Microsoft\Windows\Temporary Internet Files\Content.Outlook\WWG6GYY5\24246_HSE_Orange_Arrow_Bulle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4019" y="2603638"/>
            <a:ext cx="393033" cy="527021"/>
          </a:xfrm>
          <a:prstGeom prst="rect">
            <a:avLst/>
          </a:prstGeom>
          <a:noFill/>
        </p:spPr>
      </p:pic>
      <p:pic>
        <p:nvPicPr>
          <p:cNvPr id="12" name="Picture 5" descr="C:\Users\emmafinn\AppData\Local\Microsoft\Windows\Temporary Internet Files\Content.Outlook\WWG6GYY5\24246_HSE_Orange_Arrow_Bulle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4960" y="4769831"/>
            <a:ext cx="393033" cy="527021"/>
          </a:xfrm>
          <a:prstGeom prst="rect">
            <a:avLst/>
          </a:prstGeom>
          <a:noFill/>
        </p:spPr>
      </p:pic>
      <p:pic>
        <p:nvPicPr>
          <p:cNvPr id="13" name="Picture 5" descr="C:\Users\emmafinn\AppData\Local\Microsoft\Windows\Temporary Internet Files\Content.Outlook\WWG6GYY5\24246_HSE_Orange_Arrow_Bulle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4018" y="5709161"/>
            <a:ext cx="393033" cy="527021"/>
          </a:xfrm>
          <a:prstGeom prst="rect">
            <a:avLst/>
          </a:prstGeom>
          <a:noFill/>
        </p:spPr>
      </p:pic>
      <p:pic>
        <p:nvPicPr>
          <p:cNvPr id="14" name="Picture 5" descr="C:\Users\emmafinn\AppData\Local\Microsoft\Windows\Temporary Internet Files\Content.Outlook\WWG6GYY5\24246_HSE_Orange_Arrow_Bullet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3925" y="3698231"/>
            <a:ext cx="393033" cy="527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6048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pic>
        <p:nvPicPr>
          <p:cNvPr id="17409" name="Picture 1" descr="C:\Users\emmafinn\AppData\Local\Microsoft\Windows\Temporary Internet Files\Content.Outlook\WWG6GYY5\24246_HSE_Orange_ICON_Video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7799" y="1812876"/>
            <a:ext cx="3862926" cy="28827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460356" y="2099608"/>
            <a:ext cx="36003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Some food for thought….</a:t>
            </a:r>
          </a:p>
          <a:p>
            <a:pPr lvl="1"/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48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46_HSE_PPT_Presentation_Templat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0300" y="1774891"/>
            <a:ext cx="4324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9600" y="4156670"/>
            <a:ext cx="62679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3"/>
              </a:rPr>
              <a:t>www.hse.ie</a:t>
            </a:r>
            <a:r>
              <a:rPr lang="en-US" sz="2000" dirty="0" smtClean="0"/>
              <a:t> 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sz="2000" dirty="0" smtClean="0">
                <a:solidFill>
                  <a:schemeClr val="bg1"/>
                </a:solidFill>
              </a:rPr>
              <a:t>@</a:t>
            </a:r>
            <a:r>
              <a:rPr lang="en-US" sz="2000" dirty="0" err="1" smtClean="0">
                <a:solidFill>
                  <a:schemeClr val="bg1"/>
                </a:solidFill>
              </a:rPr>
              <a:t>hselive</a:t>
            </a:r>
            <a:r>
              <a:rPr lang="en-US" sz="2000" dirty="0" smtClean="0">
                <a:solidFill>
                  <a:schemeClr val="bg1"/>
                </a:solidFill>
              </a:rPr>
              <a:t> | youtube.com/</a:t>
            </a:r>
            <a:r>
              <a:rPr lang="en-US" sz="2000" dirty="0" err="1" smtClean="0">
                <a:solidFill>
                  <a:schemeClr val="bg1"/>
                </a:solidFill>
              </a:rPr>
              <a:t>HSEIreland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Emma Finn - @finnster81 - </a:t>
            </a:r>
            <a:r>
              <a:rPr lang="en-IE" sz="2000" dirty="0" smtClean="0">
                <a:solidFill>
                  <a:schemeClr val="bg1"/>
                </a:solidFill>
              </a:rPr>
              <a:t>ie.linkedin.com/in/emmafinn81</a:t>
            </a:r>
            <a:endParaRPr lang="en-IE" sz="2000" dirty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Kirsten Connolly - @</a:t>
            </a:r>
            <a:r>
              <a:rPr lang="en-GB" sz="2000" dirty="0" err="1" smtClean="0">
                <a:solidFill>
                  <a:schemeClr val="bg1"/>
                </a:solidFill>
              </a:rPr>
              <a:t>kirstenconnolly</a:t>
            </a:r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  <a:hlinkClick r:id="rId4"/>
              </a:rPr>
              <a:t>www.hse.ie/socialmedia</a:t>
            </a:r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246_HSE_PPT_Presentation_Templat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34151"/>
            <a:ext cx="3064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So what is this thing called digital?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24246_HSE_Pink_ICON_Video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63" y="1832551"/>
            <a:ext cx="3451941" cy="2576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92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7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246_HSE_PPT_Presentation_Templat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1" y="1573665"/>
            <a:ext cx="27653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What Happens Online in 60 </a:t>
            </a:r>
            <a:r>
              <a:rPr lang="en-US" sz="4400" b="1" dirty="0" err="1" smtClean="0">
                <a:solidFill>
                  <a:srgbClr val="FFFFFF"/>
                </a:solidFill>
              </a:rPr>
              <a:t>secs</a:t>
            </a:r>
            <a:r>
              <a:rPr lang="en-US" sz="4400" b="1" dirty="0" smtClean="0">
                <a:solidFill>
                  <a:srgbClr val="FFFFFF"/>
                </a:solidFill>
              </a:rPr>
              <a:t>?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90" y="1077024"/>
            <a:ext cx="6601982" cy="4703949"/>
          </a:xfrm>
        </p:spPr>
      </p:pic>
    </p:spTree>
    <p:extLst>
      <p:ext uri="{BB962C8B-B14F-4D97-AF65-F5344CB8AC3E}">
        <p14:creationId xmlns="" xmlns:p14="http://schemas.microsoft.com/office/powerpoint/2010/main" val="10643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246_HSE_PPT_Presentation_Templat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1" y="2323299"/>
            <a:ext cx="27653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Social Media in Ireland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043" y="1953639"/>
            <a:ext cx="586113" cy="58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9043" y="933955"/>
            <a:ext cx="615549" cy="63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4259" y="4936524"/>
            <a:ext cx="610333" cy="63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3212" y="2897715"/>
            <a:ext cx="641380" cy="63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4259" y="5972641"/>
            <a:ext cx="631199" cy="63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4259" y="4002130"/>
            <a:ext cx="610333" cy="54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28139" y="94185"/>
            <a:ext cx="21721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% Of Population on Social Media Network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700309" y="110897"/>
            <a:ext cx="24436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Proportion of users that use the site network daily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616764" y="203317"/>
            <a:ext cx="16709" cy="6303032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34259" y="762521"/>
            <a:ext cx="5409741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63081" y="950666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59%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63081" y="195427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28%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63081" y="2923463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23%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11384" y="4013162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21%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1384" y="5012407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19%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11384" y="599549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14%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37778" y="950666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67%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37778" y="195427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39%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37778" y="2923463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15%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86081" y="4013162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25%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86081" y="5012407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47%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86081" y="599549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20%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8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46_HSE_PPT_Presentation_Templat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078" y="627678"/>
            <a:ext cx="4767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What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</a:rPr>
              <a:t>are the benefits of social platforms?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5973" y="4883957"/>
            <a:ext cx="1254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FFFF"/>
                </a:solidFill>
              </a:rPr>
              <a:t>2</a:t>
            </a:r>
            <a:endParaRPr lang="en-US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4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46_HSE_PPT_Presentation_Templat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9144000" cy="68558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6851" y="36918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45666" y="2922444"/>
            <a:ext cx="3600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solidFill>
                  <a:srgbClr val="FFFFFF"/>
                </a:solidFill>
              </a:rPr>
              <a:t>Why Social?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24246_HSE_PPT_Presentation_Template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7" y="2142"/>
            <a:ext cx="6201843" cy="685585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903496" y="179602"/>
            <a:ext cx="2911750" cy="2322966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Sharing</a:t>
            </a:r>
            <a:r>
              <a:rPr kumimoji="0" lang="en-GB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content – knowledge and information </a:t>
            </a:r>
            <a:endParaRPr kumimoji="0" lang="en-I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03739" y="4153550"/>
            <a:ext cx="3059259" cy="2508388"/>
          </a:xfrm>
          <a:prstGeom prst="ellipse">
            <a:avLst/>
          </a:prstGeom>
          <a:solidFill>
            <a:srgbClr val="D2D224"/>
          </a:solidFill>
          <a:ln w="9525" cap="flat" cmpd="sng" algn="ctr">
            <a:solidFill>
              <a:srgbClr val="D2D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Managing</a:t>
            </a:r>
            <a:r>
              <a:rPr kumimoji="0" lang="en-GB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networks – connection with others </a:t>
            </a:r>
            <a:endParaRPr kumimoji="0" lang="en-I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84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1098</Words>
  <Application>Microsoft Office PowerPoint</Application>
  <PresentationFormat>On-screen Show (4:3)</PresentationFormat>
  <Paragraphs>251</Paragraphs>
  <Slides>34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Cawley Nea TWBA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 McDermott</dc:creator>
  <cp:lastModifiedBy>Admin</cp:lastModifiedBy>
  <cp:revision>123</cp:revision>
  <dcterms:created xsi:type="dcterms:W3CDTF">2015-11-02T16:56:49Z</dcterms:created>
  <dcterms:modified xsi:type="dcterms:W3CDTF">2016-02-07T13:52:20Z</dcterms:modified>
</cp:coreProperties>
</file>