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39"/>
  </p:notesMasterIdLst>
  <p:sldIdLst>
    <p:sldId id="256" r:id="rId2"/>
    <p:sldId id="398" r:id="rId3"/>
    <p:sldId id="447" r:id="rId4"/>
    <p:sldId id="401" r:id="rId5"/>
    <p:sldId id="448" r:id="rId6"/>
    <p:sldId id="450" r:id="rId7"/>
    <p:sldId id="403" r:id="rId8"/>
    <p:sldId id="404" r:id="rId9"/>
    <p:sldId id="407" r:id="rId10"/>
    <p:sldId id="405" r:id="rId11"/>
    <p:sldId id="408" r:id="rId12"/>
    <p:sldId id="442" r:id="rId13"/>
    <p:sldId id="443" r:id="rId14"/>
    <p:sldId id="444" r:id="rId15"/>
    <p:sldId id="441" r:id="rId16"/>
    <p:sldId id="449" r:id="rId17"/>
    <p:sldId id="412" r:id="rId18"/>
    <p:sldId id="411" r:id="rId19"/>
    <p:sldId id="413" r:id="rId20"/>
    <p:sldId id="415" r:id="rId21"/>
    <p:sldId id="416" r:id="rId22"/>
    <p:sldId id="414" r:id="rId23"/>
    <p:sldId id="437" r:id="rId24"/>
    <p:sldId id="436" r:id="rId25"/>
    <p:sldId id="419" r:id="rId26"/>
    <p:sldId id="438" r:id="rId27"/>
    <p:sldId id="420" r:id="rId28"/>
    <p:sldId id="439" r:id="rId29"/>
    <p:sldId id="425" r:id="rId30"/>
    <p:sldId id="432" r:id="rId31"/>
    <p:sldId id="431" r:id="rId32"/>
    <p:sldId id="427" r:id="rId33"/>
    <p:sldId id="445" r:id="rId34"/>
    <p:sldId id="422" r:id="rId35"/>
    <p:sldId id="423" r:id="rId36"/>
    <p:sldId id="424" r:id="rId37"/>
    <p:sldId id="446" r:id="rId38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303" autoAdjust="0"/>
  </p:normalViewPr>
  <p:slideViewPr>
    <p:cSldViewPr>
      <p:cViewPr>
        <p:scale>
          <a:sx n="69" d="100"/>
          <a:sy n="69" d="100"/>
        </p:scale>
        <p:origin x="-54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A8F226-78ED-4E96-A522-7633E616FD15}" type="datetimeFigureOut">
              <a:rPr lang="en-IE" smtClean="0"/>
              <a:t>19/03/2020</a:t>
            </a:fld>
            <a:endParaRPr lang="en-I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BC4FC-3F94-4B48-8910-675468C22861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28867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C4FC-3F94-4B48-8910-675468C22861}" type="slidenum">
              <a:rPr lang="en-IE" smtClean="0"/>
              <a:t>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7890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C4FC-3F94-4B48-8910-675468C22861}" type="slidenum">
              <a:rPr lang="en-IE" smtClean="0"/>
              <a:t>19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035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C4FC-3F94-4B48-8910-675468C22861}" type="slidenum">
              <a:rPr lang="en-IE" smtClean="0"/>
              <a:t>22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298705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smtClean="0"/>
              <a:t>Insert</a:t>
            </a:r>
            <a:r>
              <a:rPr lang="en-IE" baseline="0" dirty="0" smtClean="0"/>
              <a:t> correct chart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C4FC-3F94-4B48-8910-675468C22861}" type="slidenum">
              <a:rPr lang="en-IE" smtClean="0"/>
              <a:t>23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857456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BC4FC-3F94-4B48-8910-675468C22861}" type="slidenum">
              <a:rPr lang="en-IE" smtClean="0"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09282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F3A7-6B1D-4090-BBD4-6BF51E63C11D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2801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4148D-9EBE-4A5A-B406-73E96A59468F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973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CCC8C-1229-43D5-BD2A-62C106F86F47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56867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A380F-1152-4C74-AAF4-24BA9494E7C8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4307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27019-B0EA-4AF2-B99A-4E1144BC5304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29568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490963-6258-4F44-B68B-375AE83FFE21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8826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6344E-F818-409D-B23F-ADB73970F03F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779184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E773A-5E45-4544-9B34-D882D3DFF735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37389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54387-0B29-4321-95C4-1D337AAFFEB9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4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569A71A3-950D-4899-B79B-35F2758BD331}"/>
              </a:ext>
            </a:extLst>
          </p:cNvPr>
          <p:cNvGrpSpPr/>
          <p:nvPr userDrawn="1"/>
        </p:nvGrpSpPr>
        <p:grpSpPr>
          <a:xfrm>
            <a:off x="0" y="1207337"/>
            <a:ext cx="9144000" cy="4467863"/>
            <a:chOff x="0" y="1207336"/>
            <a:chExt cx="12192000" cy="4467863"/>
          </a:xfrm>
        </p:grpSpPr>
        <p:sp>
          <p:nvSpPr>
            <p:cNvPr id="33" name="Flowchart: Delay 24">
              <a:extLst>
                <a:ext uri="{FF2B5EF4-FFF2-40B4-BE49-F238E27FC236}">
                  <a16:creationId xmlns:a16="http://schemas.microsoft.com/office/drawing/2014/main" xmlns="" id="{928187B2-0394-40AE-9F9C-6682AC71596C}"/>
                </a:ext>
              </a:extLst>
            </p:cNvPr>
            <p:cNvSpPr/>
            <p:nvPr userDrawn="1"/>
          </p:nvSpPr>
          <p:spPr>
            <a:xfrm flipH="1">
              <a:off x="2613003" y="3441616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5" name="Flowchart: Delay 24">
              <a:extLst>
                <a:ext uri="{FF2B5EF4-FFF2-40B4-BE49-F238E27FC236}">
                  <a16:creationId xmlns:a16="http://schemas.microsoft.com/office/drawing/2014/main" xmlns="" id="{355D9AC9-E7B7-459E-925B-0047C675B750}"/>
                </a:ext>
              </a:extLst>
            </p:cNvPr>
            <p:cNvSpPr/>
            <p:nvPr userDrawn="1"/>
          </p:nvSpPr>
          <p:spPr>
            <a:xfrm>
              <a:off x="9491472" y="1379494"/>
              <a:ext cx="1849273" cy="2052000"/>
            </a:xfrm>
            <a:custGeom>
              <a:avLst/>
              <a:gdLst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  <a:gd name="connsiteX5" fmla="*/ 0 w 2066400"/>
                <a:gd name="connsiteY5" fmla="*/ 0 h 2422800"/>
                <a:gd name="connsiteX0" fmla="*/ 7185 w 2073585"/>
                <a:gd name="connsiteY0" fmla="*/ 0 h 2422800"/>
                <a:gd name="connsiteX1" fmla="*/ 1040385 w 2073585"/>
                <a:gd name="connsiteY1" fmla="*/ 0 h 2422800"/>
                <a:gd name="connsiteX2" fmla="*/ 2073585 w 2073585"/>
                <a:gd name="connsiteY2" fmla="*/ 1211400 h 2422800"/>
                <a:gd name="connsiteX3" fmla="*/ 1040385 w 2073585"/>
                <a:gd name="connsiteY3" fmla="*/ 2422800 h 2422800"/>
                <a:gd name="connsiteX4" fmla="*/ 7185 w 2073585"/>
                <a:gd name="connsiteY4" fmla="*/ 2422800 h 2422800"/>
                <a:gd name="connsiteX5" fmla="*/ 0 w 2073585"/>
                <a:gd name="connsiteY5" fmla="*/ 1045208 h 2422800"/>
                <a:gd name="connsiteX6" fmla="*/ 7185 w 2073585"/>
                <a:gd name="connsiteY6" fmla="*/ 0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6" fmla="*/ 91440 w 2073585"/>
                <a:gd name="connsiteY6" fmla="*/ 1136648 h 2422800"/>
                <a:gd name="connsiteX0" fmla="*/ 0 w 2073585"/>
                <a:gd name="connsiteY0" fmla="*/ 1045208 h 2422800"/>
                <a:gd name="connsiteX1" fmla="*/ 7185 w 2073585"/>
                <a:gd name="connsiteY1" fmla="*/ 0 h 2422800"/>
                <a:gd name="connsiteX2" fmla="*/ 1040385 w 2073585"/>
                <a:gd name="connsiteY2" fmla="*/ 0 h 2422800"/>
                <a:gd name="connsiteX3" fmla="*/ 2073585 w 2073585"/>
                <a:gd name="connsiteY3" fmla="*/ 1211400 h 2422800"/>
                <a:gd name="connsiteX4" fmla="*/ 1040385 w 2073585"/>
                <a:gd name="connsiteY4" fmla="*/ 2422800 h 2422800"/>
                <a:gd name="connsiteX5" fmla="*/ 7185 w 2073585"/>
                <a:gd name="connsiteY5" fmla="*/ 2422800 h 2422800"/>
                <a:gd name="connsiteX0" fmla="*/ 0 w 2066400"/>
                <a:gd name="connsiteY0" fmla="*/ 0 h 2422800"/>
                <a:gd name="connsiteX1" fmla="*/ 1033200 w 2066400"/>
                <a:gd name="connsiteY1" fmla="*/ 0 h 2422800"/>
                <a:gd name="connsiteX2" fmla="*/ 2066400 w 2066400"/>
                <a:gd name="connsiteY2" fmla="*/ 1211400 h 2422800"/>
                <a:gd name="connsiteX3" fmla="*/ 1033200 w 2066400"/>
                <a:gd name="connsiteY3" fmla="*/ 2422800 h 2422800"/>
                <a:gd name="connsiteX4" fmla="*/ 0 w 2066400"/>
                <a:gd name="connsiteY4" fmla="*/ 2422800 h 242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6400" h="2422800">
                  <a:moveTo>
                    <a:pt x="0" y="0"/>
                  </a:moveTo>
                  <a:lnTo>
                    <a:pt x="1033200" y="0"/>
                  </a:lnTo>
                  <a:cubicBezTo>
                    <a:pt x="1603821" y="0"/>
                    <a:pt x="2066400" y="542362"/>
                    <a:pt x="2066400" y="1211400"/>
                  </a:cubicBezTo>
                  <a:cubicBezTo>
                    <a:pt x="2066400" y="1880438"/>
                    <a:pt x="1603821" y="2422800"/>
                    <a:pt x="1033200" y="2422800"/>
                  </a:cubicBezTo>
                  <a:lnTo>
                    <a:pt x="0" y="2422800"/>
                  </a:lnTo>
                </a:path>
              </a:pathLst>
            </a:custGeom>
            <a:noFill/>
            <a:ln w="3556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5302FB5C-BDE1-4891-8E91-CB3F868629BB}"/>
                </a:ext>
              </a:extLst>
            </p:cNvPr>
            <p:cNvSpPr/>
            <p:nvPr userDrawn="1"/>
          </p:nvSpPr>
          <p:spPr>
            <a:xfrm>
              <a:off x="4416552" y="1207336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rgbClr val="BAC82F"/>
                </a:gs>
                <a:gs pos="100000">
                  <a:srgbClr val="0C6D82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09DE4F0-7E7E-4423-A407-CD6485ACBB4F}"/>
                </a:ext>
              </a:extLst>
            </p:cNvPr>
            <p:cNvSpPr/>
            <p:nvPr userDrawn="1"/>
          </p:nvSpPr>
          <p:spPr>
            <a:xfrm>
              <a:off x="0" y="1207336"/>
              <a:ext cx="4416552" cy="356616"/>
            </a:xfrm>
            <a:prstGeom prst="rect">
              <a:avLst/>
            </a:prstGeom>
            <a:gradFill flip="none" rotWithShape="1">
              <a:gsLst>
                <a:gs pos="0">
                  <a:srgbClr val="F2C020"/>
                </a:gs>
                <a:gs pos="100000">
                  <a:srgbClr val="BAC82F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4ED74833-8EE3-4FA9-B6D2-03710E410482}"/>
                </a:ext>
              </a:extLst>
            </p:cNvPr>
            <p:cNvSpPr/>
            <p:nvPr userDrawn="1"/>
          </p:nvSpPr>
          <p:spPr>
            <a:xfrm>
              <a:off x="4416552" y="3269385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100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94005B59-B78D-469E-BAA4-E7B2A61E103D}"/>
                </a:ext>
              </a:extLst>
            </p:cNvPr>
            <p:cNvSpPr/>
            <p:nvPr userDrawn="1"/>
          </p:nvSpPr>
          <p:spPr>
            <a:xfrm>
              <a:off x="4414968" y="5318583"/>
              <a:ext cx="5074920" cy="356616"/>
            </a:xfrm>
            <a:prstGeom prst="rect">
              <a:avLst/>
            </a:prstGeom>
            <a:gradFill flip="none" rotWithShape="1">
              <a:gsLst>
                <a:gs pos="0">
                  <a:schemeClr val="tx2"/>
                </a:gs>
                <a:gs pos="52000">
                  <a:schemeClr val="accent3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40BE4BEF-834D-4D0F-8E96-F1F8E6600C46}"/>
                </a:ext>
              </a:extLst>
            </p:cNvPr>
            <p:cNvSpPr/>
            <p:nvPr userDrawn="1"/>
          </p:nvSpPr>
          <p:spPr>
            <a:xfrm>
              <a:off x="9448800" y="5317275"/>
              <a:ext cx="2743200" cy="356616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rgbClr val="F2C02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4D6C00-E83E-4187-903F-A0A515BA93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6979" y="2079876"/>
            <a:ext cx="2289065" cy="1475598"/>
          </a:xfrm>
        </p:spPr>
        <p:txBody>
          <a:bodyPr lIns="0" tIns="0" rIns="0" bIns="0"/>
          <a:lstStyle>
            <a:lvl1pPr>
              <a:defRPr/>
            </a:lvl1pPr>
          </a:lstStyle>
          <a:p>
            <a:r>
              <a:rPr lang="en-US" noProof="0"/>
              <a:t>CLICK TO EDIT</a:t>
            </a:r>
            <a:br>
              <a:rPr lang="en-US" noProof="0"/>
            </a:br>
            <a:r>
              <a:rPr lang="en-US" noProof="0"/>
              <a:t>MASTER TITLE</a:t>
            </a:r>
            <a:br>
              <a:rPr lang="en-US" noProof="0"/>
            </a:br>
            <a:r>
              <a:rPr lang="en-US" noProof="0"/>
              <a:t>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00F0DE95-4ED7-482F-BB4E-C1238B352D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6473" y="3587770"/>
            <a:ext cx="1294597" cy="291597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1" i="1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20XX-20XX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xmlns="" id="{1F135EA3-D982-467F-B90A-B791DFDDA87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46473" y="3927199"/>
            <a:ext cx="1294597" cy="378571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2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3 Years Plan</a:t>
            </a:r>
          </a:p>
        </p:txBody>
      </p:sp>
      <p:sp>
        <p:nvSpPr>
          <p:cNvPr id="106" name="Picture Placeholder 104">
            <a:extLst>
              <a:ext uri="{FF2B5EF4-FFF2-40B4-BE49-F238E27FC236}">
                <a16:creationId xmlns:a16="http://schemas.microsoft.com/office/drawing/2014/main" xmlns="" id="{4580320F-7723-4672-AB19-22C87ECD53D3}"/>
              </a:ext>
            </a:extLst>
          </p:cNvPr>
          <p:cNvSpPr>
            <a:spLocks noGrp="1"/>
          </p:cNvSpPr>
          <p:nvPr>
            <p:ph type="pic" sz="quarter" idx="56"/>
          </p:nvPr>
        </p:nvSpPr>
        <p:spPr>
          <a:xfrm>
            <a:off x="346472" y="5725379"/>
            <a:ext cx="713184" cy="685800"/>
          </a:xfrm>
          <a:ln w="3556">
            <a:solidFill>
              <a:srgbClr val="454D55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8" name="Text Placeholder 42">
            <a:extLst>
              <a:ext uri="{FF2B5EF4-FFF2-40B4-BE49-F238E27FC236}">
                <a16:creationId xmlns:a16="http://schemas.microsoft.com/office/drawing/2014/main" xmlns="" id="{F6CA33C8-1786-4D07-8C52-AE1469894B6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923847" y="863644"/>
            <a:ext cx="783000" cy="1044000"/>
          </a:xfrm>
          <a:prstGeom prst="ellipse">
            <a:avLst/>
          </a:prstGeom>
          <a:solidFill>
            <a:srgbClr val="BAC82F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42">
            <a:extLst>
              <a:ext uri="{FF2B5EF4-FFF2-40B4-BE49-F238E27FC236}">
                <a16:creationId xmlns:a16="http://schemas.microsoft.com/office/drawing/2014/main" xmlns="" id="{62E3BBD0-72BD-45D7-BE15-8B93AFB862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11226" y="84398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rgbClr val="BAC82F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80" name="Text Placeholder 7">
            <a:extLst>
              <a:ext uri="{FF2B5EF4-FFF2-40B4-BE49-F238E27FC236}">
                <a16:creationId xmlns:a16="http://schemas.microsoft.com/office/drawing/2014/main" xmlns="" id="{C695E72E-773D-407A-AFA4-EF90ADF9D13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58827" y="436306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BAC82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1" name="Text Placeholder 7">
            <a:extLst>
              <a:ext uri="{FF2B5EF4-FFF2-40B4-BE49-F238E27FC236}">
                <a16:creationId xmlns:a16="http://schemas.microsoft.com/office/drawing/2014/main" xmlns="" id="{7463FB1C-AFEB-4EAE-B84D-A1613AF5BA7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58826" y="618757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0" name="Text Placeholder 42">
            <a:extLst>
              <a:ext uri="{FF2B5EF4-FFF2-40B4-BE49-F238E27FC236}">
                <a16:creationId xmlns:a16="http://schemas.microsoft.com/office/drawing/2014/main" xmlns="" id="{12DFAD2F-3ED1-46BF-B662-2E96A42C48E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9352" y="863644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alpha val="60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82" name="Text Placeholder 7">
            <a:extLst>
              <a:ext uri="{FF2B5EF4-FFF2-40B4-BE49-F238E27FC236}">
                <a16:creationId xmlns:a16="http://schemas.microsoft.com/office/drawing/2014/main" xmlns="" id="{622FB247-DB8F-4B67-B9EA-5741E1DDBEE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067011" y="2025874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81BF3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3" name="Text Placeholder 7">
            <a:extLst>
              <a:ext uri="{FF2B5EF4-FFF2-40B4-BE49-F238E27FC236}">
                <a16:creationId xmlns:a16="http://schemas.microsoft.com/office/drawing/2014/main" xmlns="" id="{CE2C8800-C93B-4E93-9AE2-9CBFC1E6D76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67010" y="2208325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9" name="Text Placeholder 42">
            <a:extLst>
              <a:ext uri="{FF2B5EF4-FFF2-40B4-BE49-F238E27FC236}">
                <a16:creationId xmlns:a16="http://schemas.microsoft.com/office/drawing/2014/main" xmlns="" id="{CC1B1148-CFC2-4FF7-8B7C-9502EB65006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27478" y="863644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xmlns="" id="{60559160-7568-4A5B-88B4-DBB3C42D5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66544" y="437795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2CA05B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5" name="Text Placeholder 7">
            <a:extLst>
              <a:ext uri="{FF2B5EF4-FFF2-40B4-BE49-F238E27FC236}">
                <a16:creationId xmlns:a16="http://schemas.microsoft.com/office/drawing/2014/main" xmlns="" id="{AED30C6D-348A-4701-A27D-F10DFC175AC0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5066543" y="618757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46" name="Text Placeholder 42">
            <a:extLst>
              <a:ext uri="{FF2B5EF4-FFF2-40B4-BE49-F238E27FC236}">
                <a16:creationId xmlns:a16="http://schemas.microsoft.com/office/drawing/2014/main" xmlns="" id="{DC934A70-FE40-4A89-9799-1A67234666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5604" y="863644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6" name="Text Placeholder 7">
            <a:extLst>
              <a:ext uri="{FF2B5EF4-FFF2-40B4-BE49-F238E27FC236}">
                <a16:creationId xmlns:a16="http://schemas.microsoft.com/office/drawing/2014/main" xmlns="" id="{AB11D018-DEEE-4BCE-B5F0-2B33DD39A6B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80155" y="2025874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1B866F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7" name="Text Placeholder 7">
            <a:extLst>
              <a:ext uri="{FF2B5EF4-FFF2-40B4-BE49-F238E27FC236}">
                <a16:creationId xmlns:a16="http://schemas.microsoft.com/office/drawing/2014/main" xmlns="" id="{085539ED-B933-484F-8ECB-700829A52C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080154" y="2208325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3" name="Text Placeholder 42">
            <a:extLst>
              <a:ext uri="{FF2B5EF4-FFF2-40B4-BE49-F238E27FC236}">
                <a16:creationId xmlns:a16="http://schemas.microsoft.com/office/drawing/2014/main" xmlns="" id="{F3728A77-BAED-49CA-87A0-DFCB220B3A2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028816" y="1917406"/>
            <a:ext cx="783000" cy="1044000"/>
          </a:xfrm>
          <a:prstGeom prst="ellipse">
            <a:avLst/>
          </a:prstGeom>
          <a:solidFill>
            <a:schemeClr val="tx1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7" name="Text Placeholder 42">
            <a:extLst>
              <a:ext uri="{FF2B5EF4-FFF2-40B4-BE49-F238E27FC236}">
                <a16:creationId xmlns:a16="http://schemas.microsoft.com/office/drawing/2014/main" xmlns="" id="{D7526F27-FC58-40E7-A76A-47A27D2325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35604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4" name="Text Placeholder 7">
            <a:extLst>
              <a:ext uri="{FF2B5EF4-FFF2-40B4-BE49-F238E27FC236}">
                <a16:creationId xmlns:a16="http://schemas.microsoft.com/office/drawing/2014/main" xmlns="" id="{0D030018-A573-45D1-B6EF-210F3CF92D5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078878" y="4073394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0C6D8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5" name="Text Placeholder 7">
            <a:extLst>
              <a:ext uri="{FF2B5EF4-FFF2-40B4-BE49-F238E27FC236}">
                <a16:creationId xmlns:a16="http://schemas.microsoft.com/office/drawing/2014/main" xmlns="" id="{91FC8372-90CA-42B7-A237-0BC81F2687CB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78877" y="4255845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8" name="Text Placeholder 42">
            <a:extLst>
              <a:ext uri="{FF2B5EF4-FFF2-40B4-BE49-F238E27FC236}">
                <a16:creationId xmlns:a16="http://schemas.microsoft.com/office/drawing/2014/main" xmlns="" id="{242D0BB2-4F17-4A8D-87A7-FADA2CAEC6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27478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bg2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xmlns="" id="{7F7CC596-D7AD-4DCE-B864-BB1A6A7C8B15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66543" y="2505648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403474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1" name="Text Placeholder 7">
            <a:extLst>
              <a:ext uri="{FF2B5EF4-FFF2-40B4-BE49-F238E27FC236}">
                <a16:creationId xmlns:a16="http://schemas.microsoft.com/office/drawing/2014/main" xmlns="" id="{28E66912-ACE9-4007-9A2B-050DC9408A24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066542" y="2688099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9" name="Text Placeholder 42">
            <a:extLst>
              <a:ext uri="{FF2B5EF4-FFF2-40B4-BE49-F238E27FC236}">
                <a16:creationId xmlns:a16="http://schemas.microsoft.com/office/drawing/2014/main" xmlns="" id="{CC1EC2BE-5D73-4D49-B2F2-4DA2785D6EA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19352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1">
                <a:lumMod val="75000"/>
              </a:schemeClr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xmlns="" id="{441FE3C4-7737-4EB6-9280-FAD8852FB4B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065734" y="4073394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571B6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3" name="Text Placeholder 7">
            <a:extLst>
              <a:ext uri="{FF2B5EF4-FFF2-40B4-BE49-F238E27FC236}">
                <a16:creationId xmlns:a16="http://schemas.microsoft.com/office/drawing/2014/main" xmlns="" id="{70EF49EC-F8D8-463F-B786-F2C04C33AEE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4065733" y="4255845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56" name="Text Placeholder 42">
            <a:extLst>
              <a:ext uri="{FF2B5EF4-FFF2-40B4-BE49-F238E27FC236}">
                <a16:creationId xmlns:a16="http://schemas.microsoft.com/office/drawing/2014/main" xmlns="" id="{997AC0B1-99FC-455E-A896-3C370BB38C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11226" y="2914158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88" name="Text Placeholder 7">
            <a:extLst>
              <a:ext uri="{FF2B5EF4-FFF2-40B4-BE49-F238E27FC236}">
                <a16:creationId xmlns:a16="http://schemas.microsoft.com/office/drawing/2014/main" xmlns="" id="{D66EAED5-741C-44D6-840F-C90C1AF74A2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53399" y="2505648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6F0066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89" name="Text Placeholder 7">
            <a:extLst>
              <a:ext uri="{FF2B5EF4-FFF2-40B4-BE49-F238E27FC236}">
                <a16:creationId xmlns:a16="http://schemas.microsoft.com/office/drawing/2014/main" xmlns="" id="{7887B0FE-2AB8-455F-8EC7-C8F31FEA27C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053398" y="2688099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75" name="Text Placeholder 42">
            <a:extLst>
              <a:ext uri="{FF2B5EF4-FFF2-40B4-BE49-F238E27FC236}">
                <a16:creationId xmlns:a16="http://schemas.microsoft.com/office/drawing/2014/main" xmlns="" id="{6F1AC56E-6618-4728-A6EA-8B021EB6BCF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641069" y="3979528"/>
            <a:ext cx="783000" cy="1044000"/>
          </a:xfrm>
          <a:prstGeom prst="ellipse">
            <a:avLst/>
          </a:prstGeom>
          <a:solidFill>
            <a:schemeClr val="tx2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60" name="Text Placeholder 42">
            <a:extLst>
              <a:ext uri="{FF2B5EF4-FFF2-40B4-BE49-F238E27FC236}">
                <a16:creationId xmlns:a16="http://schemas.microsoft.com/office/drawing/2014/main" xmlns="" id="{DB4C9C65-90B1-4A40-BB7B-DE799076D1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11226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tx2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Q1</a:t>
            </a:r>
          </a:p>
        </p:txBody>
      </p:sp>
      <p:sp>
        <p:nvSpPr>
          <p:cNvPr id="96" name="Text Placeholder 7">
            <a:extLst>
              <a:ext uri="{FF2B5EF4-FFF2-40B4-BE49-F238E27FC236}">
                <a16:creationId xmlns:a16="http://schemas.microsoft.com/office/drawing/2014/main" xmlns="" id="{E9ED50CB-058A-4C6B-A8E2-0536EC0E40DA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056743" y="4567759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7" name="Text Placeholder 7">
            <a:extLst>
              <a:ext uri="{FF2B5EF4-FFF2-40B4-BE49-F238E27FC236}">
                <a16:creationId xmlns:a16="http://schemas.microsoft.com/office/drawing/2014/main" xmlns="" id="{04D14365-5F59-4F4F-B237-26A11A2DDDD1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056742" y="4750210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3" name="Text Placeholder 42">
            <a:extLst>
              <a:ext uri="{FF2B5EF4-FFF2-40B4-BE49-F238E27FC236}">
                <a16:creationId xmlns:a16="http://schemas.microsoft.com/office/drawing/2014/main" xmlns="" id="{CFA7DBCF-F797-4B29-8C96-7AC1602BBC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9352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3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Q2</a:t>
            </a:r>
          </a:p>
        </p:txBody>
      </p:sp>
      <p:sp>
        <p:nvSpPr>
          <p:cNvPr id="100" name="Text Placeholder 7">
            <a:extLst>
              <a:ext uri="{FF2B5EF4-FFF2-40B4-BE49-F238E27FC236}">
                <a16:creationId xmlns:a16="http://schemas.microsoft.com/office/drawing/2014/main" xmlns="" id="{07524528-CBB1-40C1-A6F2-855A4D99478D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067598" y="6121335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1" name="Text Placeholder 7">
            <a:extLst>
              <a:ext uri="{FF2B5EF4-FFF2-40B4-BE49-F238E27FC236}">
                <a16:creationId xmlns:a16="http://schemas.microsoft.com/office/drawing/2014/main" xmlns="" id="{41F799BD-659E-472B-98A7-7C06C2F7458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067598" y="6303786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2" name="Text Placeholder 42">
            <a:extLst>
              <a:ext uri="{FF2B5EF4-FFF2-40B4-BE49-F238E27FC236}">
                <a16:creationId xmlns:a16="http://schemas.microsoft.com/office/drawing/2014/main" xmlns="" id="{113ADCA9-C0A6-4FAB-A09E-4DECBD41D7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27478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4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Q3</a:t>
            </a:r>
          </a:p>
        </p:txBody>
      </p:sp>
      <p:sp>
        <p:nvSpPr>
          <p:cNvPr id="98" name="Text Placeholder 7">
            <a:extLst>
              <a:ext uri="{FF2B5EF4-FFF2-40B4-BE49-F238E27FC236}">
                <a16:creationId xmlns:a16="http://schemas.microsoft.com/office/drawing/2014/main" xmlns="" id="{3EC66011-3B65-49CC-8886-E2CCFBFFABD7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69887" y="4567759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rgbClr val="E8611D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99" name="Text Placeholder 7">
            <a:extLst>
              <a:ext uri="{FF2B5EF4-FFF2-40B4-BE49-F238E27FC236}">
                <a16:creationId xmlns:a16="http://schemas.microsoft.com/office/drawing/2014/main" xmlns="" id="{3B2B5959-E5CC-42A7-B797-463098BE6290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69886" y="4750210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61" name="Text Placeholder 42">
            <a:extLst>
              <a:ext uri="{FF2B5EF4-FFF2-40B4-BE49-F238E27FC236}">
                <a16:creationId xmlns:a16="http://schemas.microsoft.com/office/drawing/2014/main" xmlns="" id="{91E8A179-36A3-4D0A-96E7-689F93F9B8F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35604" y="4970360"/>
            <a:ext cx="783000" cy="1044000"/>
          </a:xfrm>
          <a:prstGeom prst="ellipse">
            <a:avLst/>
          </a:prstGeom>
          <a:solidFill>
            <a:schemeClr val="bg1"/>
          </a:solidFill>
          <a:ln w="72390">
            <a:solidFill>
              <a:schemeClr val="accent5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3000">
                <a:solidFill>
                  <a:srgbClr val="454D5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Q4</a:t>
            </a:r>
          </a:p>
        </p:txBody>
      </p:sp>
      <p:sp>
        <p:nvSpPr>
          <p:cNvPr id="102" name="Text Placeholder 7">
            <a:extLst>
              <a:ext uri="{FF2B5EF4-FFF2-40B4-BE49-F238E27FC236}">
                <a16:creationId xmlns:a16="http://schemas.microsoft.com/office/drawing/2014/main" xmlns="" id="{9FDC66A0-D1C5-4C83-BBEE-D079881FADA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080742" y="6121335"/>
            <a:ext cx="1294597" cy="204276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500" b="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TITLE</a:t>
            </a:r>
          </a:p>
        </p:txBody>
      </p:sp>
      <p:sp>
        <p:nvSpPr>
          <p:cNvPr id="103" name="Text Placeholder 7">
            <a:extLst>
              <a:ext uri="{FF2B5EF4-FFF2-40B4-BE49-F238E27FC236}">
                <a16:creationId xmlns:a16="http://schemas.microsoft.com/office/drawing/2014/main" xmlns="" id="{E4E5E736-BFFC-4245-916F-586110128844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080742" y="6303786"/>
            <a:ext cx="1294597" cy="176047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000" b="0" i="1">
                <a:solidFill>
                  <a:srgbClr val="454D55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noProof="0"/>
              <a:t>Milestone description</a:t>
            </a:r>
          </a:p>
        </p:txBody>
      </p:sp>
      <p:sp>
        <p:nvSpPr>
          <p:cNvPr id="110" name="Text Placeholder 42">
            <a:extLst>
              <a:ext uri="{FF2B5EF4-FFF2-40B4-BE49-F238E27FC236}">
                <a16:creationId xmlns:a16="http://schemas.microsoft.com/office/drawing/2014/main" xmlns="" id="{74922A2C-30D3-4ED0-8443-C57494EB4287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7720074" y="4973439"/>
            <a:ext cx="783000" cy="1044000"/>
          </a:xfrm>
          <a:prstGeom prst="ellipse">
            <a:avLst/>
          </a:prstGeom>
          <a:solidFill>
            <a:schemeClr val="accent5"/>
          </a:solidFill>
          <a:ln w="72390">
            <a:solidFill>
              <a:schemeClr val="bg1"/>
            </a:solidFill>
          </a:ln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lang="ru-RU" sz="2200" kern="1200" dirty="0">
                <a:solidFill>
                  <a:srgbClr val="454D55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3E081-530B-464A-B47C-C858A60EB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073E87"/>
                </a:solidFill>
              </a:rPr>
              <a:t>DPIP MARCH 2020</a:t>
            </a:r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0373A1-F9A6-4E7C-A04F-22454F3A60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54416" y="550858"/>
            <a:ext cx="2057400" cy="176716"/>
          </a:xfrm>
          <a:prstGeom prst="rect">
            <a:avLst/>
          </a:prstGeom>
        </p:spPr>
        <p:txBody>
          <a:bodyPr/>
          <a:lstStyle/>
          <a:p>
            <a:fld id="{59542B0F-CE73-46C3-9710-C084FA9A5D5E}" type="datetime1">
              <a:rPr lang="en-IE" smtClean="0">
                <a:solidFill>
                  <a:srgbClr val="073E87"/>
                </a:solidFill>
              </a:rPr>
              <a:t>19/03/2020</a:t>
            </a:fld>
            <a:endParaRPr lang="en-US" dirty="0">
              <a:solidFill>
                <a:srgbClr val="073E87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09BF57F-FEA7-4D09-AA29-F32AA5577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1428B-5ACF-4E79-A091-05E2328DA75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20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A5C87-6896-46B6-87E1-4CBAE970375B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9509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3886A-11C0-4292-B3E3-0E10D4725B32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5127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26D04-39B4-4FC2-9015-894DBDF24BAE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4174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6AE3D-BAEC-4435-9C5A-C93856137F06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3229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4126D-DBA0-4396-855F-1E32E5E08286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202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0C6E1-9C96-4795-9029-7996A16ABEA9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48191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024C4-D360-4245-A1B5-8C25E261161A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536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5EE89-66CD-41A0-B7A3-6CEB771073DA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0928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1D155-3C69-4043-BBB0-962EB4AD405A}" type="datetime1">
              <a:rPr lang="en-IE" smtClean="0"/>
              <a:t>19/03/2020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397DE7F-73F5-457D-BFBC-7C000091C94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1429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  <p:sldLayoutId id="2147483847" r:id="rId17"/>
    <p:sldLayoutId id="2147483816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2160240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Irish National Early Warning System (NEWS)</a:t>
            </a:r>
            <a:r>
              <a:rPr lang="en-IE" sz="3600" dirty="0" smtClean="0"/>
              <a:t>NCEC NCG 2013  </a:t>
            </a:r>
            <a:endParaRPr lang="en-IE" sz="3600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1475656" y="4005065"/>
            <a:ext cx="5557746" cy="1008112"/>
          </a:xfrm>
        </p:spPr>
        <p:txBody>
          <a:bodyPr>
            <a:normAutofit/>
          </a:bodyPr>
          <a:lstStyle/>
          <a:p>
            <a:r>
              <a:rPr lang="en-IE" sz="2800" dirty="0" smtClean="0"/>
              <a:t>Using NEWS    </a:t>
            </a:r>
            <a:endParaRPr lang="en-IE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</a:t>
            </a:fld>
            <a:endParaRPr lang="en-I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1110981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2376264" cy="1357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402" y="481487"/>
            <a:ext cx="1819655" cy="859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169" y="3645024"/>
            <a:ext cx="1565888" cy="1210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3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2334" y="188640"/>
            <a:ext cx="8229600" cy="1252728"/>
          </a:xfrm>
        </p:spPr>
        <p:txBody>
          <a:bodyPr>
            <a:normAutofit/>
          </a:bodyPr>
          <a:lstStyle/>
          <a:p>
            <a:r>
              <a:rPr lang="en-IE" dirty="0" smtClean="0"/>
              <a:t>NEWS Scoring Key 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5" y="1268760"/>
            <a:ext cx="7812856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The NEWS physiological parameters scoring key describes the evidence-based ranges which are considered normal and abnormal for the NEWS physiological parameters. 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10</a:t>
            </a:fld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36912"/>
            <a:ext cx="7998341" cy="257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63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NEWS observation record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2060849"/>
            <a:ext cx="3816424" cy="1296144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The middle pages of the NEWS chart are for recording patient observations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11</a:t>
            </a:fld>
            <a:endParaRPr lang="en-IE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47964" y="1808820"/>
            <a:ext cx="511256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09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NEWS Escalation and Response Protocol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305131"/>
            <a:ext cx="3816424" cy="2664296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The NEWS Escalation and Response Protocol outlines what should be done at what scores and who should be called and when (please familiarise yourself with </a:t>
            </a:r>
            <a:r>
              <a:rPr lang="en-IE" b="1" i="1" dirty="0" smtClean="0"/>
              <a:t>your </a:t>
            </a:r>
            <a:r>
              <a:rPr lang="en-IE" dirty="0" smtClean="0"/>
              <a:t>hospital’s NEWS Escalation and Response Protocol)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12</a:t>
            </a:fld>
            <a:endParaRPr lang="en-IE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3713087" cy="3584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14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Sepsis prompt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556792"/>
            <a:ext cx="7408333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Consider sepsis if a patient’s NEWS score is ≥ 4 (or 5 on supplementary oxygen) and infection is suspected.</a:t>
            </a:r>
          </a:p>
          <a:p>
            <a:pPr marL="0" indent="0">
              <a:buNone/>
            </a:pPr>
            <a:endParaRPr lang="en-IE" dirty="0" smtClean="0"/>
          </a:p>
          <a:p>
            <a:pPr marL="0" indent="0">
              <a:buNone/>
            </a:pPr>
            <a:r>
              <a:rPr lang="en-IE" dirty="0" smtClean="0"/>
              <a:t>This prompt is usually seen in 2 places on the chart:</a:t>
            </a:r>
          </a:p>
          <a:p>
            <a:pPr marL="457200" indent="-457200">
              <a:buAutoNum type="arabicPeriod"/>
            </a:pPr>
            <a:r>
              <a:rPr lang="en-IE" dirty="0" smtClean="0"/>
              <a:t>On the NEWS Escalation and Response Protocol under the ‘response’ column for NEWS scores of 4 – 6</a:t>
            </a:r>
          </a:p>
          <a:p>
            <a:pPr marL="457200" indent="-457200">
              <a:buAutoNum type="arabicPeriod"/>
            </a:pPr>
            <a:r>
              <a:rPr lang="en-IE" dirty="0" smtClean="0"/>
              <a:t>On the back of the NEWS chart as part of the sepsis screening pathway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8907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ISBAR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00808"/>
            <a:ext cx="7408333" cy="4425355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ISBAR should be used to frame all communication about a deteriorating patient </a:t>
            </a:r>
          </a:p>
          <a:p>
            <a:pPr marL="0" indent="0">
              <a:buNone/>
            </a:pPr>
            <a:r>
              <a:rPr lang="en-IE" dirty="0" smtClean="0"/>
              <a:t>I (Identify) Identify yourself</a:t>
            </a:r>
          </a:p>
          <a:p>
            <a:pPr marL="0" indent="0">
              <a:buNone/>
            </a:pPr>
            <a:r>
              <a:rPr lang="en-IE" dirty="0" smtClean="0"/>
              <a:t>S (Situation) Describe the situation</a:t>
            </a:r>
          </a:p>
          <a:p>
            <a:pPr marL="0" indent="0">
              <a:buNone/>
            </a:pPr>
            <a:r>
              <a:rPr lang="en-IE" dirty="0" smtClean="0"/>
              <a:t>B (Background) Provide background information </a:t>
            </a:r>
          </a:p>
          <a:p>
            <a:pPr marL="0" indent="0">
              <a:buNone/>
            </a:pPr>
            <a:r>
              <a:rPr lang="en-IE" dirty="0" smtClean="0"/>
              <a:t>A (Assessment) provide your assessment of the clinical condition and situation</a:t>
            </a:r>
          </a:p>
          <a:p>
            <a:pPr marL="0" indent="0">
              <a:buNone/>
            </a:pPr>
            <a:r>
              <a:rPr lang="en-IE" dirty="0" smtClean="0"/>
              <a:t>R (Recommend) Tell the nurse in charge or doctor what your recommendation is and what you need them to do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766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The NEWS physiological observations are: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28163" y="1988840"/>
            <a:ext cx="7408333" cy="3450696"/>
          </a:xfrm>
        </p:spPr>
        <p:txBody>
          <a:bodyPr>
            <a:normAutofit fontScale="77500" lnSpcReduction="20000"/>
          </a:bodyPr>
          <a:lstStyle/>
          <a:p>
            <a:r>
              <a:rPr lang="en-IE" dirty="0" smtClean="0"/>
              <a:t>Respiratory rate</a:t>
            </a:r>
          </a:p>
          <a:p>
            <a:r>
              <a:rPr lang="en-IE" dirty="0" smtClean="0"/>
              <a:t>Oxygen saturation (SpO2)</a:t>
            </a:r>
          </a:p>
          <a:p>
            <a:r>
              <a:rPr lang="en-IE" dirty="0" smtClean="0"/>
              <a:t>Room air or Supplemental O2</a:t>
            </a:r>
          </a:p>
          <a:p>
            <a:r>
              <a:rPr lang="en-IE" dirty="0" smtClean="0"/>
              <a:t>Heart rate</a:t>
            </a:r>
          </a:p>
          <a:p>
            <a:r>
              <a:rPr lang="en-IE" dirty="0" smtClean="0"/>
              <a:t>Systolic blood pressure (SBP)</a:t>
            </a:r>
          </a:p>
          <a:p>
            <a:r>
              <a:rPr lang="en-IE" dirty="0" smtClean="0"/>
              <a:t>AVPU </a:t>
            </a:r>
          </a:p>
          <a:p>
            <a:pPr lvl="1"/>
            <a:r>
              <a:rPr lang="en-IE" sz="1500" dirty="0" smtClean="0"/>
              <a:t>(</a:t>
            </a:r>
            <a:r>
              <a:rPr lang="en-IE" sz="1500" dirty="0"/>
              <a:t>N</a:t>
            </a:r>
            <a:r>
              <a:rPr lang="en-IE" sz="1500" dirty="0" smtClean="0"/>
              <a:t>ew confusion ( C )  is not currently captured on the NEWS chart but it is important to keep in mind that ‘new confusion’ is a key early indicator of deterioration; AVPU will become ACVPU in INEWS 2020 where</a:t>
            </a:r>
            <a:r>
              <a:rPr lang="en-IE" sz="1400" dirty="0" smtClean="0"/>
              <a:t> C </a:t>
            </a:r>
            <a:r>
              <a:rPr lang="en-IE" sz="1400" dirty="0"/>
              <a:t>= new confusion/altered mental </a:t>
            </a:r>
            <a:r>
              <a:rPr lang="en-IE" sz="1400" dirty="0" smtClean="0"/>
              <a:t>status/delirium) </a:t>
            </a:r>
            <a:endParaRPr lang="en-IE" sz="1500" dirty="0" smtClean="0"/>
          </a:p>
          <a:p>
            <a:r>
              <a:rPr lang="en-IE" dirty="0" smtClean="0"/>
              <a:t>Temperature 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dirty="0" smtClean="0"/>
              <a:t>A full set of NEWS observations is recorded each time.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87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The following slides show you how to complete a NEWS chart and obtain a patient’s NEWS score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0523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Completing the NEWS chart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4941167"/>
            <a:ext cx="8280920" cy="1584177"/>
          </a:xfrm>
        </p:spPr>
        <p:txBody>
          <a:bodyPr>
            <a:normAutofit/>
          </a:bodyPr>
          <a:lstStyle/>
          <a:p>
            <a:r>
              <a:rPr lang="en-IE" dirty="0" smtClean="0"/>
              <a:t>Insert the patient’s addressograph</a:t>
            </a:r>
          </a:p>
          <a:p>
            <a:r>
              <a:rPr lang="en-IE" dirty="0" smtClean="0"/>
              <a:t>Document date, time, ward and the patient’s Consultant name</a:t>
            </a:r>
          </a:p>
          <a:p>
            <a:r>
              <a:rPr lang="en-IE" dirty="0" smtClean="0"/>
              <a:t>Document required ‘frequency of observations’ </a:t>
            </a: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17</a:t>
            </a:fld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67645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84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82960" y="476672"/>
            <a:ext cx="8229600" cy="311111"/>
          </a:xfrm>
        </p:spPr>
        <p:txBody>
          <a:bodyPr>
            <a:normAutofit fontScale="90000"/>
          </a:bodyPr>
          <a:lstStyle/>
          <a:p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5" y="787784"/>
            <a:ext cx="7848871" cy="5338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NEWS allocates a value of 0, 1, 2 or 3 </a:t>
            </a:r>
            <a:r>
              <a:rPr lang="en-IE" dirty="0"/>
              <a:t>to </a:t>
            </a:r>
            <a:r>
              <a:rPr lang="en-IE" dirty="0" smtClean="0"/>
              <a:t>each of the seven NEWS observations.</a:t>
            </a:r>
          </a:p>
          <a:p>
            <a:pPr marL="0" indent="0">
              <a:buNone/>
            </a:pPr>
            <a:r>
              <a:rPr lang="en-IE" dirty="0" smtClean="0"/>
              <a:t>A value of 0 is given for observations within normal ranges (as defined by the NEWS scoring key)</a:t>
            </a:r>
          </a:p>
          <a:p>
            <a:pPr marL="0" indent="0">
              <a:buNone/>
            </a:pPr>
            <a:r>
              <a:rPr lang="en-IE" dirty="0" smtClean="0"/>
              <a:t>Values of 1, 2 or 3 are given for observations which vary from the normal ranges.  Higher values indicate more severe variation.</a:t>
            </a:r>
          </a:p>
          <a:p>
            <a:pPr marL="0" indent="0">
              <a:buNone/>
            </a:pPr>
            <a:r>
              <a:rPr lang="en-IE" dirty="0" smtClean="0"/>
              <a:t>The NEWS chart is colour coded –  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NEWS value of 0 = white</a:t>
            </a:r>
          </a:p>
          <a:p>
            <a:pPr marL="0" indent="0">
              <a:buNone/>
            </a:pPr>
            <a:r>
              <a:rPr lang="en-IE" dirty="0" smtClean="0"/>
              <a:t>	NEWS value of 1 = yellow</a:t>
            </a:r>
          </a:p>
          <a:p>
            <a:pPr marL="0" indent="0">
              <a:buNone/>
            </a:pPr>
            <a:r>
              <a:rPr lang="en-IE" dirty="0" smtClean="0"/>
              <a:t>	NEWS value of 2 = blue</a:t>
            </a:r>
          </a:p>
          <a:p>
            <a:pPr marL="0" indent="0">
              <a:buNone/>
            </a:pPr>
            <a:r>
              <a:rPr lang="en-IE" dirty="0"/>
              <a:t>	</a:t>
            </a:r>
            <a:r>
              <a:rPr lang="en-IE" dirty="0" smtClean="0"/>
              <a:t>NEWS value of 3 = pink</a:t>
            </a:r>
          </a:p>
          <a:p>
            <a:pPr marL="0" indent="0">
              <a:buNone/>
            </a:pPr>
            <a:r>
              <a:rPr lang="en-IE" dirty="0" smtClean="0"/>
              <a:t>The NEWS observations also include supplemental oxygen  - a value of 0 is given for ‘room air’ and a value of 3 for ‘any O2’</a:t>
            </a: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18</a:t>
            </a:fld>
            <a:endParaRPr lang="en-I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496049"/>
              </p:ext>
            </p:extLst>
          </p:nvPr>
        </p:nvGraphicFramePr>
        <p:xfrm>
          <a:off x="5040053" y="4365104"/>
          <a:ext cx="2700299" cy="28803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55272">
                  <a:extLst>
                    <a:ext uri="{9D8B030D-6E8A-4147-A177-3AD203B41FA5}">
                      <a16:colId xmlns:a16="http://schemas.microsoft.com/office/drawing/2014/main" xmlns="" val="4195075064"/>
                    </a:ext>
                  </a:extLst>
                </a:gridCol>
                <a:gridCol w="723123">
                  <a:extLst>
                    <a:ext uri="{9D8B030D-6E8A-4147-A177-3AD203B41FA5}">
                      <a16:colId xmlns:a16="http://schemas.microsoft.com/office/drawing/2014/main" xmlns="" val="3895854673"/>
                    </a:ext>
                  </a:extLst>
                </a:gridCol>
                <a:gridCol w="723123">
                  <a:extLst>
                    <a:ext uri="{9D8B030D-6E8A-4147-A177-3AD203B41FA5}">
                      <a16:colId xmlns:a16="http://schemas.microsoft.com/office/drawing/2014/main" xmlns="" val="3972448365"/>
                    </a:ext>
                  </a:extLst>
                </a:gridCol>
                <a:gridCol w="698781">
                  <a:extLst>
                    <a:ext uri="{9D8B030D-6E8A-4147-A177-3AD203B41FA5}">
                      <a16:colId xmlns:a16="http://schemas.microsoft.com/office/drawing/2014/main" xmlns="" val="205721099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marL="146050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350" b="1" dirty="0" smtClean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I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350" b="1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E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9AE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8F8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en-US" sz="1350" b="1" dirty="0">
                          <a:solidFill>
                            <a:srgbClr val="231F2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E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31F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A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779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334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Respiratory Rate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36927" y="3933056"/>
            <a:ext cx="7899569" cy="2520280"/>
          </a:xfrm>
        </p:spPr>
        <p:txBody>
          <a:bodyPr>
            <a:normAutofit fontScale="77500" lnSpcReduction="20000"/>
          </a:bodyPr>
          <a:lstStyle/>
          <a:p>
            <a:r>
              <a:rPr lang="en-IE" sz="2600" dirty="0" smtClean="0"/>
              <a:t>Changes in a patient’s respiratory rate is one of the earliest indicators of deterioration</a:t>
            </a:r>
          </a:p>
          <a:p>
            <a:r>
              <a:rPr lang="en-IE" sz="2600" dirty="0" smtClean="0"/>
              <a:t>Visually </a:t>
            </a:r>
            <a:r>
              <a:rPr lang="en-IE" sz="2600" dirty="0"/>
              <a:t>observe or auscultate the chest </a:t>
            </a:r>
            <a:r>
              <a:rPr lang="en-IE" sz="2600" dirty="0" smtClean="0"/>
              <a:t>and </a:t>
            </a:r>
            <a:r>
              <a:rPr lang="en-IE" sz="2600" dirty="0"/>
              <a:t>count </a:t>
            </a:r>
            <a:r>
              <a:rPr lang="en-IE" sz="2600" dirty="0" smtClean="0"/>
              <a:t>the patient’s respiratory rate (RR) for 60 seconds </a:t>
            </a:r>
            <a:endParaRPr lang="en-IE" sz="2600" dirty="0"/>
          </a:p>
          <a:p>
            <a:r>
              <a:rPr lang="en-IE" sz="2600" dirty="0" smtClean="0"/>
              <a:t>Record </a:t>
            </a:r>
            <a:r>
              <a:rPr lang="en-IE" sz="2600" dirty="0"/>
              <a:t>the </a:t>
            </a:r>
            <a:r>
              <a:rPr lang="en-IE" sz="2600" dirty="0" smtClean="0"/>
              <a:t>RR </a:t>
            </a:r>
            <a:r>
              <a:rPr lang="en-IE" sz="2600" dirty="0"/>
              <a:t>per minute on the </a:t>
            </a:r>
            <a:r>
              <a:rPr lang="en-IE" sz="2600" dirty="0" smtClean="0"/>
              <a:t>chart as a number e.g. 19, 20, 21</a:t>
            </a:r>
          </a:p>
          <a:p>
            <a:r>
              <a:rPr lang="en-IE" sz="2600" dirty="0" smtClean="0"/>
              <a:t>Enter the NEWS value (0,1,2 or 3) for the RR into the grey row below the RR section </a:t>
            </a:r>
            <a:endParaRPr lang="en-IE" sz="2600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19</a:t>
            </a:fld>
            <a:endParaRPr lang="en-I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0" y="1628800"/>
            <a:ext cx="864096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8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Welcome to the NEWS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3705275"/>
          </a:xfrm>
        </p:spPr>
        <p:txBody>
          <a:bodyPr>
            <a:normAutofit fontScale="77500" lnSpcReduction="20000"/>
          </a:bodyPr>
          <a:lstStyle/>
          <a:p>
            <a:r>
              <a:rPr lang="en-IE" sz="2800" dirty="0" smtClean="0"/>
              <a:t>The NCEC National Clinical Guideline (NCG) No.1 NEWS was introduced into acute hospitals in 2013</a:t>
            </a:r>
          </a:p>
          <a:p>
            <a:r>
              <a:rPr lang="en-IE" sz="2800" dirty="0" smtClean="0"/>
              <a:t>NCG No.1 NEWS (2013) is currently in use in Irish hospitals</a:t>
            </a:r>
          </a:p>
          <a:p>
            <a:r>
              <a:rPr lang="en-IE" sz="2800" dirty="0" smtClean="0"/>
              <a:t>The revised guideline – which will become </a:t>
            </a:r>
            <a:r>
              <a:rPr lang="en-IE" sz="2800" b="1" i="1" dirty="0" smtClean="0">
                <a:solidFill>
                  <a:srgbClr val="FF0000"/>
                </a:solidFill>
              </a:rPr>
              <a:t>I</a:t>
            </a:r>
            <a:r>
              <a:rPr lang="en-IE" sz="2800" b="1" i="1" dirty="0" smtClean="0">
                <a:solidFill>
                  <a:schemeClr val="tx1"/>
                </a:solidFill>
              </a:rPr>
              <a:t>NEWS</a:t>
            </a:r>
            <a:r>
              <a:rPr lang="en-IE" sz="2800" dirty="0" smtClean="0"/>
              <a:t> – (</a:t>
            </a:r>
            <a:r>
              <a:rPr lang="en-IE" sz="2800" b="1" i="1" dirty="0" smtClean="0">
                <a:solidFill>
                  <a:srgbClr val="FF0000"/>
                </a:solidFill>
              </a:rPr>
              <a:t>Irish</a:t>
            </a:r>
            <a:r>
              <a:rPr lang="en-IE" sz="2800" dirty="0" smtClean="0">
                <a:solidFill>
                  <a:srgbClr val="FF0000"/>
                </a:solidFill>
              </a:rPr>
              <a:t> </a:t>
            </a:r>
            <a:r>
              <a:rPr lang="en-IE" sz="2800" dirty="0"/>
              <a:t>National </a:t>
            </a:r>
            <a:r>
              <a:rPr lang="en-IE" sz="2800" dirty="0" smtClean="0"/>
              <a:t>Early Warning System) will be published in June 2020</a:t>
            </a:r>
          </a:p>
          <a:p>
            <a:r>
              <a:rPr lang="en-IE" sz="2800" dirty="0" smtClean="0"/>
              <a:t>NEWS is an adjunct to clinical </a:t>
            </a:r>
            <a:r>
              <a:rPr lang="en-IE" sz="2800" dirty="0"/>
              <a:t>judgement </a:t>
            </a:r>
            <a:r>
              <a:rPr lang="en-IE" sz="2800" dirty="0" smtClean="0"/>
              <a:t>and is used to </a:t>
            </a:r>
            <a:r>
              <a:rPr lang="en-IE" sz="2800" dirty="0"/>
              <a:t>support the </a:t>
            </a:r>
            <a:r>
              <a:rPr lang="en-IE" sz="2800" dirty="0" smtClean="0"/>
              <a:t>clinician in recognising and responding to the deteriorating patient; NEWS does not supersede clinical judgement  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>
                <a:solidFill>
                  <a:srgbClr val="073E87"/>
                </a:solidFill>
              </a:rPr>
              <a:t>DPIP MARCH 2020</a:t>
            </a:r>
            <a:endParaRPr lang="en-IE" dirty="0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BFA68-BEF7-4009-B682-E8F04134E3F9}" type="slidenum">
              <a:rPr lang="en-IE" smtClean="0">
                <a:solidFill>
                  <a:srgbClr val="073E87"/>
                </a:solidFill>
              </a:rPr>
              <a:pPr/>
              <a:t>2</a:t>
            </a:fld>
            <a:endParaRPr lang="en-IE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81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0" y="542329"/>
            <a:ext cx="7632848" cy="726431"/>
          </a:xfrm>
        </p:spPr>
        <p:txBody>
          <a:bodyPr>
            <a:normAutofit fontScale="90000"/>
          </a:bodyPr>
          <a:lstStyle/>
          <a:p>
            <a:r>
              <a:rPr lang="en-IE" dirty="0" smtClean="0"/>
              <a:t>Peripheral Oxygen saturation (SpO2)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1" y="3594620"/>
            <a:ext cx="8352927" cy="2930723"/>
          </a:xfrm>
        </p:spPr>
        <p:txBody>
          <a:bodyPr>
            <a:noAutofit/>
          </a:bodyPr>
          <a:lstStyle/>
          <a:p>
            <a:r>
              <a:rPr lang="en-IE" sz="1400" dirty="0" smtClean="0"/>
              <a:t>The peripheral </a:t>
            </a:r>
            <a:r>
              <a:rPr lang="en-IE" sz="1400" dirty="0"/>
              <a:t>O2 </a:t>
            </a:r>
            <a:r>
              <a:rPr lang="en-IE" sz="1400" dirty="0" smtClean="0"/>
              <a:t>saturation (SpO2) is </a:t>
            </a:r>
            <a:r>
              <a:rPr lang="en-IE" sz="1400" dirty="0"/>
              <a:t>recorded </a:t>
            </a:r>
            <a:r>
              <a:rPr lang="en-IE" sz="1400" dirty="0" smtClean="0"/>
              <a:t>in this section as a percentage </a:t>
            </a:r>
            <a:r>
              <a:rPr lang="en-IE" sz="1400" dirty="0" err="1" smtClean="0"/>
              <a:t>e.g</a:t>
            </a:r>
            <a:r>
              <a:rPr lang="en-IE" sz="1400" dirty="0" smtClean="0"/>
              <a:t> 95%</a:t>
            </a:r>
          </a:p>
          <a:p>
            <a:r>
              <a:rPr lang="en-IE" sz="1400" dirty="0"/>
              <a:t>Enter the appropriate </a:t>
            </a:r>
            <a:r>
              <a:rPr lang="en-IE" sz="1400" dirty="0" smtClean="0"/>
              <a:t>NEWS value </a:t>
            </a:r>
            <a:r>
              <a:rPr lang="en-IE" sz="1400" dirty="0"/>
              <a:t>(0,1,2 or 3) for SpO2 into the grey row below the SpO2 </a:t>
            </a:r>
            <a:r>
              <a:rPr lang="en-IE" sz="1400" dirty="0" smtClean="0"/>
              <a:t>section</a:t>
            </a:r>
          </a:p>
          <a:p>
            <a:pPr marL="0" indent="0">
              <a:buNone/>
            </a:pPr>
            <a:r>
              <a:rPr lang="en-IE" sz="1400" dirty="0" smtClean="0"/>
              <a:t>Consider:</a:t>
            </a:r>
          </a:p>
          <a:p>
            <a:r>
              <a:rPr lang="en-IE" sz="1400" dirty="0" smtClean="0"/>
              <a:t>The </a:t>
            </a:r>
            <a:r>
              <a:rPr lang="en-IE" sz="1400" dirty="0"/>
              <a:t>patient’s SpO2 </a:t>
            </a:r>
            <a:r>
              <a:rPr lang="en-IE" sz="1400" dirty="0" smtClean="0"/>
              <a:t>% relative </a:t>
            </a:r>
            <a:r>
              <a:rPr lang="en-IE" sz="1400" dirty="0"/>
              <a:t>to supplemental O2 </a:t>
            </a:r>
            <a:r>
              <a:rPr lang="en-IE" sz="1400" dirty="0" smtClean="0"/>
              <a:t>therapy</a:t>
            </a:r>
          </a:p>
          <a:p>
            <a:r>
              <a:rPr lang="en-IE" sz="1400" dirty="0" smtClean="0"/>
              <a:t>A new or increased O2 requirement is an early sign of deterioration</a:t>
            </a:r>
          </a:p>
          <a:p>
            <a:r>
              <a:rPr lang="en-IE" sz="1400" dirty="0" smtClean="0"/>
              <a:t>NEWS identifies normal </a:t>
            </a:r>
            <a:r>
              <a:rPr lang="en-IE" sz="1400" dirty="0"/>
              <a:t>SpO2 as ≥96</a:t>
            </a:r>
            <a:r>
              <a:rPr lang="en-IE" sz="1400" dirty="0" smtClean="0"/>
              <a:t>% </a:t>
            </a:r>
          </a:p>
          <a:p>
            <a:r>
              <a:rPr lang="en-IE" sz="1400" dirty="0" smtClean="0"/>
              <a:t>Patients </a:t>
            </a:r>
            <a:r>
              <a:rPr lang="en-IE" sz="1400" dirty="0"/>
              <a:t>with confirmed </a:t>
            </a:r>
            <a:r>
              <a:rPr lang="en-IE" sz="1400" dirty="0" smtClean="0"/>
              <a:t>chronic </a:t>
            </a:r>
            <a:r>
              <a:rPr lang="en-IE" sz="1400" dirty="0"/>
              <a:t>respiratory conditions may have lower baseline SpO2 levels.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20</a:t>
            </a:fld>
            <a:endParaRPr lang="en-I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1"/>
            <a:ext cx="842493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16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93304" y="338328"/>
            <a:ext cx="8435280" cy="1252728"/>
          </a:xfrm>
        </p:spPr>
        <p:txBody>
          <a:bodyPr>
            <a:normAutofit/>
          </a:bodyPr>
          <a:lstStyle/>
          <a:p>
            <a:r>
              <a:rPr lang="en-IE" dirty="0"/>
              <a:t>SpO2 measurement using pulse oximetry may be affected by: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40131" y="2348880"/>
            <a:ext cx="7408333" cy="3777283"/>
          </a:xfrm>
        </p:spPr>
        <p:txBody>
          <a:bodyPr>
            <a:normAutofit/>
          </a:bodyPr>
          <a:lstStyle/>
          <a:p>
            <a:r>
              <a:rPr lang="en-IE" dirty="0" smtClean="0"/>
              <a:t>Nail </a:t>
            </a:r>
            <a:r>
              <a:rPr lang="en-IE" dirty="0"/>
              <a:t>polish or synthetic nails </a:t>
            </a:r>
          </a:p>
          <a:p>
            <a:r>
              <a:rPr lang="en-IE" dirty="0" smtClean="0"/>
              <a:t>Poor </a:t>
            </a:r>
            <a:r>
              <a:rPr lang="en-IE" dirty="0"/>
              <a:t>peripheral perfusion  </a:t>
            </a:r>
          </a:p>
          <a:p>
            <a:r>
              <a:rPr lang="en-IE" dirty="0" smtClean="0"/>
              <a:t>Cardiac </a:t>
            </a:r>
            <a:r>
              <a:rPr lang="en-IE" dirty="0"/>
              <a:t>arrhythmias such as atrial fibrillation </a:t>
            </a:r>
          </a:p>
          <a:p>
            <a:r>
              <a:rPr lang="en-IE" dirty="0" smtClean="0"/>
              <a:t>Recording </a:t>
            </a:r>
            <a:r>
              <a:rPr lang="en-IE" dirty="0"/>
              <a:t>BP on the same arm as the pulse oximeter</a:t>
            </a:r>
          </a:p>
          <a:p>
            <a:r>
              <a:rPr lang="en-IE" dirty="0" smtClean="0"/>
              <a:t>Shivering </a:t>
            </a:r>
            <a:r>
              <a:rPr lang="en-IE" dirty="0"/>
              <a:t>or restlessness</a:t>
            </a:r>
          </a:p>
          <a:p>
            <a:r>
              <a:rPr lang="en-IE" dirty="0" smtClean="0"/>
              <a:t>Inappropriately </a:t>
            </a:r>
            <a:r>
              <a:rPr lang="en-IE" dirty="0"/>
              <a:t>sized probes or dirty probe sensors</a:t>
            </a:r>
          </a:p>
          <a:p>
            <a:r>
              <a:rPr lang="en-IE" dirty="0" smtClean="0"/>
              <a:t>Anaemia</a:t>
            </a:r>
            <a:endParaRPr lang="en-IE" dirty="0"/>
          </a:p>
          <a:p>
            <a:r>
              <a:rPr lang="en-IE" dirty="0" smtClean="0"/>
              <a:t>Hypothermia </a:t>
            </a:r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955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31641" y="624110"/>
            <a:ext cx="7202760" cy="716658"/>
          </a:xfrm>
        </p:spPr>
        <p:txBody>
          <a:bodyPr>
            <a:normAutofit/>
          </a:bodyPr>
          <a:lstStyle/>
          <a:p>
            <a:r>
              <a:rPr lang="en-IE" sz="3200" dirty="0"/>
              <a:t>Room Air/Supplemental Oxygen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71600" y="3861048"/>
            <a:ext cx="8424936" cy="2664296"/>
          </a:xfrm>
        </p:spPr>
        <p:txBody>
          <a:bodyPr>
            <a:normAutofit fontScale="77500" lnSpcReduction="20000"/>
          </a:bodyPr>
          <a:lstStyle/>
          <a:p>
            <a:r>
              <a:rPr lang="en-IE" dirty="0"/>
              <a:t>A </a:t>
            </a:r>
            <a:r>
              <a:rPr lang="en-IE" dirty="0" smtClean="0"/>
              <a:t>new </a:t>
            </a:r>
            <a:r>
              <a:rPr lang="en-IE" dirty="0"/>
              <a:t>oxygen </a:t>
            </a:r>
            <a:r>
              <a:rPr lang="en-IE" dirty="0" smtClean="0"/>
              <a:t>requirement or an increasing oxygen requirement </a:t>
            </a:r>
            <a:r>
              <a:rPr lang="en-IE" dirty="0"/>
              <a:t>is a significant sign of deterioration </a:t>
            </a:r>
            <a:endParaRPr lang="en-IE" dirty="0" smtClean="0"/>
          </a:p>
          <a:p>
            <a:r>
              <a:rPr lang="en-IE" dirty="0"/>
              <a:t>Enter the appropriate </a:t>
            </a:r>
            <a:r>
              <a:rPr lang="en-IE" dirty="0" smtClean="0"/>
              <a:t>NEWS value </a:t>
            </a:r>
            <a:r>
              <a:rPr lang="en-IE" dirty="0"/>
              <a:t>(‘0’ for ‘Room air’ / ‘3’ for ‘any O2’) into the grey row below this </a:t>
            </a:r>
            <a:r>
              <a:rPr lang="en-IE" dirty="0" smtClean="0"/>
              <a:t>section</a:t>
            </a:r>
          </a:p>
          <a:p>
            <a:r>
              <a:rPr lang="en-IE" dirty="0" smtClean="0"/>
              <a:t>If </a:t>
            </a:r>
            <a:r>
              <a:rPr lang="en-IE" dirty="0"/>
              <a:t>a patient is on </a:t>
            </a:r>
            <a:r>
              <a:rPr lang="en-IE" b="1" i="1" dirty="0"/>
              <a:t>any </a:t>
            </a:r>
            <a:r>
              <a:rPr lang="en-IE" dirty="0"/>
              <a:t>inspired oxygen </a:t>
            </a:r>
            <a:r>
              <a:rPr lang="en-IE" dirty="0" smtClean="0"/>
              <a:t>a NEWS value </a:t>
            </a:r>
            <a:r>
              <a:rPr lang="en-IE" dirty="0"/>
              <a:t>of 3 is </a:t>
            </a:r>
            <a:r>
              <a:rPr lang="en-IE" dirty="0" smtClean="0"/>
              <a:t>given</a:t>
            </a:r>
            <a:endParaRPr lang="en-IE" dirty="0"/>
          </a:p>
          <a:p>
            <a:pPr marL="0" indent="0">
              <a:buNone/>
            </a:pPr>
            <a:r>
              <a:rPr lang="en-IE" dirty="0" smtClean="0"/>
              <a:t>Consider</a:t>
            </a:r>
          </a:p>
          <a:p>
            <a:r>
              <a:rPr lang="en-IE" dirty="0" smtClean="0"/>
              <a:t>If O2 is </a:t>
            </a:r>
            <a:r>
              <a:rPr lang="en-IE" dirty="0"/>
              <a:t>prescribed</a:t>
            </a:r>
            <a:r>
              <a:rPr lang="en-IE" dirty="0" smtClean="0"/>
              <a:t>, the </a:t>
            </a:r>
            <a:r>
              <a:rPr lang="en-IE" dirty="0"/>
              <a:t>target </a:t>
            </a:r>
            <a:r>
              <a:rPr lang="en-IE" dirty="0" smtClean="0"/>
              <a:t>SpO2 for the patient should </a:t>
            </a:r>
            <a:r>
              <a:rPr lang="en-IE" dirty="0"/>
              <a:t>be written on the drug chart</a:t>
            </a:r>
          </a:p>
          <a:p>
            <a:r>
              <a:rPr lang="en-IE" dirty="0" smtClean="0"/>
              <a:t>Aim </a:t>
            </a:r>
            <a:r>
              <a:rPr lang="en-IE" dirty="0"/>
              <a:t>for lowest amount of oxygen to achieve </a:t>
            </a:r>
            <a:r>
              <a:rPr lang="en-IE" dirty="0" smtClean="0"/>
              <a:t>patient’s </a:t>
            </a:r>
            <a:r>
              <a:rPr lang="en-IE" dirty="0"/>
              <a:t>target SpO2</a:t>
            </a:r>
          </a:p>
          <a:p>
            <a:r>
              <a:rPr lang="en-IE" dirty="0" smtClean="0"/>
              <a:t>All </a:t>
            </a:r>
            <a:r>
              <a:rPr lang="en-IE" dirty="0"/>
              <a:t>deteriorating patients should be positioned appropriately and receive oxygen as an immediate measure before further </a:t>
            </a:r>
            <a:r>
              <a:rPr lang="en-IE" dirty="0" smtClean="0"/>
              <a:t>assessment</a:t>
            </a:r>
            <a:endParaRPr lang="en-IE" dirty="0"/>
          </a:p>
          <a:p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22</a:t>
            </a:fld>
            <a:endParaRPr lang="en-IE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76361"/>
            <a:ext cx="8450204" cy="2124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49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45201" y="476672"/>
            <a:ext cx="6589199" cy="644650"/>
          </a:xfrm>
        </p:spPr>
        <p:txBody>
          <a:bodyPr/>
          <a:lstStyle/>
          <a:p>
            <a:r>
              <a:rPr lang="en-IE" dirty="0" smtClean="0"/>
              <a:t>Blood Pressure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4509120"/>
            <a:ext cx="8712967" cy="2160240"/>
          </a:xfrm>
        </p:spPr>
        <p:txBody>
          <a:bodyPr>
            <a:normAutofit/>
          </a:bodyPr>
          <a:lstStyle/>
          <a:p>
            <a:r>
              <a:rPr lang="en-IE" dirty="0" smtClean="0"/>
              <a:t>Record the BP as two closed arrows connected by a dotted line</a:t>
            </a:r>
          </a:p>
          <a:p>
            <a:r>
              <a:rPr lang="en-IE" dirty="0" smtClean="0"/>
              <a:t>The NEWS value applies to the Systolic BP (SBP) – look to see what colour the SBP arrow lies within (white, yellow, blue or pink) and score accordingly</a:t>
            </a:r>
          </a:p>
          <a:p>
            <a:r>
              <a:rPr lang="en-IE" dirty="0" smtClean="0"/>
              <a:t>Enter the appropriate NEWS value (0, 1, 2 or 3) for the Systolic BP into the grey row below this section</a:t>
            </a:r>
          </a:p>
          <a:p>
            <a:endParaRPr lang="en-IE" dirty="0" smtClean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23</a:t>
            </a:fld>
            <a:endParaRPr lang="en-I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24744"/>
            <a:ext cx="5855450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67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Heart rate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4005064"/>
            <a:ext cx="8568953" cy="2016224"/>
          </a:xfrm>
        </p:spPr>
        <p:txBody>
          <a:bodyPr>
            <a:noAutofit/>
          </a:bodyPr>
          <a:lstStyle/>
          <a:p>
            <a:pPr lvl="0">
              <a:buClr>
                <a:srgbClr val="31B6FD"/>
              </a:buClr>
            </a:pPr>
            <a:r>
              <a:rPr lang="en-IE" sz="1600" dirty="0" smtClean="0">
                <a:solidFill>
                  <a:schemeClr val="tx1"/>
                </a:solidFill>
              </a:rPr>
              <a:t>Assess the patient’s heart rate by palpating </a:t>
            </a:r>
            <a:r>
              <a:rPr lang="en-IE" sz="1600" dirty="0">
                <a:solidFill>
                  <a:schemeClr val="tx1"/>
                </a:solidFill>
              </a:rPr>
              <a:t>a</a:t>
            </a:r>
            <a:r>
              <a:rPr lang="en-IE" sz="1600" dirty="0" smtClean="0">
                <a:solidFill>
                  <a:schemeClr val="tx1"/>
                </a:solidFill>
              </a:rPr>
              <a:t>nd counting for </a:t>
            </a:r>
            <a:r>
              <a:rPr lang="en-IE" sz="1600" dirty="0">
                <a:solidFill>
                  <a:schemeClr val="tx1"/>
                </a:solidFill>
              </a:rPr>
              <a:t>60 seconds. </a:t>
            </a:r>
            <a:endParaRPr lang="en-IE" sz="1600" dirty="0" smtClean="0">
              <a:solidFill>
                <a:schemeClr val="tx1"/>
              </a:solidFill>
            </a:endParaRPr>
          </a:p>
          <a:p>
            <a:pPr lvl="0">
              <a:buClr>
                <a:srgbClr val="31B6FD"/>
              </a:buClr>
            </a:pPr>
            <a:r>
              <a:rPr lang="en-IE" sz="1600" dirty="0" smtClean="0">
                <a:solidFill>
                  <a:schemeClr val="tx1"/>
                </a:solidFill>
              </a:rPr>
              <a:t>Digital </a:t>
            </a:r>
            <a:r>
              <a:rPr lang="en-IE" sz="1600" dirty="0">
                <a:solidFill>
                  <a:schemeClr val="tx1"/>
                </a:solidFill>
              </a:rPr>
              <a:t>monitoring can be used to measure the heart rate, but good practice would suggest that manual assessment is used to determine amplitude, volume and </a:t>
            </a:r>
            <a:r>
              <a:rPr lang="en-IE" sz="1600" dirty="0" smtClean="0">
                <a:solidFill>
                  <a:schemeClr val="tx1"/>
                </a:solidFill>
              </a:rPr>
              <a:t>regularity</a:t>
            </a:r>
          </a:p>
          <a:p>
            <a:pPr lvl="0">
              <a:buClr>
                <a:srgbClr val="31B6FD"/>
              </a:buClr>
            </a:pPr>
            <a:r>
              <a:rPr lang="en-IE" sz="1600" dirty="0" smtClean="0">
                <a:solidFill>
                  <a:schemeClr val="tx1"/>
                </a:solidFill>
              </a:rPr>
              <a:t>Record </a:t>
            </a:r>
            <a:r>
              <a:rPr lang="en-IE" sz="1600" dirty="0">
                <a:solidFill>
                  <a:schemeClr val="tx1"/>
                </a:solidFill>
              </a:rPr>
              <a:t>the </a:t>
            </a:r>
            <a:r>
              <a:rPr lang="en-IE" sz="1600" dirty="0" smtClean="0">
                <a:solidFill>
                  <a:schemeClr val="tx1"/>
                </a:solidFill>
              </a:rPr>
              <a:t>heart rate </a:t>
            </a:r>
            <a:r>
              <a:rPr lang="en-IE" sz="1600" dirty="0">
                <a:solidFill>
                  <a:schemeClr val="tx1"/>
                </a:solidFill>
              </a:rPr>
              <a:t>as a dot; indicate HR trend as a solid line connecting dots</a:t>
            </a:r>
          </a:p>
          <a:p>
            <a:r>
              <a:rPr lang="en-IE" sz="1600" dirty="0" smtClean="0">
                <a:solidFill>
                  <a:schemeClr val="tx1"/>
                </a:solidFill>
              </a:rPr>
              <a:t>Enter the appropriate NEWS value (0,1,2 or 3) into the grey row </a:t>
            </a:r>
            <a:r>
              <a:rPr lang="en-IE" sz="1600" dirty="0" smtClean="0"/>
              <a:t>below the HR section</a:t>
            </a:r>
            <a:endParaRPr lang="en-I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24</a:t>
            </a:fld>
            <a:endParaRPr lang="en-I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8" y="1556792"/>
            <a:ext cx="760253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113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Neurological response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1700808"/>
            <a:ext cx="856895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sz="2900" dirty="0" smtClean="0"/>
              <a:t>AVPU is the scale used to determine neurological deterioration.  </a:t>
            </a:r>
            <a:r>
              <a:rPr lang="en-IE" sz="2900" b="1" dirty="0" smtClean="0">
                <a:solidFill>
                  <a:srgbClr val="FF0000"/>
                </a:solidFill>
              </a:rPr>
              <a:t>AVPU</a:t>
            </a:r>
            <a:r>
              <a:rPr lang="en-IE" sz="2900" dirty="0" smtClean="0"/>
              <a:t> is: </a:t>
            </a:r>
          </a:p>
          <a:p>
            <a:r>
              <a:rPr lang="en-IE" sz="2900" b="1" dirty="0" smtClean="0">
                <a:solidFill>
                  <a:srgbClr val="FF0000"/>
                </a:solidFill>
              </a:rPr>
              <a:t>A</a:t>
            </a:r>
            <a:r>
              <a:rPr lang="en-IE" sz="2900" dirty="0" smtClean="0">
                <a:solidFill>
                  <a:schemeClr val="accent2">
                    <a:lumMod val="50000"/>
                  </a:schemeClr>
                </a:solidFill>
              </a:rPr>
              <a:t>lert</a:t>
            </a:r>
            <a:r>
              <a:rPr lang="en-IE" sz="2900" dirty="0"/>
              <a:t>: Patient is alert and oriented to person, place, time and event. </a:t>
            </a:r>
          </a:p>
          <a:p>
            <a:r>
              <a:rPr lang="en-IE" sz="2900" b="1" dirty="0" smtClean="0">
                <a:solidFill>
                  <a:srgbClr val="FF0000"/>
                </a:solidFill>
              </a:rPr>
              <a:t>V</a:t>
            </a:r>
            <a:r>
              <a:rPr lang="en-IE" sz="2900" dirty="0" smtClean="0"/>
              <a:t>oice </a:t>
            </a:r>
            <a:r>
              <a:rPr lang="en-IE" sz="2900" dirty="0"/>
              <a:t>: The patient responds to verbal stimuli</a:t>
            </a:r>
          </a:p>
          <a:p>
            <a:r>
              <a:rPr lang="en-IE" sz="2900" b="1" dirty="0" smtClean="0">
                <a:solidFill>
                  <a:srgbClr val="FF0000"/>
                </a:solidFill>
              </a:rPr>
              <a:t>P</a:t>
            </a:r>
            <a:r>
              <a:rPr lang="en-IE" sz="2900" dirty="0" smtClean="0"/>
              <a:t>ain</a:t>
            </a:r>
            <a:r>
              <a:rPr lang="en-IE" sz="2900" dirty="0"/>
              <a:t>: The patient responds to painful stimuli with a purposeful or non-purposeful movement. </a:t>
            </a:r>
          </a:p>
          <a:p>
            <a:r>
              <a:rPr lang="en-IE" sz="2900" b="1" dirty="0" smtClean="0">
                <a:solidFill>
                  <a:srgbClr val="FF0000"/>
                </a:solidFill>
              </a:rPr>
              <a:t>U</a:t>
            </a:r>
            <a:r>
              <a:rPr lang="en-IE" sz="2900" dirty="0" smtClean="0"/>
              <a:t>nresponsive</a:t>
            </a:r>
            <a:r>
              <a:rPr lang="en-IE" sz="2900" dirty="0"/>
              <a:t>: The patient does not respond to stimuli</a:t>
            </a:r>
            <a:r>
              <a:rPr lang="en-IE" sz="2600" dirty="0"/>
              <a:t>. </a:t>
            </a:r>
            <a:endParaRPr lang="en-IE" sz="2600" dirty="0" smtClean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85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Neurological response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55576" y="1628800"/>
            <a:ext cx="8568952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endParaRPr lang="en-IE" dirty="0" smtClean="0"/>
          </a:p>
          <a:p>
            <a:pPr>
              <a:buFont typeface="Wingdings" panose="05000000000000000000" pitchFamily="2" charset="2"/>
              <a:buChar char="Ø"/>
            </a:pPr>
            <a:endParaRPr lang="en-IE" dirty="0"/>
          </a:p>
          <a:p>
            <a:pPr>
              <a:buFont typeface="Wingdings" panose="05000000000000000000" pitchFamily="2" charset="2"/>
              <a:buChar char="Ø"/>
            </a:pPr>
            <a:r>
              <a:rPr lang="en-IE" dirty="0" smtClean="0"/>
              <a:t>A value </a:t>
            </a:r>
            <a:r>
              <a:rPr lang="en-IE" dirty="0"/>
              <a:t>of ‘0’ is given for ‘Alert’ and a </a:t>
            </a:r>
            <a:r>
              <a:rPr lang="en-IE" dirty="0" smtClean="0"/>
              <a:t>value </a:t>
            </a:r>
            <a:r>
              <a:rPr lang="en-IE" dirty="0"/>
              <a:t>of 3 for anything else ‘</a:t>
            </a:r>
            <a:r>
              <a:rPr lang="en-IE" dirty="0" err="1"/>
              <a:t>ie</a:t>
            </a:r>
            <a:r>
              <a:rPr lang="en-IE" dirty="0"/>
              <a:t> VPU.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/>
              <a:t>Enter the appropriate </a:t>
            </a:r>
            <a:r>
              <a:rPr lang="en-IE" dirty="0" smtClean="0"/>
              <a:t>NEWS value </a:t>
            </a:r>
            <a:r>
              <a:rPr lang="en-IE" dirty="0"/>
              <a:t>(0,1,2 or 3) into the grey row below the AVPU </a:t>
            </a:r>
            <a:r>
              <a:rPr lang="en-IE" dirty="0" smtClean="0"/>
              <a:t>section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E" dirty="0" smtClean="0"/>
              <a:t>If value is 3 or you are concerned about the patient’s mental status consider completing a Glasgow Coma Scale</a:t>
            </a:r>
            <a:endParaRPr lang="en-IE" dirty="0"/>
          </a:p>
          <a:p>
            <a:pPr marL="0" indent="0">
              <a:buNone/>
            </a:pPr>
            <a:endParaRPr lang="en-IE" i="1" dirty="0" smtClean="0"/>
          </a:p>
          <a:p>
            <a:pPr marL="0" indent="0">
              <a:buNone/>
            </a:pPr>
            <a:r>
              <a:rPr lang="en-IE" b="1" i="1" dirty="0" smtClean="0"/>
              <a:t>Note</a:t>
            </a:r>
            <a:r>
              <a:rPr lang="en-IE" i="1" dirty="0"/>
              <a:t>: AVPU will change to A</a:t>
            </a:r>
            <a:r>
              <a:rPr lang="en-IE" b="1" i="1" dirty="0">
                <a:solidFill>
                  <a:srgbClr val="FF0000"/>
                </a:solidFill>
              </a:rPr>
              <a:t>C</a:t>
            </a:r>
            <a:r>
              <a:rPr lang="en-IE" i="1" dirty="0"/>
              <a:t>VPU (</a:t>
            </a:r>
            <a:r>
              <a:rPr lang="en-IE" b="1" i="1" dirty="0">
                <a:solidFill>
                  <a:srgbClr val="FF0000"/>
                </a:solidFill>
              </a:rPr>
              <a:t>C = new confusion</a:t>
            </a:r>
            <a:r>
              <a:rPr lang="en-IE" i="1" dirty="0"/>
              <a:t>) in the revised </a:t>
            </a:r>
            <a:r>
              <a:rPr lang="en-IE" i="1" dirty="0" smtClean="0"/>
              <a:t>NEWS </a:t>
            </a:r>
            <a:r>
              <a:rPr lang="en-IE" i="1" dirty="0"/>
              <a:t>2020 as ‘new confusion’ is a key indicator of acute </a:t>
            </a:r>
            <a:r>
              <a:rPr lang="en-IE" i="1" dirty="0" smtClean="0"/>
              <a:t>deterioration.  Please keep this fact in mind when assessing patient.</a:t>
            </a:r>
            <a:endParaRPr lang="en-IE" i="1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26</a:t>
            </a:fld>
            <a:endParaRPr lang="en-I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" y="1504304"/>
            <a:ext cx="7676778" cy="134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79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Neurological response </a:t>
            </a:r>
            <a:r>
              <a:rPr lang="en-IE" dirty="0" smtClean="0"/>
              <a:t>(contd.)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7" y="2132856"/>
            <a:ext cx="7884864" cy="4248472"/>
          </a:xfrm>
        </p:spPr>
        <p:txBody>
          <a:bodyPr>
            <a:normAutofit/>
          </a:bodyPr>
          <a:lstStyle/>
          <a:p>
            <a:r>
              <a:rPr lang="en-IE" dirty="0" smtClean="0"/>
              <a:t>Minor </a:t>
            </a:r>
            <a:r>
              <a:rPr lang="en-IE" dirty="0"/>
              <a:t>change from orientated to new confusion is significant. </a:t>
            </a:r>
            <a:r>
              <a:rPr lang="en-IE" dirty="0" smtClean="0"/>
              <a:t>Discuss patient’s baseline with family</a:t>
            </a:r>
            <a:endParaRPr lang="en-IE" dirty="0"/>
          </a:p>
          <a:p>
            <a:r>
              <a:rPr lang="en-IE" dirty="0" smtClean="0"/>
              <a:t>Patient </a:t>
            </a:r>
            <a:r>
              <a:rPr lang="en-IE" dirty="0"/>
              <a:t>who is alert but confused needs immediate referral to a doctor. </a:t>
            </a:r>
            <a:endParaRPr lang="en-IE" dirty="0" smtClean="0"/>
          </a:p>
          <a:p>
            <a:r>
              <a:rPr lang="en-IE" dirty="0" smtClean="0"/>
              <a:t>Any </a:t>
            </a:r>
            <a:r>
              <a:rPr lang="en-IE" dirty="0"/>
              <a:t>change in ACVPU must be considered significant and must be acted on immediately. </a:t>
            </a:r>
            <a:endParaRPr lang="en-IE" dirty="0" smtClean="0"/>
          </a:p>
          <a:p>
            <a:r>
              <a:rPr lang="en-IE" dirty="0" smtClean="0"/>
              <a:t>Rule </a:t>
            </a:r>
            <a:r>
              <a:rPr lang="en-IE" dirty="0"/>
              <a:t>out hypoglycaemia – </a:t>
            </a:r>
            <a:r>
              <a:rPr lang="en-IE" dirty="0" smtClean="0"/>
              <a:t>Check blood </a:t>
            </a:r>
            <a:r>
              <a:rPr lang="en-IE" dirty="0"/>
              <a:t>glucose </a:t>
            </a:r>
            <a:r>
              <a:rPr lang="en-IE" dirty="0" smtClean="0"/>
              <a:t>in </a:t>
            </a:r>
            <a:r>
              <a:rPr lang="en-IE" dirty="0"/>
              <a:t>any confused, unconscious or fitting patient whether they are diabetic or </a:t>
            </a:r>
            <a:r>
              <a:rPr lang="en-IE" dirty="0" smtClean="0"/>
              <a:t>not. </a:t>
            </a:r>
            <a:endParaRPr lang="en-IE" dirty="0"/>
          </a:p>
          <a:p>
            <a:r>
              <a:rPr lang="en-IE" dirty="0" smtClean="0"/>
              <a:t>Assess using </a:t>
            </a:r>
            <a:r>
              <a:rPr lang="en-IE" dirty="0"/>
              <a:t>the Glasgow Coma </a:t>
            </a:r>
            <a:r>
              <a:rPr lang="en-IE" dirty="0" smtClean="0"/>
              <a:t>Scale if </a:t>
            </a:r>
            <a:r>
              <a:rPr lang="en-IE" dirty="0"/>
              <a:t>needed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6618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14384"/>
          </a:xfrm>
        </p:spPr>
        <p:txBody>
          <a:bodyPr/>
          <a:lstStyle/>
          <a:p>
            <a:r>
              <a:rPr lang="en-IE" dirty="0" smtClean="0"/>
              <a:t>			Temperature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3568" y="4077072"/>
            <a:ext cx="8424936" cy="1872207"/>
          </a:xfrm>
        </p:spPr>
        <p:txBody>
          <a:bodyPr>
            <a:normAutofit lnSpcReduction="10000"/>
          </a:bodyPr>
          <a:lstStyle/>
          <a:p>
            <a:r>
              <a:rPr lang="en-IE" dirty="0" smtClean="0"/>
              <a:t>Temperatures </a:t>
            </a:r>
            <a:r>
              <a:rPr lang="en-IE" dirty="0"/>
              <a:t>should be recorded at the appropriate site (oral, axilla, tympanic) according to your local </a:t>
            </a:r>
            <a:r>
              <a:rPr lang="en-IE" dirty="0" smtClean="0"/>
              <a:t>guidelines</a:t>
            </a:r>
            <a:r>
              <a:rPr lang="en-IE" dirty="0"/>
              <a:t>. </a:t>
            </a:r>
            <a:endParaRPr lang="en-IE" dirty="0" smtClean="0"/>
          </a:p>
          <a:p>
            <a:r>
              <a:rPr lang="en-IE" dirty="0" smtClean="0"/>
              <a:t>Record </a:t>
            </a:r>
            <a:r>
              <a:rPr lang="en-IE" dirty="0"/>
              <a:t>the time </a:t>
            </a:r>
            <a:r>
              <a:rPr lang="en-IE" dirty="0" smtClean="0"/>
              <a:t>of </a:t>
            </a:r>
            <a:r>
              <a:rPr lang="en-IE" dirty="0"/>
              <a:t>measurement and use of any antipyretic drugs (to lower temperature) according to local </a:t>
            </a:r>
            <a:r>
              <a:rPr lang="en-IE" dirty="0" smtClean="0"/>
              <a:t>policy</a:t>
            </a:r>
          </a:p>
          <a:p>
            <a:r>
              <a:rPr lang="en-IE" dirty="0"/>
              <a:t>Enter the appropriate NEWS </a:t>
            </a:r>
            <a:r>
              <a:rPr lang="en-IE" dirty="0" smtClean="0"/>
              <a:t>value </a:t>
            </a:r>
            <a:r>
              <a:rPr lang="en-IE" dirty="0"/>
              <a:t>(0,1,2 or 3) into the grey row below the </a:t>
            </a:r>
            <a:r>
              <a:rPr lang="en-IE" dirty="0" smtClean="0"/>
              <a:t>Temperature </a:t>
            </a:r>
            <a:r>
              <a:rPr lang="en-IE" dirty="0"/>
              <a:t>section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28</a:t>
            </a:fld>
            <a:endParaRPr lang="en-I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55" y="1268760"/>
            <a:ext cx="835682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5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NEWS total and initials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996952"/>
            <a:ext cx="8568952" cy="3600400"/>
          </a:xfrm>
        </p:spPr>
        <p:txBody>
          <a:bodyPr>
            <a:normAutofit fontScale="62500" lnSpcReduction="20000"/>
          </a:bodyPr>
          <a:lstStyle/>
          <a:p>
            <a:r>
              <a:rPr lang="en-IE" sz="2900" dirty="0" smtClean="0"/>
              <a:t>To obtain a patient's </a:t>
            </a:r>
            <a:r>
              <a:rPr lang="en-IE" sz="2900" b="1" i="1" dirty="0" smtClean="0"/>
              <a:t>NEWS Score </a:t>
            </a:r>
            <a:r>
              <a:rPr lang="en-IE" sz="2900" dirty="0" smtClean="0"/>
              <a:t>add the value given to each of the seven NEWS observations and total them</a:t>
            </a:r>
          </a:p>
          <a:p>
            <a:r>
              <a:rPr lang="en-IE" sz="2900" dirty="0" smtClean="0"/>
              <a:t>Enter the total NEWS score into the ‘Total NEWS score’ row</a:t>
            </a:r>
          </a:p>
          <a:p>
            <a:r>
              <a:rPr lang="en-IE" sz="2900" dirty="0" smtClean="0"/>
              <a:t>Refer to the NEWS Escalation and Response Protocol on the front of the chart to determine next steps</a:t>
            </a:r>
          </a:p>
          <a:p>
            <a:r>
              <a:rPr lang="en-IE" sz="2900" dirty="0" smtClean="0"/>
              <a:t>If </a:t>
            </a:r>
            <a:r>
              <a:rPr lang="en-IE" sz="2900" dirty="0"/>
              <a:t>you are </a:t>
            </a:r>
            <a:r>
              <a:rPr lang="en-IE" sz="2900" dirty="0" smtClean="0"/>
              <a:t>concerned about a patient escalate care regardless </a:t>
            </a:r>
            <a:r>
              <a:rPr lang="en-IE" sz="2900" dirty="0"/>
              <a:t>of </a:t>
            </a:r>
            <a:r>
              <a:rPr lang="en-IE" sz="2900" dirty="0" smtClean="0"/>
              <a:t>NEWS score </a:t>
            </a:r>
            <a:r>
              <a:rPr lang="en-IE" sz="2900" dirty="0"/>
              <a:t>(i.e. low or no scores</a:t>
            </a:r>
            <a:r>
              <a:rPr lang="en-IE" sz="2900" dirty="0" smtClean="0"/>
              <a:t>)</a:t>
            </a:r>
          </a:p>
          <a:p>
            <a:r>
              <a:rPr lang="en-IE" sz="2900" dirty="0" smtClean="0"/>
              <a:t>Insert your initials in the row provided at the bottom of the chart </a:t>
            </a:r>
          </a:p>
          <a:p>
            <a:r>
              <a:rPr lang="en-IE" sz="2900" dirty="0" smtClean="0"/>
              <a:t>Consider </a:t>
            </a:r>
            <a:r>
              <a:rPr lang="en-IE" sz="2900" dirty="0"/>
              <a:t>recording observation frequency, pain score, blood glucose, bowel movement and time within which patient should be reassessed</a:t>
            </a:r>
          </a:p>
          <a:p>
            <a:r>
              <a:rPr lang="en-IE" sz="2900" dirty="0"/>
              <a:t>Nursing students on clinical placement have entries countersigned by a registered nurse (as per local policy). </a:t>
            </a:r>
          </a:p>
          <a:p>
            <a:endParaRPr lang="en-IE" sz="2900" dirty="0"/>
          </a:p>
          <a:p>
            <a:pPr marL="0" indent="0">
              <a:buNone/>
            </a:pPr>
            <a:endParaRPr lang="en-IE" sz="2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29</a:t>
            </a:fld>
            <a:endParaRPr lang="en-I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412776"/>
            <a:ext cx="7945437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00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Aim and Audience </a:t>
            </a:r>
            <a:r>
              <a:rPr lang="en-IE" sz="2700" dirty="0">
                <a:solidFill>
                  <a:schemeClr val="tx1"/>
                </a:solidFill>
              </a:rPr>
              <a:t/>
            </a:r>
            <a:br>
              <a:rPr lang="en-IE" sz="2700" dirty="0">
                <a:solidFill>
                  <a:schemeClr val="tx1"/>
                </a:solidFill>
              </a:rPr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207" y="1905000"/>
            <a:ext cx="7438194" cy="4006222"/>
          </a:xfrm>
        </p:spPr>
        <p:txBody>
          <a:bodyPr/>
          <a:lstStyle/>
          <a:p>
            <a:pPr marL="0" indent="0">
              <a:buNone/>
            </a:pPr>
            <a:r>
              <a:rPr lang="en-IE" sz="2400" dirty="0"/>
              <a:t>The purpose of this presentation is to provide information about how to use NEWS for staff in acute </a:t>
            </a:r>
            <a:r>
              <a:rPr lang="en-IE" sz="2400" dirty="0" smtClean="0"/>
              <a:t>settings </a:t>
            </a:r>
            <a:r>
              <a:rPr lang="en-IE" sz="2400" dirty="0"/>
              <a:t>who </a:t>
            </a:r>
            <a:r>
              <a:rPr lang="en-IE" sz="2400" dirty="0" smtClean="0"/>
              <a:t>may </a:t>
            </a:r>
            <a:r>
              <a:rPr lang="en-IE" sz="2400" dirty="0"/>
              <a:t>not previously have used NEWS or may not be familiar with NEWS.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80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7704" y="59878"/>
            <a:ext cx="6589199" cy="1280890"/>
          </a:xfrm>
        </p:spPr>
        <p:txBody>
          <a:bodyPr/>
          <a:lstStyle/>
          <a:p>
            <a:r>
              <a:rPr lang="en-IE" dirty="0" smtClean="0"/>
              <a:t>A completed NEWS chart </a:t>
            </a:r>
            <a:endParaRPr lang="en-IE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30</a:t>
            </a:fld>
            <a:endParaRPr lang="en-I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764704"/>
            <a:ext cx="4896544" cy="5976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571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Escalation and response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84784"/>
            <a:ext cx="8064895" cy="3993307"/>
          </a:xfrm>
        </p:spPr>
        <p:txBody>
          <a:bodyPr>
            <a:normAutofit lnSpcReduction="10000"/>
          </a:bodyPr>
          <a:lstStyle/>
          <a:p>
            <a:r>
              <a:rPr lang="en-IE" sz="2800" dirty="0" smtClean="0"/>
              <a:t>Once </a:t>
            </a:r>
            <a:r>
              <a:rPr lang="en-IE" sz="2800" dirty="0"/>
              <a:t>you </a:t>
            </a:r>
            <a:r>
              <a:rPr lang="en-IE" sz="2800" dirty="0" smtClean="0"/>
              <a:t>know the patient’s NEWS </a:t>
            </a:r>
            <a:r>
              <a:rPr lang="en-IE" sz="2800" dirty="0"/>
              <a:t>score, you may need to escalate care. </a:t>
            </a:r>
            <a:endParaRPr lang="en-IE" sz="2800" dirty="0" smtClean="0"/>
          </a:p>
          <a:p>
            <a:r>
              <a:rPr lang="en-IE" sz="2800" dirty="0"/>
              <a:t>W</a:t>
            </a:r>
            <a:r>
              <a:rPr lang="en-IE" sz="2800" dirty="0" smtClean="0"/>
              <a:t>hen </a:t>
            </a:r>
            <a:r>
              <a:rPr lang="en-IE" sz="2800" dirty="0"/>
              <a:t>thinking about who to escalate to, consult </a:t>
            </a:r>
            <a:r>
              <a:rPr lang="en-IE" sz="2800" dirty="0" smtClean="0"/>
              <a:t>your local escalation </a:t>
            </a:r>
            <a:r>
              <a:rPr lang="en-IE" sz="2800" dirty="0"/>
              <a:t>and response protocol.</a:t>
            </a:r>
          </a:p>
          <a:p>
            <a:r>
              <a:rPr lang="en-IE" sz="2800" dirty="0" smtClean="0"/>
              <a:t>Communicate </a:t>
            </a:r>
            <a:r>
              <a:rPr lang="en-IE" sz="2800" dirty="0"/>
              <a:t>any </a:t>
            </a:r>
            <a:r>
              <a:rPr lang="en-IE" sz="2800" dirty="0" smtClean="0"/>
              <a:t>triggers and/or concerns </a:t>
            </a:r>
            <a:r>
              <a:rPr lang="en-IE" sz="2800" dirty="0"/>
              <a:t>to the nurse in </a:t>
            </a:r>
            <a:r>
              <a:rPr lang="en-IE" sz="2800" dirty="0" smtClean="0"/>
              <a:t>charge </a:t>
            </a:r>
            <a:endParaRPr lang="en-IE" sz="2800" dirty="0"/>
          </a:p>
          <a:p>
            <a:r>
              <a:rPr lang="en-IE" sz="2800" dirty="0" smtClean="0"/>
              <a:t>Continue </a:t>
            </a:r>
            <a:r>
              <a:rPr lang="en-IE" sz="2800" dirty="0"/>
              <a:t>to monitor a patient pending and following escalation and review</a:t>
            </a:r>
            <a:r>
              <a:rPr lang="en-IE" dirty="0"/>
              <a:t>. </a:t>
            </a:r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06871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 smtClean="0"/>
              <a:t>Nurse, </a:t>
            </a:r>
            <a:r>
              <a:rPr lang="en-IE" dirty="0"/>
              <a:t>D</a:t>
            </a:r>
            <a:r>
              <a:rPr lang="en-IE" dirty="0" smtClean="0"/>
              <a:t>octor, </a:t>
            </a:r>
            <a:r>
              <a:rPr lang="en-IE" dirty="0"/>
              <a:t>Patient </a:t>
            </a:r>
            <a:r>
              <a:rPr lang="en-IE" dirty="0" smtClean="0"/>
              <a:t>, Family or Carer concern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2204864"/>
            <a:ext cx="8712969" cy="3744416"/>
          </a:xfrm>
        </p:spPr>
        <p:txBody>
          <a:bodyPr>
            <a:normAutofit fontScale="62500" lnSpcReduction="20000"/>
          </a:bodyPr>
          <a:lstStyle/>
          <a:p>
            <a:endParaRPr lang="en-IE" dirty="0" smtClean="0"/>
          </a:p>
          <a:p>
            <a:pPr marL="0" indent="0">
              <a:buNone/>
            </a:pPr>
            <a:r>
              <a:rPr lang="en-IE" sz="2400" dirty="0" smtClean="0"/>
              <a:t>While the NEWS observations chart does not currently capture nurse/doctor/patient/family concern it is an important indicator of patient deterioration.  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 smtClean="0"/>
              <a:t>If you as a nurse or doctor have concern about a patient care should be escalated regardless of NEWS score.  </a:t>
            </a:r>
          </a:p>
          <a:p>
            <a:pPr marL="0" indent="0">
              <a:buNone/>
            </a:pPr>
            <a:endParaRPr lang="en-IE" sz="3200" dirty="0"/>
          </a:p>
          <a:p>
            <a:pPr marL="0" indent="0">
              <a:buNone/>
            </a:pPr>
            <a:r>
              <a:rPr lang="en-IE" sz="2400" dirty="0" smtClean="0"/>
              <a:t>Of equal importance if the patient or their family have concerns about changes in the patient’s condition these concerns should be taken seriously by healthcare professionals and acted upon.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r>
              <a:rPr lang="en-IE" sz="2400" dirty="0" smtClean="0"/>
              <a:t>(</a:t>
            </a:r>
            <a:r>
              <a:rPr lang="en-IE" sz="2400" i="1" dirty="0" smtClean="0"/>
              <a:t>Note: The revised INEWS 2020 observation chart will capture nurse/doctor/patient/family concern).</a:t>
            </a:r>
            <a:endParaRPr lang="en-IE" sz="2400" i="1" dirty="0"/>
          </a:p>
          <a:p>
            <a:endParaRPr lang="en-IE" dirty="0" smtClean="0"/>
          </a:p>
          <a:p>
            <a:endParaRPr lang="en-IE" dirty="0" smtClean="0"/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013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Other considerations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87625" y="2060848"/>
            <a:ext cx="7346776" cy="3850374"/>
          </a:xfrm>
        </p:spPr>
        <p:txBody>
          <a:bodyPr/>
          <a:lstStyle/>
          <a:p>
            <a:pPr marL="0" indent="0">
              <a:buNone/>
            </a:pPr>
            <a:r>
              <a:rPr lang="en-IE" dirty="0" smtClean="0"/>
              <a:t>Depending on the patient’s clinical condition and your clinical judgement consideration may need to be given to clinical observations outside of the NEWS physiological parameters</a:t>
            </a:r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792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Urine output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3" cy="3993307"/>
          </a:xfrm>
        </p:spPr>
        <p:txBody>
          <a:bodyPr>
            <a:noAutofit/>
          </a:bodyPr>
          <a:lstStyle/>
          <a:p>
            <a:r>
              <a:rPr lang="en-IE" sz="2800" dirty="0"/>
              <a:t>Decreased urine output is a sign of </a:t>
            </a:r>
            <a:r>
              <a:rPr lang="en-IE" sz="2800" dirty="0" smtClean="0"/>
              <a:t>deterioration (&lt;0.5mls/kg/hr)</a:t>
            </a:r>
            <a:endParaRPr lang="en-IE" sz="2800" dirty="0"/>
          </a:p>
          <a:p>
            <a:r>
              <a:rPr lang="en-IE" sz="2800" dirty="0" smtClean="0"/>
              <a:t>Small </a:t>
            </a:r>
            <a:r>
              <a:rPr lang="en-IE" sz="2800" dirty="0"/>
              <a:t>window of opportunity to prevent acute renal failure</a:t>
            </a:r>
          </a:p>
          <a:p>
            <a:r>
              <a:rPr lang="en-IE" sz="2800" dirty="0" smtClean="0"/>
              <a:t>Escalate </a:t>
            </a:r>
            <a:r>
              <a:rPr lang="en-IE" sz="2800" dirty="0"/>
              <a:t>urgently to </a:t>
            </a:r>
            <a:r>
              <a:rPr lang="en-IE" sz="2800" dirty="0" smtClean="0"/>
              <a:t>determine </a:t>
            </a:r>
            <a:r>
              <a:rPr lang="en-IE" sz="2800" dirty="0"/>
              <a:t>cause and commence treatment </a:t>
            </a:r>
          </a:p>
          <a:p>
            <a:r>
              <a:rPr lang="en-IE" sz="2800" dirty="0" smtClean="0"/>
              <a:t>Accurate </a:t>
            </a:r>
            <a:r>
              <a:rPr lang="en-IE" sz="2800" dirty="0"/>
              <a:t>fluid balance monitoring </a:t>
            </a:r>
          </a:p>
          <a:p>
            <a:r>
              <a:rPr lang="en-IE" sz="2800" dirty="0" smtClean="0"/>
              <a:t>Examining incontinence </a:t>
            </a:r>
            <a:r>
              <a:rPr lang="en-IE" sz="2800" dirty="0"/>
              <a:t>products for frequency of changing, </a:t>
            </a:r>
            <a:r>
              <a:rPr lang="en-IE" sz="2800" dirty="0" smtClean="0"/>
              <a:t>colour </a:t>
            </a:r>
            <a:r>
              <a:rPr lang="en-IE" sz="2800" dirty="0"/>
              <a:t>and odour </a:t>
            </a:r>
            <a:r>
              <a:rPr lang="en-IE" sz="2800" dirty="0" smtClean="0"/>
              <a:t>to assess fluid output</a:t>
            </a:r>
            <a:endParaRPr lang="en-IE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71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Sepsis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IE" dirty="0" smtClean="0"/>
              <a:t>Consider </a:t>
            </a:r>
            <a:r>
              <a:rPr lang="en-IE" dirty="0"/>
              <a:t>sepsis if there is a suspicion of infection in a patient </a:t>
            </a:r>
            <a:r>
              <a:rPr lang="en-IE" dirty="0" smtClean="0"/>
              <a:t>with</a:t>
            </a:r>
            <a:r>
              <a:rPr lang="en-IE" dirty="0"/>
              <a:t> </a:t>
            </a:r>
            <a:r>
              <a:rPr lang="en-IE" dirty="0" smtClean="0"/>
              <a:t>a NEWS score  </a:t>
            </a:r>
            <a:r>
              <a:rPr lang="en-IE" dirty="0"/>
              <a:t>≥4 (or </a:t>
            </a:r>
            <a:r>
              <a:rPr lang="en-IE" dirty="0" smtClean="0"/>
              <a:t>5 </a:t>
            </a:r>
            <a:r>
              <a:rPr lang="en-IE" dirty="0"/>
              <a:t>if on oxygen) </a:t>
            </a:r>
            <a:r>
              <a:rPr lang="en-IE" b="1" dirty="0" smtClean="0">
                <a:solidFill>
                  <a:srgbClr val="FF0000"/>
                </a:solidFill>
              </a:rPr>
              <a:t>and/or</a:t>
            </a:r>
            <a:r>
              <a:rPr lang="en-IE" dirty="0" smtClean="0"/>
              <a:t> </a:t>
            </a:r>
            <a:endParaRPr lang="en-IE" dirty="0"/>
          </a:p>
          <a:p>
            <a:pPr marL="0" indent="0">
              <a:buNone/>
            </a:pPr>
            <a:r>
              <a:rPr lang="en-IE" dirty="0" smtClean="0"/>
              <a:t>If </a:t>
            </a:r>
            <a:r>
              <a:rPr lang="en-IE" dirty="0"/>
              <a:t>the patient is in one of the 3 high-risk categories </a:t>
            </a:r>
            <a:r>
              <a:rPr lang="en-IE" dirty="0" smtClean="0"/>
              <a:t>below: </a:t>
            </a:r>
          </a:p>
          <a:p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/>
          </a:p>
          <a:p>
            <a:endParaRPr lang="en-IE" dirty="0" smtClean="0"/>
          </a:p>
          <a:p>
            <a:endParaRPr lang="en-IE" dirty="0" smtClean="0"/>
          </a:p>
          <a:p>
            <a:r>
              <a:rPr lang="en-IE" dirty="0" smtClean="0"/>
              <a:t>Always </a:t>
            </a:r>
            <a:r>
              <a:rPr lang="en-IE" dirty="0"/>
              <a:t>use clinical judgement and escalate for medical review if there is deterioration in clinical condition due to an infection regardless of the </a:t>
            </a:r>
            <a:r>
              <a:rPr lang="en-IE" dirty="0" smtClean="0"/>
              <a:t>NEWS </a:t>
            </a:r>
            <a:r>
              <a:rPr lang="en-IE" dirty="0"/>
              <a:t>score. </a:t>
            </a:r>
            <a:endParaRPr lang="en-IE" dirty="0" smtClean="0"/>
          </a:p>
          <a:p>
            <a:r>
              <a:rPr lang="en-IE" dirty="0"/>
              <a:t>In some patient groups (including the elderly and those immunosuppressed due to a medical condition or medication), sepsis can initially be asymptomatic with an </a:t>
            </a:r>
            <a:r>
              <a:rPr lang="en-IE" dirty="0" smtClean="0"/>
              <a:t>NEWS </a:t>
            </a:r>
            <a:r>
              <a:rPr lang="en-IE" dirty="0"/>
              <a:t>score of &lt;4. 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35</a:t>
            </a:fld>
            <a:endParaRPr lang="en-IE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708920"/>
            <a:ext cx="7920880" cy="2067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188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mtClean="0"/>
              <a:t>Other clinical observations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76404"/>
            <a:ext cx="8136903" cy="39212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Additional </a:t>
            </a:r>
            <a:r>
              <a:rPr lang="en-IE" dirty="0"/>
              <a:t>observations </a:t>
            </a:r>
            <a:r>
              <a:rPr lang="en-IE" dirty="0" smtClean="0"/>
              <a:t>depending </a:t>
            </a:r>
            <a:r>
              <a:rPr lang="en-IE" dirty="0"/>
              <a:t>on </a:t>
            </a:r>
            <a:r>
              <a:rPr lang="en-IE" dirty="0" smtClean="0"/>
              <a:t>patient’s </a:t>
            </a:r>
            <a:r>
              <a:rPr lang="en-IE" dirty="0"/>
              <a:t>clinical </a:t>
            </a:r>
            <a:r>
              <a:rPr lang="en-IE" dirty="0" smtClean="0"/>
              <a:t>condition may support </a:t>
            </a:r>
            <a:r>
              <a:rPr lang="en-IE" dirty="0"/>
              <a:t>the timely recognition of </a:t>
            </a:r>
            <a:r>
              <a:rPr lang="en-IE" dirty="0" smtClean="0"/>
              <a:t>deterioration: </a:t>
            </a:r>
            <a:endParaRPr lang="en-IE" dirty="0"/>
          </a:p>
          <a:p>
            <a:r>
              <a:rPr lang="en-IE" dirty="0" smtClean="0"/>
              <a:t>Fluid </a:t>
            </a:r>
            <a:r>
              <a:rPr lang="en-IE" dirty="0"/>
              <a:t>balance</a:t>
            </a:r>
          </a:p>
          <a:p>
            <a:r>
              <a:rPr lang="en-IE" dirty="0" smtClean="0"/>
              <a:t>Glasgow </a:t>
            </a:r>
            <a:r>
              <a:rPr lang="en-IE" dirty="0"/>
              <a:t>C</a:t>
            </a:r>
            <a:r>
              <a:rPr lang="en-IE" dirty="0" smtClean="0"/>
              <a:t>oma </a:t>
            </a:r>
            <a:r>
              <a:rPr lang="en-IE" dirty="0"/>
              <a:t>S</a:t>
            </a:r>
            <a:r>
              <a:rPr lang="en-IE" dirty="0" smtClean="0"/>
              <a:t>cale</a:t>
            </a:r>
            <a:endParaRPr lang="en-IE" dirty="0"/>
          </a:p>
          <a:p>
            <a:r>
              <a:rPr lang="en-IE" dirty="0" smtClean="0"/>
              <a:t>Pain </a:t>
            </a:r>
            <a:endParaRPr lang="en-IE" dirty="0"/>
          </a:p>
          <a:p>
            <a:r>
              <a:rPr lang="en-IE" dirty="0" smtClean="0"/>
              <a:t>Respiratory </a:t>
            </a:r>
            <a:r>
              <a:rPr lang="en-IE" dirty="0"/>
              <a:t>effort</a:t>
            </a:r>
          </a:p>
          <a:p>
            <a:r>
              <a:rPr lang="en-IE" dirty="0" smtClean="0"/>
              <a:t>Pallor</a:t>
            </a:r>
            <a:endParaRPr lang="en-IE" dirty="0"/>
          </a:p>
          <a:p>
            <a:r>
              <a:rPr lang="en-IE" dirty="0" smtClean="0"/>
              <a:t>Capillary </a:t>
            </a:r>
            <a:r>
              <a:rPr lang="en-IE" dirty="0"/>
              <a:t>refill</a:t>
            </a:r>
          </a:p>
          <a:p>
            <a:r>
              <a:rPr lang="en-IE" dirty="0" smtClean="0"/>
              <a:t>Sweating</a:t>
            </a:r>
            <a:endParaRPr lang="en-IE" dirty="0"/>
          </a:p>
          <a:p>
            <a:r>
              <a:rPr lang="en-IE" dirty="0" smtClean="0"/>
              <a:t>Nausea </a:t>
            </a:r>
            <a:r>
              <a:rPr lang="en-IE" dirty="0"/>
              <a:t>and vomiting 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49014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Summary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 lnSpcReduction="10000"/>
          </a:bodyPr>
          <a:lstStyle/>
          <a:p>
            <a:r>
              <a:rPr lang="en-IE" sz="2000" dirty="0"/>
              <a:t>NEWS is an early warning system used in the care of the non-pregnant adult (≥16 years) patient in the acute </a:t>
            </a:r>
            <a:r>
              <a:rPr lang="en-IE" sz="2000" dirty="0" smtClean="0"/>
              <a:t>setting.</a:t>
            </a:r>
          </a:p>
          <a:p>
            <a:r>
              <a:rPr lang="en-IE" sz="2000" dirty="0" smtClean="0"/>
              <a:t>NEWS is used to aid clinical judgement and clinical decision-making; if you are worried about a patient escalate care regardless of </a:t>
            </a:r>
            <a:r>
              <a:rPr lang="en-IE" sz="2000" smtClean="0"/>
              <a:t>NEWS score</a:t>
            </a:r>
            <a:endParaRPr lang="en-IE" sz="2000" dirty="0" smtClean="0"/>
          </a:p>
          <a:p>
            <a:r>
              <a:rPr lang="en-IE" sz="2000" dirty="0" smtClean="0"/>
              <a:t>NEWS </a:t>
            </a:r>
            <a:r>
              <a:rPr lang="en-IE" sz="2000" dirty="0"/>
              <a:t>is a system that facilitates the timely assessment of and response to the deterioration of acutely ill patients by:</a:t>
            </a:r>
          </a:p>
          <a:p>
            <a:pPr lvl="1"/>
            <a:r>
              <a:rPr lang="en-IE" sz="2000" dirty="0"/>
              <a:t>Assisting in classifying the severity of a patient’s </a:t>
            </a:r>
            <a:r>
              <a:rPr lang="en-IE" sz="2000" dirty="0" smtClean="0"/>
              <a:t>condition </a:t>
            </a:r>
            <a:endParaRPr lang="en-IE" sz="2000" dirty="0"/>
          </a:p>
          <a:p>
            <a:pPr lvl="1"/>
            <a:r>
              <a:rPr lang="en-IE" sz="2000" dirty="0"/>
              <a:t>Providing prompts and structured communication tools to escalate </a:t>
            </a:r>
            <a:r>
              <a:rPr lang="en-IE" sz="2000" dirty="0" smtClean="0"/>
              <a:t>care appropriately </a:t>
            </a:r>
          </a:p>
          <a:p>
            <a:pPr marL="457200" lvl="1" indent="0">
              <a:buNone/>
            </a:pPr>
            <a:endParaRPr lang="en-IE" sz="2000" dirty="0" smtClean="0"/>
          </a:p>
          <a:p>
            <a:pPr marL="301943" lvl="1" indent="0">
              <a:buNone/>
            </a:pPr>
            <a:endParaRPr lang="en-IE" dirty="0"/>
          </a:p>
          <a:p>
            <a:pPr lvl="1"/>
            <a:endParaRPr lang="en-IE" dirty="0"/>
          </a:p>
          <a:p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37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07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Learning Outcomes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6064" y="1988840"/>
            <a:ext cx="8208911" cy="41764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E" dirty="0" smtClean="0"/>
              <a:t>When you finish this presentation you should be able to:</a:t>
            </a:r>
          </a:p>
          <a:p>
            <a:r>
              <a:rPr lang="en-IE" dirty="0"/>
              <a:t>Use </a:t>
            </a:r>
            <a:r>
              <a:rPr lang="en-IE" dirty="0" smtClean="0"/>
              <a:t>NEWS </a:t>
            </a:r>
            <a:r>
              <a:rPr lang="en-IE" dirty="0"/>
              <a:t>to help you identify a patient who may be acutely unwell and deteriorating </a:t>
            </a:r>
            <a:endParaRPr lang="en-IE" dirty="0" smtClean="0"/>
          </a:p>
          <a:p>
            <a:r>
              <a:rPr lang="en-IE" dirty="0" smtClean="0"/>
              <a:t>Navigate </a:t>
            </a:r>
            <a:r>
              <a:rPr lang="en-IE" dirty="0"/>
              <a:t>the </a:t>
            </a:r>
            <a:r>
              <a:rPr lang="en-IE" dirty="0" smtClean="0"/>
              <a:t>NEWS observations chart </a:t>
            </a:r>
            <a:r>
              <a:rPr lang="en-IE" dirty="0"/>
              <a:t>and use it to record, </a:t>
            </a:r>
            <a:r>
              <a:rPr lang="en-IE" dirty="0" smtClean="0"/>
              <a:t>track and </a:t>
            </a:r>
            <a:r>
              <a:rPr lang="en-IE" dirty="0"/>
              <a:t>trend </a:t>
            </a:r>
            <a:r>
              <a:rPr lang="en-IE" dirty="0" smtClean="0"/>
              <a:t>clinical </a:t>
            </a:r>
            <a:r>
              <a:rPr lang="en-IE" dirty="0"/>
              <a:t>observations </a:t>
            </a:r>
            <a:r>
              <a:rPr lang="en-IE" dirty="0" smtClean="0"/>
              <a:t>and escalate patient care appropriately if required</a:t>
            </a:r>
            <a:endParaRPr lang="en-IE" dirty="0"/>
          </a:p>
          <a:p>
            <a:r>
              <a:rPr lang="en-IE" dirty="0" smtClean="0"/>
              <a:t>Recognise </a:t>
            </a:r>
            <a:r>
              <a:rPr lang="en-IE" dirty="0"/>
              <a:t>the role of ISBAR </a:t>
            </a:r>
            <a:r>
              <a:rPr lang="en-IE" dirty="0" smtClean="0"/>
              <a:t>in effective </a:t>
            </a:r>
            <a:r>
              <a:rPr lang="en-IE" dirty="0"/>
              <a:t>communication </a:t>
            </a:r>
          </a:p>
          <a:p>
            <a:endParaRPr lang="en-IE" dirty="0"/>
          </a:p>
          <a:p>
            <a:pPr marL="0" indent="0">
              <a:buNone/>
            </a:pPr>
            <a:r>
              <a:rPr lang="en-IE" i="1" dirty="0"/>
              <a:t>Note: </a:t>
            </a:r>
            <a:r>
              <a:rPr lang="en-IE" i="1" dirty="0" smtClean="0"/>
              <a:t>You will need to familiarise yourself with </a:t>
            </a:r>
            <a:r>
              <a:rPr lang="en-IE" i="1" dirty="0"/>
              <a:t>your </a:t>
            </a:r>
            <a:r>
              <a:rPr lang="en-IE" i="1" dirty="0" smtClean="0"/>
              <a:t>hospital’s NEWS </a:t>
            </a:r>
            <a:r>
              <a:rPr lang="en-IE" i="1" dirty="0"/>
              <a:t>escalation and response protocol </a:t>
            </a:r>
          </a:p>
          <a:p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860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What is NEWS? What is it for?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628800"/>
            <a:ext cx="8208912" cy="3096344"/>
          </a:xfrm>
        </p:spPr>
        <p:txBody>
          <a:bodyPr>
            <a:normAutofit/>
          </a:bodyPr>
          <a:lstStyle/>
          <a:p>
            <a:r>
              <a:rPr lang="en-IE" dirty="0" smtClean="0"/>
              <a:t>NEWS is </a:t>
            </a:r>
            <a:r>
              <a:rPr lang="en-IE" dirty="0"/>
              <a:t>an </a:t>
            </a:r>
            <a:r>
              <a:rPr lang="en-IE" sz="2400" dirty="0"/>
              <a:t>early</a:t>
            </a:r>
            <a:r>
              <a:rPr lang="en-IE" dirty="0"/>
              <a:t> warning system used </a:t>
            </a:r>
            <a:r>
              <a:rPr lang="en-IE" dirty="0" smtClean="0"/>
              <a:t>in the care of </a:t>
            </a:r>
            <a:r>
              <a:rPr lang="en-IE" dirty="0"/>
              <a:t>the non-pregnant </a:t>
            </a:r>
            <a:r>
              <a:rPr lang="en-IE" dirty="0" smtClean="0"/>
              <a:t>adult (</a:t>
            </a:r>
            <a:r>
              <a:rPr lang="en-IE" dirty="0"/>
              <a:t>≥16 years) </a:t>
            </a:r>
            <a:r>
              <a:rPr lang="en-IE" dirty="0" smtClean="0"/>
              <a:t>patient in the acute setting.</a:t>
            </a:r>
          </a:p>
          <a:p>
            <a:endParaRPr lang="en-IE" dirty="0"/>
          </a:p>
          <a:p>
            <a:r>
              <a:rPr lang="en-IE" dirty="0" smtClean="0"/>
              <a:t>NEWS </a:t>
            </a:r>
            <a:r>
              <a:rPr lang="en-IE" dirty="0"/>
              <a:t>is a system that facilitates the timely assessment of and response to the deterioration of acutely ill patients by</a:t>
            </a:r>
            <a:r>
              <a:rPr lang="en-IE" dirty="0" smtClean="0"/>
              <a:t>:</a:t>
            </a:r>
          </a:p>
          <a:p>
            <a:pPr lvl="1"/>
            <a:r>
              <a:rPr lang="en-IE" dirty="0" smtClean="0"/>
              <a:t>Assisting in classifying </a:t>
            </a:r>
            <a:r>
              <a:rPr lang="en-IE" dirty="0"/>
              <a:t>the severity of a patient’s </a:t>
            </a:r>
            <a:r>
              <a:rPr lang="en-IE" dirty="0" smtClean="0"/>
              <a:t>condition</a:t>
            </a:r>
            <a:endParaRPr lang="en-IE" dirty="0"/>
          </a:p>
          <a:p>
            <a:pPr lvl="1"/>
            <a:r>
              <a:rPr lang="en-IE" dirty="0" smtClean="0"/>
              <a:t>Providing </a:t>
            </a:r>
            <a:r>
              <a:rPr lang="en-IE" dirty="0"/>
              <a:t>prompts and structured communication tools to escalate </a:t>
            </a:r>
            <a:r>
              <a:rPr lang="en-IE" dirty="0" smtClean="0"/>
              <a:t>care</a:t>
            </a:r>
            <a:endParaRPr lang="en-IE" dirty="0"/>
          </a:p>
          <a:p>
            <a:pPr lvl="1"/>
            <a:endParaRPr lang="en-IE" dirty="0" smtClean="0"/>
          </a:p>
          <a:p>
            <a:pPr marL="457200" lvl="1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922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75271" cy="860674"/>
          </a:xfrm>
        </p:spPr>
        <p:txBody>
          <a:bodyPr/>
          <a:lstStyle/>
          <a:p>
            <a:r>
              <a:rPr lang="en-IE" dirty="0"/>
              <a:t>What is NEWS? What is it for?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655" y="1484784"/>
            <a:ext cx="7634809" cy="4824536"/>
          </a:xfrm>
        </p:spPr>
        <p:txBody>
          <a:bodyPr>
            <a:normAutofit/>
          </a:bodyPr>
          <a:lstStyle/>
          <a:p>
            <a:r>
              <a:rPr lang="en-IE" b="1" i="1" dirty="0"/>
              <a:t>NEWS as a system </a:t>
            </a:r>
            <a:r>
              <a:rPr lang="en-IE" dirty="0"/>
              <a:t>encompasses the anticipation, recognition, assessment, escalation, response and evaluation of the deteriorating patient</a:t>
            </a:r>
            <a:r>
              <a:rPr lang="en-IE" dirty="0" smtClean="0"/>
              <a:t>.</a:t>
            </a:r>
          </a:p>
          <a:p>
            <a:endParaRPr lang="en-IE" dirty="0"/>
          </a:p>
          <a:p>
            <a:r>
              <a:rPr lang="en-IE" dirty="0"/>
              <a:t>NEWS consists of:</a:t>
            </a:r>
          </a:p>
          <a:p>
            <a:pPr lvl="1"/>
            <a:r>
              <a:rPr lang="en-IE" dirty="0"/>
              <a:t>Clinical judgement (anticipation, recognition and assessment)</a:t>
            </a:r>
          </a:p>
          <a:p>
            <a:pPr lvl="1"/>
            <a:r>
              <a:rPr lang="en-IE" dirty="0"/>
              <a:t>A track and trigger tool (the NEWS observation chart)(recognition and assessment)</a:t>
            </a:r>
          </a:p>
          <a:p>
            <a:pPr lvl="1"/>
            <a:r>
              <a:rPr lang="en-IE" dirty="0"/>
              <a:t>An escalation and response protocol (escalation for nursing or medical review and structured appropriate clinical response mechanism)</a:t>
            </a:r>
          </a:p>
          <a:p>
            <a:pPr lvl="1"/>
            <a:r>
              <a:rPr lang="en-IE" dirty="0"/>
              <a:t>Closed loop governance (evaluation of patient and process)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0461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 smtClean="0"/>
              <a:t>NEWS is of benefit in clinical practice for the following reasons: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132856"/>
            <a:ext cx="7992888" cy="3960440"/>
          </a:xfrm>
        </p:spPr>
        <p:txBody>
          <a:bodyPr>
            <a:normAutofit fontScale="92500" lnSpcReduction="10000"/>
          </a:bodyPr>
          <a:lstStyle/>
          <a:p>
            <a:r>
              <a:rPr lang="en-IE" dirty="0" smtClean="0"/>
              <a:t>NEWS provides </a:t>
            </a:r>
            <a:r>
              <a:rPr lang="en-IE" dirty="0"/>
              <a:t>a single standardised early warning system </a:t>
            </a:r>
            <a:r>
              <a:rPr lang="en-IE" dirty="0" smtClean="0"/>
              <a:t>for </a:t>
            </a:r>
            <a:r>
              <a:rPr lang="en-IE" dirty="0"/>
              <a:t>the early detection of  acute deterioration in </a:t>
            </a:r>
            <a:r>
              <a:rPr lang="en-IE" dirty="0" smtClean="0"/>
              <a:t>the non-pregnant </a:t>
            </a:r>
            <a:r>
              <a:rPr lang="en-IE" dirty="0"/>
              <a:t>adult (≥16 years) patient </a:t>
            </a:r>
          </a:p>
          <a:p>
            <a:r>
              <a:rPr lang="en-IE" dirty="0" smtClean="0"/>
              <a:t>It provides </a:t>
            </a:r>
            <a:r>
              <a:rPr lang="en-IE" dirty="0"/>
              <a:t>a common language to aid communication between health care </a:t>
            </a:r>
            <a:r>
              <a:rPr lang="en-IE" dirty="0" smtClean="0"/>
              <a:t>providers </a:t>
            </a:r>
            <a:endParaRPr lang="en-IE" dirty="0"/>
          </a:p>
          <a:p>
            <a:r>
              <a:rPr lang="en-IE" dirty="0" smtClean="0"/>
              <a:t>It provides </a:t>
            </a:r>
            <a:r>
              <a:rPr lang="en-IE" dirty="0"/>
              <a:t>an adjunct to clinical judgement in the identification, </a:t>
            </a:r>
            <a:r>
              <a:rPr lang="en-IE" dirty="0" smtClean="0"/>
              <a:t>assessment, escalation </a:t>
            </a:r>
            <a:r>
              <a:rPr lang="en-IE" dirty="0"/>
              <a:t>and response to clinical deterioration </a:t>
            </a:r>
          </a:p>
          <a:p>
            <a:r>
              <a:rPr lang="en-IE" dirty="0" smtClean="0"/>
              <a:t>It provides </a:t>
            </a:r>
            <a:r>
              <a:rPr lang="en-IE" dirty="0"/>
              <a:t>a standardised score to determine illness severity to </a:t>
            </a:r>
            <a:r>
              <a:rPr lang="en-IE" dirty="0" smtClean="0"/>
              <a:t>support </a:t>
            </a:r>
            <a:r>
              <a:rPr lang="en-IE" dirty="0"/>
              <a:t>clinical decision making and an appropriate clinical response </a:t>
            </a:r>
          </a:p>
          <a:p>
            <a:r>
              <a:rPr lang="en-IE" dirty="0" smtClean="0"/>
              <a:t>It supports an anticipatory </a:t>
            </a:r>
            <a:r>
              <a:rPr lang="en-IE" dirty="0"/>
              <a:t>care </a:t>
            </a:r>
            <a:r>
              <a:rPr lang="en-IE" dirty="0" smtClean="0"/>
              <a:t>approach to the management of the acutely unwell patient </a:t>
            </a:r>
            <a:endParaRPr lang="en-IE" dirty="0"/>
          </a:p>
          <a:p>
            <a:r>
              <a:rPr lang="en-IE" dirty="0" smtClean="0"/>
              <a:t>It can help to improve the timely </a:t>
            </a:r>
            <a:r>
              <a:rPr lang="en-IE" dirty="0"/>
              <a:t>recognition and response to deteriorating patients</a:t>
            </a:r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614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634808" cy="1280890"/>
          </a:xfrm>
        </p:spPr>
        <p:txBody>
          <a:bodyPr>
            <a:normAutofit/>
          </a:bodyPr>
          <a:lstStyle/>
          <a:p>
            <a:r>
              <a:rPr lang="en-IE" sz="2800" b="1" dirty="0" smtClean="0"/>
              <a:t>Introduction to the NEWS observations  chart (track and trigger tool)</a:t>
            </a:r>
            <a:endParaRPr lang="en-IE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8</a:t>
            </a:fld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971601" y="1988840"/>
            <a:ext cx="4464495" cy="43204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IE" sz="2800" dirty="0" smtClean="0"/>
              <a:t>The NEWS chart provides a system for: </a:t>
            </a:r>
          </a:p>
          <a:p>
            <a:r>
              <a:rPr lang="en-IE" sz="2800" dirty="0" smtClean="0"/>
              <a:t>Recording NEWS </a:t>
            </a:r>
            <a:r>
              <a:rPr lang="en-IE" sz="2800" dirty="0"/>
              <a:t>physiological </a:t>
            </a:r>
            <a:r>
              <a:rPr lang="en-IE" sz="2800" dirty="0" smtClean="0"/>
              <a:t>observations</a:t>
            </a:r>
          </a:p>
          <a:p>
            <a:r>
              <a:rPr lang="en-IE" sz="2800" dirty="0" smtClean="0"/>
              <a:t>Alerting </a:t>
            </a:r>
            <a:r>
              <a:rPr lang="en-IE" sz="2800" dirty="0"/>
              <a:t>staff when these physiological observations fall outside accepted ranges </a:t>
            </a:r>
            <a:endParaRPr lang="en-IE" sz="2800" dirty="0" smtClean="0"/>
          </a:p>
          <a:p>
            <a:r>
              <a:rPr lang="en-IE" sz="2800" dirty="0" smtClean="0"/>
              <a:t>Prompting </a:t>
            </a:r>
            <a:r>
              <a:rPr lang="en-IE" sz="2800" dirty="0"/>
              <a:t>escalation of care and clinical review.  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268760"/>
            <a:ext cx="3528392" cy="238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51445" y="4021763"/>
            <a:ext cx="2841710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89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Key elements of </a:t>
            </a:r>
            <a:r>
              <a:rPr lang="en-IE" dirty="0" smtClean="0"/>
              <a:t>NEWS </a:t>
            </a:r>
            <a:r>
              <a:rPr lang="en-IE" dirty="0"/>
              <a:t>chart 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9" y="2204864"/>
            <a:ext cx="7956872" cy="3921299"/>
          </a:xfrm>
        </p:spPr>
        <p:txBody>
          <a:bodyPr>
            <a:normAutofit/>
          </a:bodyPr>
          <a:lstStyle/>
          <a:p>
            <a:pPr lvl="0"/>
            <a:r>
              <a:rPr lang="en-GB" dirty="0" smtClean="0"/>
              <a:t>The NEWS physiological parameter scoring key</a:t>
            </a:r>
          </a:p>
          <a:p>
            <a:pPr lvl="0"/>
            <a:r>
              <a:rPr lang="en-GB" dirty="0" smtClean="0"/>
              <a:t>The NEWS </a:t>
            </a:r>
            <a:r>
              <a:rPr lang="en-GB" dirty="0"/>
              <a:t>observation record </a:t>
            </a:r>
            <a:endParaRPr lang="en-IE" dirty="0"/>
          </a:p>
          <a:p>
            <a:pPr lvl="0"/>
            <a:r>
              <a:rPr lang="en-GB" dirty="0" smtClean="0"/>
              <a:t>An Escalation </a:t>
            </a:r>
            <a:r>
              <a:rPr lang="en-GB" dirty="0"/>
              <a:t>and Response </a:t>
            </a:r>
            <a:r>
              <a:rPr lang="en-GB" dirty="0" smtClean="0"/>
              <a:t>Protocol </a:t>
            </a:r>
            <a:endParaRPr lang="en-IE" dirty="0"/>
          </a:p>
          <a:p>
            <a:pPr lvl="0"/>
            <a:r>
              <a:rPr lang="en-GB" dirty="0"/>
              <a:t>A prompt to assist in the recognition of suspected sepsis </a:t>
            </a:r>
            <a:endParaRPr lang="en-IE" dirty="0"/>
          </a:p>
          <a:p>
            <a:pPr marL="0" lvl="0" indent="0">
              <a:buNone/>
            </a:pPr>
            <a:endParaRPr lang="en-IE" dirty="0"/>
          </a:p>
          <a:p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smtClean="0"/>
              <a:t>DPIP MARCH 2020</a:t>
            </a:r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7DE7F-73F5-457D-BFBC-7C000091C943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6812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6395</TotalTime>
  <Words>2488</Words>
  <Application>Microsoft Office PowerPoint</Application>
  <PresentationFormat>On-screen Show (4:3)</PresentationFormat>
  <Paragraphs>305</Paragraphs>
  <Slides>37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Wisp</vt:lpstr>
      <vt:lpstr>Irish National Early Warning System (NEWS)NCEC NCG 2013  </vt:lpstr>
      <vt:lpstr>Welcome to the NEWS</vt:lpstr>
      <vt:lpstr>Aim and Audience  </vt:lpstr>
      <vt:lpstr>Learning Outcomes </vt:lpstr>
      <vt:lpstr>What is NEWS? What is it for? </vt:lpstr>
      <vt:lpstr>What is NEWS? What is it for? </vt:lpstr>
      <vt:lpstr>NEWS is of benefit in clinical practice for the following reasons:</vt:lpstr>
      <vt:lpstr>Introduction to the NEWS observations  chart (track and trigger tool)</vt:lpstr>
      <vt:lpstr>Key elements of NEWS chart  </vt:lpstr>
      <vt:lpstr>NEWS Scoring Key  </vt:lpstr>
      <vt:lpstr>The NEWS observation record</vt:lpstr>
      <vt:lpstr>NEWS Escalation and Response Protocol</vt:lpstr>
      <vt:lpstr>Sepsis prompt</vt:lpstr>
      <vt:lpstr>ISBAR</vt:lpstr>
      <vt:lpstr>The NEWS physiological observations are:</vt:lpstr>
      <vt:lpstr>The following slides show you how to complete a NEWS chart and obtain a patient’s NEWS score</vt:lpstr>
      <vt:lpstr>Completing the NEWS chart </vt:lpstr>
      <vt:lpstr>PowerPoint Presentation</vt:lpstr>
      <vt:lpstr>Respiratory Rate </vt:lpstr>
      <vt:lpstr>Peripheral Oxygen saturation (SpO2) </vt:lpstr>
      <vt:lpstr>SpO2 measurement using pulse oximetry may be affected by: </vt:lpstr>
      <vt:lpstr>Room Air/Supplemental Oxygen</vt:lpstr>
      <vt:lpstr>Blood Pressure </vt:lpstr>
      <vt:lpstr>Heart rate </vt:lpstr>
      <vt:lpstr>Neurological response </vt:lpstr>
      <vt:lpstr>Neurological response </vt:lpstr>
      <vt:lpstr>Neurological response (contd.) </vt:lpstr>
      <vt:lpstr>   Temperature </vt:lpstr>
      <vt:lpstr>NEWS total and initials </vt:lpstr>
      <vt:lpstr>A completed NEWS chart </vt:lpstr>
      <vt:lpstr>Escalation and response</vt:lpstr>
      <vt:lpstr>Nurse, Doctor, Patient , Family or Carer concern</vt:lpstr>
      <vt:lpstr>Other considerations </vt:lpstr>
      <vt:lpstr>Urine output </vt:lpstr>
      <vt:lpstr>Sepsis </vt:lpstr>
      <vt:lpstr>Other clinical observations </vt:lpstr>
      <vt:lpstr>Summary 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Early Warning System (NEWS)*</dc:title>
  <dc:creator>Ronan OCathasaigh</dc:creator>
  <cp:lastModifiedBy>Casey, Avilene</cp:lastModifiedBy>
  <cp:revision>345</cp:revision>
  <cp:lastPrinted>2020-03-13T09:59:18Z</cp:lastPrinted>
  <dcterms:created xsi:type="dcterms:W3CDTF">2019-08-12T10:42:29Z</dcterms:created>
  <dcterms:modified xsi:type="dcterms:W3CDTF">2020-03-19T15:23:08Z</dcterms:modified>
</cp:coreProperties>
</file>