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5" r:id="rId2"/>
    <p:sldId id="342" r:id="rId3"/>
    <p:sldId id="343" r:id="rId4"/>
    <p:sldId id="321" r:id="rId5"/>
    <p:sldId id="324" r:id="rId6"/>
    <p:sldId id="329" r:id="rId7"/>
    <p:sldId id="328" r:id="rId8"/>
    <p:sldId id="299" r:id="rId9"/>
    <p:sldId id="300" r:id="rId10"/>
    <p:sldId id="331" r:id="rId11"/>
    <p:sldId id="334" r:id="rId12"/>
    <p:sldId id="325" r:id="rId13"/>
    <p:sldId id="333" r:id="rId14"/>
    <p:sldId id="332" r:id="rId15"/>
    <p:sldId id="326" r:id="rId16"/>
    <p:sldId id="337" r:id="rId17"/>
    <p:sldId id="336" r:id="rId18"/>
    <p:sldId id="335" r:id="rId19"/>
    <p:sldId id="327" r:id="rId20"/>
    <p:sldId id="338" r:id="rId21"/>
    <p:sldId id="340" r:id="rId22"/>
    <p:sldId id="330" r:id="rId23"/>
    <p:sldId id="341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75" d="100"/>
          <a:sy n="75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20F04-2DAA-4C3F-9AF4-C403B01FD79E}" type="datetimeFigureOut">
              <a:rPr lang="en-IE" smtClean="0"/>
              <a:t>01/10/2019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C9B59-29AE-4F92-A85F-D2B89AC014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3846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F2D20-B898-4D84-8644-19366D4B56C0}" type="datetimeFigureOut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637CD-C7EB-435E-9B61-4361B369CBA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38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403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Based on Irish Ombudsman’s definition of unreasonable</a:t>
            </a:r>
            <a:r>
              <a:rPr lang="en-IE" baseline="0" dirty="0" smtClean="0"/>
              <a:t> behaviour</a:t>
            </a:r>
            <a:endParaRPr lang="en-IE" dirty="0" smtClean="0"/>
          </a:p>
          <a:p>
            <a:r>
              <a:rPr lang="en-IE" dirty="0" smtClean="0"/>
              <a:t>Based on New South Wales Ombudsman’s definition of unreasonable behaviour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824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Based on Irish Ombudsman’s definition of unreasonable</a:t>
            </a:r>
            <a:r>
              <a:rPr lang="en-IE" baseline="0" dirty="0" smtClean="0"/>
              <a:t> behaviour</a:t>
            </a:r>
            <a:endParaRPr lang="en-IE" dirty="0" smtClean="0"/>
          </a:p>
          <a:p>
            <a:r>
              <a:rPr lang="en-IE" dirty="0" smtClean="0"/>
              <a:t>Based on New South Wales Ombudsman’s definition of unreasonable behaviour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824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002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385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263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14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610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126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219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096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067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188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974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3624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93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Research: Definitions / Responses / Supports</a:t>
            </a:r>
          </a:p>
          <a:p>
            <a:r>
              <a:rPr lang="en-IE" dirty="0" smtClean="0"/>
              <a:t>Responses – imposing conditions or restrictions</a:t>
            </a:r>
          </a:p>
          <a:p>
            <a:r>
              <a:rPr lang="en-IE" dirty="0" smtClean="0"/>
              <a:t>Legal</a:t>
            </a:r>
            <a:r>
              <a:rPr lang="en-IE" baseline="0" dirty="0" smtClean="0"/>
              <a:t> Review</a:t>
            </a:r>
          </a:p>
          <a:p>
            <a:r>
              <a:rPr lang="en-IE" baseline="0" dirty="0" smtClean="0"/>
              <a:t>Guidance and letter templates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111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0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68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297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95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Covered in YSYS CO training:</a:t>
            </a:r>
            <a:r>
              <a:rPr lang="en-IE" baseline="0" dirty="0" smtClean="0"/>
              <a:t> </a:t>
            </a:r>
            <a:r>
              <a:rPr lang="en-IE" dirty="0" smtClean="0"/>
              <a:t>Listening skills / Empathy / Questioning /Body</a:t>
            </a:r>
            <a:r>
              <a:rPr lang="en-IE" baseline="0" dirty="0" smtClean="0"/>
              <a:t> Language / Tone of voice</a:t>
            </a:r>
            <a:endParaRPr lang="en-IE" dirty="0" smtClean="0"/>
          </a:p>
          <a:p>
            <a:r>
              <a:rPr lang="en-IE" dirty="0" smtClean="0"/>
              <a:t>Setting and Managing Expectations</a:t>
            </a:r>
          </a:p>
          <a:p>
            <a:r>
              <a:rPr lang="en-IE" dirty="0" smtClean="0"/>
              <a:t>Managing stress – theirs and yours</a:t>
            </a:r>
          </a:p>
          <a:p>
            <a:r>
              <a:rPr lang="en-IE" dirty="0" smtClean="0"/>
              <a:t>Emotional awareness (awareness of feelings/emotions involved in complaint and validating</a:t>
            </a:r>
            <a:r>
              <a:rPr lang="en-IE" baseline="0" dirty="0" smtClean="0"/>
              <a:t> these</a:t>
            </a:r>
            <a:r>
              <a:rPr lang="en-IE" dirty="0" smtClean="0"/>
              <a:t>)</a:t>
            </a:r>
          </a:p>
          <a:p>
            <a:r>
              <a:rPr lang="en-IE" dirty="0" smtClean="0"/>
              <a:t>Patience </a:t>
            </a:r>
          </a:p>
          <a:p>
            <a:r>
              <a:rPr lang="en-IE" dirty="0" smtClean="0"/>
              <a:t>Understanding triggers (yours and theirs)</a:t>
            </a:r>
          </a:p>
          <a:p>
            <a:r>
              <a:rPr lang="en-IE" dirty="0" smtClean="0"/>
              <a:t>Establish and understand underlying factors</a:t>
            </a:r>
          </a:p>
          <a:p>
            <a:r>
              <a:rPr lang="en-IE" dirty="0" smtClean="0"/>
              <a:t>Apology</a:t>
            </a:r>
          </a:p>
          <a:p>
            <a:r>
              <a:rPr lang="en-IE" dirty="0" smtClean="0"/>
              <a:t>Values</a:t>
            </a:r>
            <a:r>
              <a:rPr lang="en-IE" baseline="0" dirty="0" smtClean="0"/>
              <a:t> in Action</a:t>
            </a:r>
            <a:endParaRPr lang="en-IE" dirty="0" smtClean="0"/>
          </a:p>
          <a:p>
            <a:r>
              <a:rPr lang="en-IE" dirty="0" smtClean="0"/>
              <a:t>De-escalation techniques</a:t>
            </a:r>
          </a:p>
          <a:p>
            <a:r>
              <a:rPr lang="en-IE" dirty="0" smtClean="0"/>
              <a:t>Managing challenging behaviour – positive behaviour support</a:t>
            </a:r>
          </a:p>
          <a:p>
            <a:r>
              <a:rPr lang="en-IE" dirty="0" smtClean="0"/>
              <a:t>Understanding anger / diffuse complainant</a:t>
            </a:r>
            <a:r>
              <a:rPr lang="en-IE" baseline="0" dirty="0" smtClean="0"/>
              <a:t> anger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564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Some of these included in the YSYS CO Training</a:t>
            </a:r>
          </a:p>
          <a:p>
            <a:r>
              <a:rPr lang="en-IE" dirty="0" smtClean="0"/>
              <a:t>Based on the NSW Ombudsman’s Unreasonable Complainant</a:t>
            </a:r>
            <a:r>
              <a:rPr lang="en-IE" baseline="0" dirty="0" smtClean="0"/>
              <a:t> Conduct Policy</a:t>
            </a:r>
          </a:p>
          <a:p>
            <a:r>
              <a:rPr lang="en-IE" baseline="0" dirty="0" smtClean="0"/>
              <a:t>Ombudsman’s Unreasonable Complainant Conduct Policy / OCO Unreasonable Actions Policy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37CD-C7EB-435E-9B61-4361B369CBA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81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C6E-AD6A-4371-B8A4-C79A0DE80D28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81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99E8-9190-4E10-A975-C9D0905E4DEF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2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72D7-6B47-4040-A3F5-F0DE1077B289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520259"/>
            <a:ext cx="9406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23/09/2019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176" y="6287961"/>
            <a:ext cx="7394028" cy="50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840"/>
            <a:ext cx="786765" cy="852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339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0C06-1EEE-4FF7-8BD8-7D60FDEB9032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04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031E-72CF-4E37-AB7E-3FE67331AC83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1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AE7F-52DF-47AA-9B79-230880D640D4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08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FE0C-FCB0-40AF-B0F3-11F8BCE3A881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8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07EC-C59D-4DAB-9E5C-65A8B3A23D18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64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6174-F4C2-4B21-9E90-970755798DBB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98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6AC-B9BB-4315-9890-255BB2108D98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3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AAE8A-9035-4748-8959-7377575D0686}" type="datetime1">
              <a:rPr lang="en-GB" smtClean="0"/>
              <a:pPr/>
              <a:t>01/10/2019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National Complaints Governance &amp; Learning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0E23-664C-4781-8CF0-BEBC7F3F3C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99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32" y="404664"/>
            <a:ext cx="8376816" cy="558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87624" y="2996952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Managing Unreasonable Behaviour by Complainants within Your Service Your Say </a:t>
            </a:r>
            <a:endParaRPr lang="en-GB" sz="4000" dirty="0"/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68152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68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b="1" dirty="0" smtClean="0">
                <a:solidFill>
                  <a:schemeClr val="accent3"/>
                </a:solidFill>
              </a:rPr>
              <a:t>Unreasonable Persistence</a:t>
            </a:r>
          </a:p>
          <a:p>
            <a:pPr marL="400050" lvl="1" indent="0">
              <a:buNone/>
            </a:pPr>
            <a:r>
              <a:rPr lang="en-IE" dirty="0"/>
              <a:t>Continued, incessant or unrelenting conduct by a complainant that is having a disproportionate and unreasonable impact on the organisation: staff, services, time and resources. </a:t>
            </a:r>
            <a:endParaRPr lang="en-IE" dirty="0" smtClean="0"/>
          </a:p>
          <a:p>
            <a:pPr lvl="1"/>
            <a:r>
              <a:rPr lang="en-IE" i="1" dirty="0" smtClean="0"/>
              <a:t>Insisting a complaint is investigated/ reviewed by a different officer, re-framing a complaint, persevering with argument or concerns that have already been addressed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Definition of Unreasonable Behaviour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IE" b="1" dirty="0" smtClean="0">
                <a:solidFill>
                  <a:schemeClr val="accent3"/>
                </a:solidFill>
              </a:rPr>
              <a:t>Unreasonable Demands</a:t>
            </a:r>
          </a:p>
          <a:p>
            <a:pPr marL="400050" lvl="1" indent="0">
              <a:buNone/>
            </a:pPr>
            <a:r>
              <a:rPr lang="en-IE" dirty="0"/>
              <a:t>Any demands whether expressed or implied that are made by a complainant that have a disproportionate and unreasonable impact on the </a:t>
            </a:r>
            <a:r>
              <a:rPr lang="en-IE" dirty="0" smtClean="0"/>
              <a:t>organisation: staff</a:t>
            </a:r>
            <a:r>
              <a:rPr lang="en-IE" dirty="0"/>
              <a:t>, services, time and resources</a:t>
            </a:r>
            <a:r>
              <a:rPr lang="en-IE" dirty="0" smtClean="0"/>
              <a:t>.</a:t>
            </a:r>
            <a:endParaRPr lang="en-IE" b="1" dirty="0" smtClean="0">
              <a:solidFill>
                <a:schemeClr val="accent3"/>
              </a:solidFill>
            </a:endParaRPr>
          </a:p>
          <a:p>
            <a:pPr lvl="1"/>
            <a:r>
              <a:rPr lang="en-IE" i="1" dirty="0" smtClean="0"/>
              <a:t>Demand for an investigation outside the remit of YSYS, repeated demands for reviews, seeking a disproportionate remedy, trying to dictate how an investigation is handled</a:t>
            </a:r>
            <a:endParaRPr lang="en-IE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Definition of Unreasonable Behaviour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IE" b="1" dirty="0">
                <a:solidFill>
                  <a:schemeClr val="accent3"/>
                </a:solidFill>
              </a:rPr>
              <a:t>Unreasonable Lack of Cooperation</a:t>
            </a:r>
          </a:p>
          <a:p>
            <a:pPr marL="400050" lvl="1" indent="0">
              <a:buNone/>
            </a:pPr>
            <a:r>
              <a:rPr lang="en-IE" dirty="0"/>
              <a:t>An unwillingness and or/inability by a complainant to cooperate with the organisation, staff or complaints management process  that results in a disproportionate and unreasonable impact on the organisation, staff, services, time and resources</a:t>
            </a:r>
            <a:r>
              <a:rPr lang="en-IE" dirty="0" smtClean="0"/>
              <a:t>.</a:t>
            </a:r>
            <a:endParaRPr lang="en-IE" b="1" dirty="0">
              <a:solidFill>
                <a:schemeClr val="accent3"/>
              </a:solidFill>
            </a:endParaRPr>
          </a:p>
          <a:p>
            <a:pPr lvl="1"/>
            <a:r>
              <a:rPr lang="en-IE" i="1" dirty="0"/>
              <a:t>Presenting voluminous, irrelevant or disorganised material, changing </a:t>
            </a:r>
            <a:r>
              <a:rPr lang="en-IE" i="1" dirty="0" smtClean="0"/>
              <a:t>complaint in the middle of the investigation, misrepresenting facts</a:t>
            </a:r>
            <a:endParaRPr lang="en-IE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8904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Definition of Unreasonable Behaviour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IE" b="1" dirty="0" smtClean="0">
                <a:solidFill>
                  <a:schemeClr val="accent3"/>
                </a:solidFill>
              </a:rPr>
              <a:t>Unreasonable Viewpoint</a:t>
            </a:r>
          </a:p>
          <a:p>
            <a:pPr marL="400050" lvl="1" indent="0">
              <a:buNone/>
            </a:pPr>
            <a:r>
              <a:rPr lang="en-IE" dirty="0"/>
              <a:t>Any views or opinions that are not based in reason and/or logic, that are incomprehensible, false or inflammatory or trivial and that disproportionately and unreasonably impact on the organisation, staff, services, time and resources. </a:t>
            </a:r>
            <a:endParaRPr lang="en-IE" dirty="0" smtClean="0"/>
          </a:p>
          <a:p>
            <a:pPr lvl="1"/>
            <a:r>
              <a:rPr lang="en-IE" i="1" dirty="0" smtClean="0"/>
              <a:t>Exaggerating issues, presenting unreasonable arguments, focus on small issues, refusal to consider other version of events, desire for retribution, holding a grudge, presenting inaccurate, false or inflammatory information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8904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Definition of Unreasonable Behaviour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79909"/>
            <a:ext cx="8219256" cy="5001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IE" b="1" dirty="0" smtClean="0">
                <a:solidFill>
                  <a:schemeClr val="accent3"/>
                </a:solidFill>
              </a:rPr>
              <a:t>Unreasonable Conduct</a:t>
            </a:r>
          </a:p>
          <a:p>
            <a:pPr marL="400050" lvl="1" indent="0">
              <a:buNone/>
            </a:pPr>
            <a:r>
              <a:rPr lang="en-IE" dirty="0"/>
              <a:t>Conduct that is unreasonable even given the level of stress, anger or frustration that a complainant may be experiencing as it compromises the health, safety and security of staff and other service users or the complainant themselves. </a:t>
            </a:r>
            <a:endParaRPr lang="en-IE" dirty="0" smtClean="0"/>
          </a:p>
          <a:p>
            <a:pPr lvl="1"/>
            <a:r>
              <a:rPr lang="en-IE" i="1" dirty="0" smtClean="0"/>
              <a:t>Rude, aggressive, threatening or violent behaviour above what might be expected in situation</a:t>
            </a:r>
            <a:endParaRPr lang="en-IE" i="1" dirty="0"/>
          </a:p>
          <a:p>
            <a:endParaRPr lang="en-IE" i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Definition of Unreasonable Behaviour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Informal Resolution (as per YSYS policy)</a:t>
            </a:r>
          </a:p>
          <a:p>
            <a:r>
              <a:rPr lang="en-IE" dirty="0" smtClean="0"/>
              <a:t>Escalation</a:t>
            </a:r>
          </a:p>
          <a:p>
            <a:pPr lvl="1"/>
            <a:r>
              <a:rPr lang="en-IE" dirty="0" smtClean="0"/>
              <a:t>Assessment Phase</a:t>
            </a:r>
          </a:p>
          <a:p>
            <a:pPr lvl="1"/>
            <a:r>
              <a:rPr lang="en-IE" dirty="0" smtClean="0"/>
              <a:t>Escalation Phase One: Formal Warning Notice</a:t>
            </a:r>
          </a:p>
          <a:p>
            <a:pPr lvl="1"/>
            <a:r>
              <a:rPr lang="en-IE" dirty="0" smtClean="0"/>
              <a:t>Escalation Phase Two: Final Notice</a:t>
            </a:r>
          </a:p>
          <a:p>
            <a:r>
              <a:rPr lang="en-IE" dirty="0" smtClean="0"/>
              <a:t>Right of Appeal</a:t>
            </a:r>
          </a:p>
          <a:p>
            <a:pPr lvl="1"/>
            <a:r>
              <a:rPr lang="en-IE" dirty="0" smtClean="0"/>
              <a:t>HSE</a:t>
            </a:r>
          </a:p>
          <a:p>
            <a:pPr lvl="1"/>
            <a:r>
              <a:rPr lang="en-IE" dirty="0" smtClean="0"/>
              <a:t>Ombudsman /Ombudsman for Children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96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Procedure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Informal Resolution</a:t>
            </a:r>
          </a:p>
          <a:p>
            <a:pPr lvl="1"/>
            <a:r>
              <a:rPr lang="en-IE" dirty="0" smtClean="0"/>
              <a:t>Welcome feedback</a:t>
            </a:r>
          </a:p>
          <a:p>
            <a:pPr lvl="1"/>
            <a:r>
              <a:rPr lang="en-IE" dirty="0" smtClean="0"/>
              <a:t>Attempt to resolve issue at POC</a:t>
            </a:r>
          </a:p>
          <a:p>
            <a:pPr lvl="1"/>
            <a:r>
              <a:rPr lang="en-IE" dirty="0" smtClean="0"/>
              <a:t>Support positive engagement </a:t>
            </a:r>
          </a:p>
          <a:p>
            <a:pPr lvl="1"/>
            <a:r>
              <a:rPr lang="en-IE" dirty="0" smtClean="0"/>
              <a:t>Practice effective communication skills</a:t>
            </a:r>
          </a:p>
          <a:p>
            <a:pPr lvl="1"/>
            <a:r>
              <a:rPr lang="en-IE" dirty="0" smtClean="0"/>
              <a:t>Record any incidents</a:t>
            </a:r>
          </a:p>
          <a:p>
            <a:pPr lvl="1"/>
            <a:r>
              <a:rPr lang="en-IE" dirty="0" smtClean="0"/>
              <a:t>Escalate to Stage Two if unresolved at Stage One</a:t>
            </a:r>
          </a:p>
          <a:p>
            <a:endParaRPr lang="en-IE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49320" y="116632"/>
            <a:ext cx="822960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Procedure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 smtClean="0"/>
              <a:t>Escalation by Complaints Officer / Review Officer:</a:t>
            </a:r>
            <a:endParaRPr lang="en-IE" dirty="0"/>
          </a:p>
          <a:p>
            <a:pPr marL="0" indent="0">
              <a:buNone/>
            </a:pPr>
            <a:r>
              <a:rPr lang="en-IE" dirty="0" smtClean="0"/>
              <a:t>Assessment Phase</a:t>
            </a:r>
          </a:p>
          <a:p>
            <a:pPr lvl="1"/>
            <a:r>
              <a:rPr lang="en-IE" dirty="0" smtClean="0"/>
              <a:t>Complete Unreasonable Behaviour </a:t>
            </a:r>
            <a:r>
              <a:rPr lang="en-IE" dirty="0"/>
              <a:t>E</a:t>
            </a:r>
            <a:r>
              <a:rPr lang="en-IE" dirty="0" smtClean="0"/>
              <a:t>scalation Form including evidence log</a:t>
            </a:r>
          </a:p>
          <a:p>
            <a:pPr lvl="1"/>
            <a:r>
              <a:rPr lang="en-IE" dirty="0" smtClean="0"/>
              <a:t>Attach examples of behaviour referred to if documented evidence available e.g. copies of inappropriate correspondence</a:t>
            </a:r>
          </a:p>
          <a:p>
            <a:pPr lvl="1"/>
            <a:r>
              <a:rPr lang="en-IE" dirty="0" smtClean="0"/>
              <a:t>Refer to and discuss with local Consumer Affairs</a:t>
            </a:r>
          </a:p>
          <a:p>
            <a:pPr lvl="1"/>
            <a:r>
              <a:rPr lang="en-IE" dirty="0" smtClean="0"/>
              <a:t>Consumer Affairs to determine, </a:t>
            </a:r>
            <a:r>
              <a:rPr lang="en-IE" dirty="0"/>
              <a:t>within 10 working </a:t>
            </a:r>
            <a:r>
              <a:rPr lang="en-IE" dirty="0" smtClean="0"/>
              <a:t>days, onward referral to Accountable Officer or recommend further support of complainant relationship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-27384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Procedure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en-IE" dirty="0" smtClean="0"/>
              <a:t>Escalation Phase One – Formal Warning Notice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Accountable Officer to </a:t>
            </a:r>
            <a:r>
              <a:rPr lang="en-IE" dirty="0"/>
              <a:t>determine, within 10 working days</a:t>
            </a:r>
            <a:r>
              <a:rPr lang="en-IE" dirty="0" smtClean="0"/>
              <a:t>, to issue a Formal Warning Notice or recommend </a:t>
            </a:r>
            <a:r>
              <a:rPr lang="en-IE" dirty="0"/>
              <a:t>further support of complainant relationship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Where Formal Warning Notice is issued, Accountable Officer to advise complainant of option to discuss Notice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Behaviour moderates – no further 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Continuation of unreasonable behaviour – escalation to Phase Two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5616" y="-27384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dirty="0" smtClean="0">
                <a:solidFill>
                  <a:schemeClr val="accent3"/>
                </a:solidFill>
              </a:rPr>
              <a:t>Procedure</a:t>
            </a:r>
            <a:endParaRPr lang="en-GB" sz="4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IE" dirty="0"/>
              <a:t>Escalation Phase </a:t>
            </a:r>
            <a:r>
              <a:rPr lang="en-IE" dirty="0" smtClean="0"/>
              <a:t>Two </a:t>
            </a:r>
            <a:r>
              <a:rPr lang="en-IE" dirty="0"/>
              <a:t>– </a:t>
            </a:r>
            <a:r>
              <a:rPr lang="en-IE" dirty="0" smtClean="0"/>
              <a:t>Final Notice</a:t>
            </a:r>
            <a:endParaRPr lang="en-I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Accountable </a:t>
            </a:r>
            <a:r>
              <a:rPr lang="en-IE" dirty="0"/>
              <a:t>Officer to determine, within 10 working days, to issue a </a:t>
            </a:r>
            <a:r>
              <a:rPr lang="en-IE" dirty="0" smtClean="0"/>
              <a:t>Final Notice or </a:t>
            </a:r>
            <a:r>
              <a:rPr lang="en-IE" dirty="0"/>
              <a:t>recommend further support of complainant relationship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Where </a:t>
            </a:r>
            <a:r>
              <a:rPr lang="en-IE" dirty="0" smtClean="0"/>
              <a:t>Final Notice </a:t>
            </a:r>
            <a:r>
              <a:rPr lang="en-IE" dirty="0"/>
              <a:t>is issued, Accountable Officer </a:t>
            </a:r>
            <a:r>
              <a:rPr lang="en-IE" dirty="0" smtClean="0"/>
              <a:t>to: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IE" dirty="0" smtClean="0"/>
              <a:t>advise </a:t>
            </a:r>
            <a:r>
              <a:rPr lang="en-IE" dirty="0"/>
              <a:t>complainant of </a:t>
            </a:r>
            <a:r>
              <a:rPr lang="en-IE" dirty="0" smtClean="0"/>
              <a:t>conditions or restrictions imposed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IE" dirty="0" smtClean="0"/>
              <a:t>advise </a:t>
            </a:r>
            <a:r>
              <a:rPr lang="en-IE" dirty="0"/>
              <a:t>complainant of </a:t>
            </a:r>
            <a:r>
              <a:rPr lang="en-IE" dirty="0" smtClean="0"/>
              <a:t>right of appeal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44624"/>
            <a:ext cx="806489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Procedure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78904" y="11663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Unreasonable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Behaviour by Complainants </a:t>
            </a:r>
            <a:r>
              <a:rPr lang="en-GB" sz="44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within Your Service Your Say Policy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Steering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Group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i="1" dirty="0" smtClean="0"/>
              <a:t>CHO and Hospital Group Complaints Managers</a:t>
            </a:r>
          </a:p>
          <a:p>
            <a:r>
              <a:rPr lang="en-IE" i="1" dirty="0" smtClean="0"/>
              <a:t>Consumer Affairs</a:t>
            </a:r>
          </a:p>
          <a:p>
            <a:r>
              <a:rPr lang="en-IE" i="1" dirty="0" smtClean="0"/>
              <a:t>National Acute Operations</a:t>
            </a:r>
          </a:p>
          <a:p>
            <a:r>
              <a:rPr lang="en-IE" i="1" dirty="0" smtClean="0"/>
              <a:t>NCGLT</a:t>
            </a:r>
          </a:p>
          <a:p>
            <a:r>
              <a:rPr lang="en-IE" i="1" dirty="0" smtClean="0"/>
              <a:t>Health Service Trade Unions; SIPTU and INMO</a:t>
            </a:r>
          </a:p>
          <a:p>
            <a:r>
              <a:rPr lang="en-IE" i="1" dirty="0" smtClean="0"/>
              <a:t>HSE Human Resources</a:t>
            </a:r>
          </a:p>
          <a:p>
            <a:r>
              <a:rPr lang="en-IE" dirty="0" smtClean="0"/>
              <a:t>Patient Representatives: Patient Focus / Sage Advocacy</a:t>
            </a:r>
          </a:p>
        </p:txBody>
      </p:sp>
    </p:spTree>
    <p:extLst>
      <p:ext uri="{BB962C8B-B14F-4D97-AF65-F5344CB8AC3E}">
        <p14:creationId xmlns:p14="http://schemas.microsoft.com/office/powerpoint/2010/main" val="12430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Appeal</a:t>
            </a:r>
            <a:endParaRPr lang="en-IE" dirty="0"/>
          </a:p>
          <a:p>
            <a:r>
              <a:rPr lang="en-IE" dirty="0" smtClean="0"/>
              <a:t>HSE</a:t>
            </a:r>
          </a:p>
          <a:p>
            <a:pPr lvl="1"/>
            <a:r>
              <a:rPr lang="en-IE" dirty="0" smtClean="0"/>
              <a:t>Submitted in writing, setting out grounds, within 10 working days from date of issue of Final Notice to Chief Officer / Chief Executive Officer / National Director / Director of NAS and determination made within 20 working days</a:t>
            </a:r>
          </a:p>
          <a:p>
            <a:pPr lvl="1"/>
            <a:r>
              <a:rPr lang="en-IE" dirty="0" smtClean="0"/>
              <a:t>Advise complainant of outcome of appeal including right to request a review of the administration of the policy from the Ombudsman /Ombudsman for Children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16632"/>
            <a:ext cx="784887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Procedure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Appeal</a:t>
            </a:r>
            <a:endParaRPr lang="en-IE" dirty="0"/>
          </a:p>
          <a:p>
            <a:r>
              <a:rPr lang="en-IE" dirty="0" smtClean="0"/>
              <a:t>Ombudsman / Ombudsman for Children</a:t>
            </a:r>
          </a:p>
          <a:p>
            <a:pPr lvl="1"/>
            <a:r>
              <a:rPr lang="en-IE" dirty="0" smtClean="0"/>
              <a:t>Submitted as per the Ombudsman’s / Ombudsman for Children’s procedures following the appeal decision by the HSE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16632"/>
            <a:ext cx="784887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Procedure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Guidance Manual</a:t>
            </a:r>
          </a:p>
          <a:p>
            <a:r>
              <a:rPr lang="en-IE" dirty="0" smtClean="0"/>
              <a:t>Letter Template Suite</a:t>
            </a:r>
          </a:p>
          <a:p>
            <a:r>
              <a:rPr lang="en-IE" dirty="0" smtClean="0"/>
              <a:t>Consumer Affairs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06264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Supports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9552" y="2708920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5400" b="1" dirty="0" smtClean="0">
                <a:solidFill>
                  <a:schemeClr val="accent3"/>
                </a:solidFill>
              </a:rPr>
              <a:t>Thank you!</a:t>
            </a:r>
            <a:endParaRPr lang="en-GB" sz="5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78904" y="11663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Unreasonable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Behaviour by Complainants </a:t>
            </a:r>
            <a:r>
              <a:rPr lang="en-GB" sz="44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within Your Service Your Say Policy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 of Work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Commenced in February 2018</a:t>
            </a:r>
          </a:p>
          <a:p>
            <a:r>
              <a:rPr lang="en-IE" dirty="0" smtClean="0"/>
              <a:t>Legal Review in April 2019</a:t>
            </a:r>
          </a:p>
          <a:p>
            <a:r>
              <a:rPr lang="en-IE" dirty="0" smtClean="0"/>
              <a:t>HSE Consultation from June to August 2019</a:t>
            </a:r>
          </a:p>
          <a:p>
            <a:r>
              <a:rPr lang="en-IE" dirty="0" smtClean="0"/>
              <a:t>Consideration of feedback by Steering Group in September 2019</a:t>
            </a:r>
          </a:p>
          <a:p>
            <a:r>
              <a:rPr lang="en-IE" dirty="0" smtClean="0"/>
              <a:t>Final documents prepared for Health Service Training Union approval in October 2019</a:t>
            </a:r>
          </a:p>
          <a:p>
            <a:r>
              <a:rPr lang="en-IE" dirty="0" smtClean="0"/>
              <a:t>Final approval to be sought from HSE Leadership</a:t>
            </a:r>
          </a:p>
        </p:txBody>
      </p:sp>
    </p:spTree>
    <p:extLst>
      <p:ext uri="{BB962C8B-B14F-4D97-AF65-F5344CB8AC3E}">
        <p14:creationId xmlns:p14="http://schemas.microsoft.com/office/powerpoint/2010/main" val="10770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6754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When to use Policy. . .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12015"/>
            <a:ext cx="5882098" cy="5396710"/>
          </a:xfr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70304"/>
            <a:ext cx="1751354" cy="2198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Unreasonable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Behaviour by Complainants </a:t>
            </a:r>
            <a:r>
              <a:rPr lang="en-GB" sz="44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within Your Service Your Say Policy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i="1" dirty="0" smtClean="0"/>
              <a:t>Replaces the 2008 HSE Policy for Dealing with Vexatious Complaints</a:t>
            </a:r>
            <a:endParaRPr lang="en-IE" dirty="0" smtClean="0"/>
          </a:p>
          <a:p>
            <a:r>
              <a:rPr lang="en-IE" i="1" dirty="0" smtClean="0"/>
              <a:t>Used only in exceptional cases where all reasonable steps have been taken to support and maintain the relationship</a:t>
            </a:r>
            <a:r>
              <a:rPr lang="en-IE" dirty="0" smtClean="0"/>
              <a:t> </a:t>
            </a:r>
          </a:p>
          <a:p>
            <a:r>
              <a:rPr lang="en-IE" dirty="0" smtClean="0"/>
              <a:t>Does not supersede policies such as the </a:t>
            </a:r>
            <a:r>
              <a:rPr lang="en-IE" i="1" dirty="0" smtClean="0"/>
              <a:t>HSE Management of Work-Related Aggression and Violence</a:t>
            </a:r>
            <a:r>
              <a:rPr lang="en-IE" dirty="0" smtClean="0"/>
              <a:t> in cases of risk to the safety and welfare of staff</a:t>
            </a:r>
          </a:p>
        </p:txBody>
      </p:sp>
    </p:spTree>
    <p:extLst>
      <p:ext uri="{BB962C8B-B14F-4D97-AF65-F5344CB8AC3E}">
        <p14:creationId xmlns:p14="http://schemas.microsoft.com/office/powerpoint/2010/main" val="27545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Unreasonable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Behaviour by Complainants </a:t>
            </a:r>
            <a:r>
              <a:rPr lang="en-GB" sz="44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within Your Service Your Say Policy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 smtClean="0"/>
              <a:t>Policy Purpose</a:t>
            </a:r>
          </a:p>
          <a:p>
            <a:r>
              <a:rPr lang="en-IE" dirty="0" smtClean="0"/>
              <a:t>Ensure that both service users and staff are respected when engaged in the feedback process</a:t>
            </a:r>
          </a:p>
          <a:p>
            <a:r>
              <a:rPr lang="en-IE" dirty="0" smtClean="0"/>
              <a:t>Provide guidance on supporting and managing complainant relationships within YSYS </a:t>
            </a:r>
          </a:p>
          <a:p>
            <a:r>
              <a:rPr lang="en-IE" dirty="0" smtClean="0"/>
              <a:t>Provide clear procedure to respond to unreasonable behaviour</a:t>
            </a:r>
          </a:p>
        </p:txBody>
      </p:sp>
    </p:spTree>
    <p:extLst>
      <p:ext uri="{BB962C8B-B14F-4D97-AF65-F5344CB8AC3E}">
        <p14:creationId xmlns:p14="http://schemas.microsoft.com/office/powerpoint/2010/main" val="28082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Unreasonable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Behaviour by Complainants </a:t>
            </a:r>
            <a:r>
              <a:rPr lang="en-GB" sz="44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within Your Service Your Say Policy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 smtClean="0"/>
              <a:t>Policy Exemptions</a:t>
            </a:r>
          </a:p>
          <a:p>
            <a:r>
              <a:rPr lang="en-IE" b="1" dirty="0" smtClean="0"/>
              <a:t>Not</a:t>
            </a:r>
            <a:r>
              <a:rPr lang="en-IE" dirty="0" smtClean="0"/>
              <a:t> intended as a policy for managing unreasonable behaviour by service users when generally availing of healthcare services</a:t>
            </a:r>
          </a:p>
          <a:p>
            <a:r>
              <a:rPr lang="en-IE" b="1" dirty="0" smtClean="0"/>
              <a:t>Not</a:t>
            </a:r>
            <a:r>
              <a:rPr lang="en-IE" dirty="0" smtClean="0"/>
              <a:t> intended </a:t>
            </a:r>
            <a:r>
              <a:rPr lang="en-IE" dirty="0"/>
              <a:t>as a policy for managing unreasonable behaviour by </a:t>
            </a:r>
            <a:r>
              <a:rPr lang="en-IE" dirty="0" smtClean="0"/>
              <a:t>staff </a:t>
            </a:r>
          </a:p>
        </p:txBody>
      </p:sp>
    </p:spTree>
    <p:extLst>
      <p:ext uri="{BB962C8B-B14F-4D97-AF65-F5344CB8AC3E}">
        <p14:creationId xmlns:p14="http://schemas.microsoft.com/office/powerpoint/2010/main" val="6525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Adopt the best practice principles of complaints handling </a:t>
            </a:r>
          </a:p>
          <a:p>
            <a:r>
              <a:rPr lang="en-IE" dirty="0" smtClean="0"/>
              <a:t>Practice effective Communication Skills</a:t>
            </a:r>
          </a:p>
          <a:p>
            <a:r>
              <a:rPr lang="en-IE" dirty="0" smtClean="0"/>
              <a:t>Safeguard staff welfare – highlight available supports either informally through colleagues or Line Manager or more formally through the Employee Assistance Programme / Occupational Health, etc.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Supporting and maintaining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positive relationships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Unreasonable behaviour by complainants</a:t>
            </a:r>
            <a:r>
              <a:rPr lang="en-IE" dirty="0"/>
              <a:t>, whether experienced or observed,  </a:t>
            </a:r>
            <a:r>
              <a:rPr lang="en-IE" dirty="0" smtClean="0"/>
              <a:t>is that which </a:t>
            </a:r>
            <a:r>
              <a:rPr lang="en-IE" dirty="0"/>
              <a:t>has a disproportionate and unreasonable impact on the </a:t>
            </a:r>
            <a:r>
              <a:rPr lang="en-IE" dirty="0" smtClean="0"/>
              <a:t>organisation (staff</a:t>
            </a:r>
            <a:r>
              <a:rPr lang="en-IE" dirty="0"/>
              <a:t>, services, time </a:t>
            </a:r>
            <a:r>
              <a:rPr lang="en-IE" dirty="0" smtClean="0"/>
              <a:t>or resources) or which compromises </a:t>
            </a:r>
            <a:r>
              <a:rPr lang="en-IE" dirty="0"/>
              <a:t>the health, safety and security of staff and other service users or the complainant </a:t>
            </a:r>
            <a:r>
              <a:rPr lang="en-IE" dirty="0" smtClean="0"/>
              <a:t>themselves.</a:t>
            </a:r>
          </a:p>
          <a:p>
            <a:pPr marL="0" indent="0">
              <a:buNone/>
            </a:pPr>
            <a:r>
              <a:rPr lang="en-IE" dirty="0" smtClean="0"/>
              <a:t>It can, </a:t>
            </a:r>
            <a:r>
              <a:rPr lang="en-IE" dirty="0"/>
              <a:t>in most cases, be broadly grouped into five </a:t>
            </a:r>
            <a:r>
              <a:rPr lang="en-IE" dirty="0" smtClean="0"/>
              <a:t>categories.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16632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dirty="0" smtClean="0">
                <a:solidFill>
                  <a:schemeClr val="accent3"/>
                </a:solidFill>
              </a:rPr>
              <a:t>Definition of Unreasonable Behaviour</a:t>
            </a:r>
            <a:endParaRPr lang="en-GB" sz="4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8875</TotalTime>
  <Words>1246</Words>
  <Application>Microsoft Office PowerPoint</Application>
  <PresentationFormat>On-screen Show (4:3)</PresentationFormat>
  <Paragraphs>156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Hughes, Ciara</cp:lastModifiedBy>
  <cp:revision>500</cp:revision>
  <cp:lastPrinted>2019-09-30T14:18:39Z</cp:lastPrinted>
  <dcterms:created xsi:type="dcterms:W3CDTF">2017-02-16T11:56:59Z</dcterms:created>
  <dcterms:modified xsi:type="dcterms:W3CDTF">2019-10-01T12:05:26Z</dcterms:modified>
</cp:coreProperties>
</file>