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5" r:id="rId2"/>
    <p:sldId id="308" r:id="rId3"/>
    <p:sldId id="309" r:id="rId4"/>
    <p:sldId id="311" r:id="rId5"/>
    <p:sldId id="313" r:id="rId6"/>
    <p:sldId id="319" r:id="rId7"/>
    <p:sldId id="334" r:id="rId8"/>
    <p:sldId id="297" r:id="rId9"/>
    <p:sldId id="296" r:id="rId10"/>
    <p:sldId id="301" r:id="rId11"/>
    <p:sldId id="335" r:id="rId12"/>
    <p:sldId id="299" r:id="rId13"/>
    <p:sldId id="337" r:id="rId14"/>
    <p:sldId id="336" r:id="rId15"/>
    <p:sldId id="286" r:id="rId16"/>
    <p:sldId id="300" r:id="rId17"/>
    <p:sldId id="304" r:id="rId18"/>
    <p:sldId id="338" r:id="rId19"/>
    <p:sldId id="315" r:id="rId20"/>
    <p:sldId id="316" r:id="rId21"/>
    <p:sldId id="329" r:id="rId22"/>
    <p:sldId id="330" r:id="rId23"/>
    <p:sldId id="331" r:id="rId24"/>
    <p:sldId id="332" r:id="rId25"/>
    <p:sldId id="333" r:id="rId26"/>
    <p:sldId id="306" r:id="rId27"/>
    <p:sldId id="307" r:id="rId28"/>
    <p:sldId id="33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94660"/>
  </p:normalViewPr>
  <p:slideViewPr>
    <p:cSldViewPr>
      <p:cViewPr>
        <p:scale>
          <a:sx n="66" d="100"/>
          <a:sy n="66" d="100"/>
        </p:scale>
        <p:origin x="-917" y="86"/>
      </p:cViewPr>
      <p:guideLst>
        <p:guide orient="horz" pos="2160"/>
        <p:guide pos="2880"/>
      </p:guideLst>
    </p:cSldViewPr>
  </p:slideViewPr>
  <p:notesTextViewPr>
    <p:cViewPr>
      <p:scale>
        <a:sx n="1" d="1"/>
        <a:sy n="1" d="1"/>
      </p:scale>
      <p:origin x="0" y="0"/>
    </p:cViewPr>
  </p:notesTextViewPr>
  <p:sorterViewPr>
    <p:cViewPr>
      <p:scale>
        <a:sx n="100" d="100"/>
        <a:sy n="100" d="100"/>
      </p:scale>
      <p:origin x="0" y="259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hilton\Desktop\2017final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IE"/>
  <c:chart>
    <c:plotArea>
      <c:layout/>
      <c:barChart>
        <c:barDir val="col"/>
        <c:grouping val="stacked"/>
        <c:ser>
          <c:idx val="0"/>
          <c:order val="0"/>
          <c:tx>
            <c:strRef>
              <c:f>'ysys compliance'!$B$58</c:f>
              <c:strCache>
                <c:ptCount val="1"/>
                <c:pt idx="0">
                  <c:v>Resolved through formal investigation ≤ 30 working days</c:v>
                </c:pt>
              </c:strCache>
            </c:strRef>
          </c:tx>
          <c:cat>
            <c:strRef>
              <c:f>'ysys compliance'!$A$59:$A$67</c:f>
              <c:strCache>
                <c:ptCount val="9"/>
                <c:pt idx="0">
                  <c:v>CHO 1</c:v>
                </c:pt>
                <c:pt idx="1">
                  <c:v>CHO 2</c:v>
                </c:pt>
                <c:pt idx="2">
                  <c:v>CHO 3</c:v>
                </c:pt>
                <c:pt idx="3">
                  <c:v>CHO 4</c:v>
                </c:pt>
                <c:pt idx="4">
                  <c:v>CHO 5</c:v>
                </c:pt>
                <c:pt idx="5">
                  <c:v>CHO 6</c:v>
                </c:pt>
                <c:pt idx="6">
                  <c:v>CHO 7</c:v>
                </c:pt>
                <c:pt idx="7">
                  <c:v>CHO 8</c:v>
                </c:pt>
                <c:pt idx="8">
                  <c:v>CHO 9</c:v>
                </c:pt>
              </c:strCache>
            </c:strRef>
          </c:cat>
          <c:val>
            <c:numRef>
              <c:f>'ysys compliance'!$B$59:$B$67</c:f>
              <c:numCache>
                <c:formatCode>General</c:formatCode>
                <c:ptCount val="9"/>
                <c:pt idx="0">
                  <c:v>289</c:v>
                </c:pt>
                <c:pt idx="1">
                  <c:v>73</c:v>
                </c:pt>
                <c:pt idx="2">
                  <c:v>18</c:v>
                </c:pt>
                <c:pt idx="3">
                  <c:v>268</c:v>
                </c:pt>
                <c:pt idx="4">
                  <c:v>42</c:v>
                </c:pt>
                <c:pt idx="5">
                  <c:v>62</c:v>
                </c:pt>
                <c:pt idx="6">
                  <c:v>56</c:v>
                </c:pt>
                <c:pt idx="7">
                  <c:v>960</c:v>
                </c:pt>
                <c:pt idx="8">
                  <c:v>229</c:v>
                </c:pt>
              </c:numCache>
            </c:numRef>
          </c:val>
        </c:ser>
        <c:ser>
          <c:idx val="1"/>
          <c:order val="1"/>
          <c:tx>
            <c:strRef>
              <c:f>'ysys compliance'!$C$58</c:f>
              <c:strCache>
                <c:ptCount val="1"/>
                <c:pt idx="0">
                  <c:v>Resolved informally</c:v>
                </c:pt>
              </c:strCache>
            </c:strRef>
          </c:tx>
          <c:cat>
            <c:strRef>
              <c:f>'ysys compliance'!$A$59:$A$67</c:f>
              <c:strCache>
                <c:ptCount val="9"/>
                <c:pt idx="0">
                  <c:v>CHO 1</c:v>
                </c:pt>
                <c:pt idx="1">
                  <c:v>CHO 2</c:v>
                </c:pt>
                <c:pt idx="2">
                  <c:v>CHO 3</c:v>
                </c:pt>
                <c:pt idx="3">
                  <c:v>CHO 4</c:v>
                </c:pt>
                <c:pt idx="4">
                  <c:v>CHO 5</c:v>
                </c:pt>
                <c:pt idx="5">
                  <c:v>CHO 6</c:v>
                </c:pt>
                <c:pt idx="6">
                  <c:v>CHO 7</c:v>
                </c:pt>
                <c:pt idx="7">
                  <c:v>CHO 8</c:v>
                </c:pt>
                <c:pt idx="8">
                  <c:v>CHO 9</c:v>
                </c:pt>
              </c:strCache>
            </c:strRef>
          </c:cat>
          <c:val>
            <c:numRef>
              <c:f>'ysys compliance'!$C$59:$C$67</c:f>
              <c:numCache>
                <c:formatCode>General</c:formatCode>
                <c:ptCount val="9"/>
                <c:pt idx="0">
                  <c:v>173</c:v>
                </c:pt>
                <c:pt idx="1">
                  <c:v>36</c:v>
                </c:pt>
                <c:pt idx="2">
                  <c:v>18</c:v>
                </c:pt>
                <c:pt idx="3">
                  <c:v>51</c:v>
                </c:pt>
                <c:pt idx="4">
                  <c:v>40</c:v>
                </c:pt>
                <c:pt idx="5">
                  <c:v>36</c:v>
                </c:pt>
                <c:pt idx="6">
                  <c:v>43</c:v>
                </c:pt>
                <c:pt idx="7">
                  <c:v>162</c:v>
                </c:pt>
                <c:pt idx="8">
                  <c:v>141</c:v>
                </c:pt>
              </c:numCache>
            </c:numRef>
          </c:val>
        </c:ser>
        <c:ser>
          <c:idx val="2"/>
          <c:order val="2"/>
          <c:tx>
            <c:strRef>
              <c:f>'ysys compliance'!$D$58</c:f>
              <c:strCache>
                <c:ptCount val="1"/>
                <c:pt idx="0">
                  <c:v>Resolved &gt; 30 working days, Exempt, Withdrawn, Open</c:v>
                </c:pt>
              </c:strCache>
            </c:strRef>
          </c:tx>
          <c:cat>
            <c:strRef>
              <c:f>'ysys compliance'!$A$59:$A$67</c:f>
              <c:strCache>
                <c:ptCount val="9"/>
                <c:pt idx="0">
                  <c:v>CHO 1</c:v>
                </c:pt>
                <c:pt idx="1">
                  <c:v>CHO 2</c:v>
                </c:pt>
                <c:pt idx="2">
                  <c:v>CHO 3</c:v>
                </c:pt>
                <c:pt idx="3">
                  <c:v>CHO 4</c:v>
                </c:pt>
                <c:pt idx="4">
                  <c:v>CHO 5</c:v>
                </c:pt>
                <c:pt idx="5">
                  <c:v>CHO 6</c:v>
                </c:pt>
                <c:pt idx="6">
                  <c:v>CHO 7</c:v>
                </c:pt>
                <c:pt idx="7">
                  <c:v>CHO 8</c:v>
                </c:pt>
                <c:pt idx="8">
                  <c:v>CHO 9</c:v>
                </c:pt>
              </c:strCache>
            </c:strRef>
          </c:cat>
          <c:val>
            <c:numRef>
              <c:f>'ysys compliance'!$D$59:$D$67</c:f>
              <c:numCache>
                <c:formatCode>General</c:formatCode>
                <c:ptCount val="9"/>
                <c:pt idx="0">
                  <c:v>22</c:v>
                </c:pt>
                <c:pt idx="1">
                  <c:v>108</c:v>
                </c:pt>
                <c:pt idx="2">
                  <c:v>27</c:v>
                </c:pt>
                <c:pt idx="3">
                  <c:v>97</c:v>
                </c:pt>
                <c:pt idx="4">
                  <c:v>45</c:v>
                </c:pt>
                <c:pt idx="5">
                  <c:v>20</c:v>
                </c:pt>
                <c:pt idx="6">
                  <c:v>65</c:v>
                </c:pt>
                <c:pt idx="7">
                  <c:v>29</c:v>
                </c:pt>
                <c:pt idx="8">
                  <c:v>126</c:v>
                </c:pt>
              </c:numCache>
            </c:numRef>
          </c:val>
        </c:ser>
        <c:dLbls/>
        <c:overlap val="100"/>
        <c:axId val="74575872"/>
        <c:axId val="74577408"/>
      </c:barChart>
      <c:lineChart>
        <c:grouping val="standard"/>
        <c:ser>
          <c:idx val="3"/>
          <c:order val="3"/>
          <c:tx>
            <c:strRef>
              <c:f>'ysys compliance'!$E$58</c:f>
              <c:strCache>
                <c:ptCount val="1"/>
                <c:pt idx="0">
                  <c:v>KPI 75%</c:v>
                </c:pt>
              </c:strCache>
            </c:strRef>
          </c:tx>
          <c:marker>
            <c:symbol val="none"/>
          </c:marker>
          <c:cat>
            <c:strRef>
              <c:f>'ysys compliance'!$A$59:$A$67</c:f>
              <c:strCache>
                <c:ptCount val="9"/>
                <c:pt idx="0">
                  <c:v>CHO 1</c:v>
                </c:pt>
                <c:pt idx="1">
                  <c:v>CHO 2</c:v>
                </c:pt>
                <c:pt idx="2">
                  <c:v>CHO 3</c:v>
                </c:pt>
                <c:pt idx="3">
                  <c:v>CHO 4</c:v>
                </c:pt>
                <c:pt idx="4">
                  <c:v>CHO 5</c:v>
                </c:pt>
                <c:pt idx="5">
                  <c:v>CHO 6</c:v>
                </c:pt>
                <c:pt idx="6">
                  <c:v>CHO 7</c:v>
                </c:pt>
                <c:pt idx="7">
                  <c:v>CHO 8</c:v>
                </c:pt>
                <c:pt idx="8">
                  <c:v>CHO 9</c:v>
                </c:pt>
              </c:strCache>
            </c:strRef>
          </c:cat>
          <c:val>
            <c:numRef>
              <c:f>'ysys compliance'!$E$59:$E$67</c:f>
              <c:numCache>
                <c:formatCode>General</c:formatCode>
                <c:ptCount val="9"/>
                <c:pt idx="0">
                  <c:v>363</c:v>
                </c:pt>
                <c:pt idx="1">
                  <c:v>162.75</c:v>
                </c:pt>
                <c:pt idx="2">
                  <c:v>47.25</c:v>
                </c:pt>
                <c:pt idx="3">
                  <c:v>312</c:v>
                </c:pt>
                <c:pt idx="4">
                  <c:v>95.25</c:v>
                </c:pt>
                <c:pt idx="5">
                  <c:v>88.5</c:v>
                </c:pt>
                <c:pt idx="6">
                  <c:v>123</c:v>
                </c:pt>
                <c:pt idx="7">
                  <c:v>863.25</c:v>
                </c:pt>
                <c:pt idx="8">
                  <c:v>372</c:v>
                </c:pt>
              </c:numCache>
            </c:numRef>
          </c:val>
        </c:ser>
        <c:dLbls/>
        <c:marker val="1"/>
        <c:axId val="74575872"/>
        <c:axId val="74577408"/>
      </c:lineChart>
      <c:catAx>
        <c:axId val="74575872"/>
        <c:scaling>
          <c:orientation val="minMax"/>
        </c:scaling>
        <c:axPos val="b"/>
        <c:tickLblPos val="nextTo"/>
        <c:crossAx val="74577408"/>
        <c:crosses val="autoZero"/>
        <c:auto val="1"/>
        <c:lblAlgn val="ctr"/>
        <c:lblOffset val="100"/>
      </c:catAx>
      <c:valAx>
        <c:axId val="74577408"/>
        <c:scaling>
          <c:orientation val="minMax"/>
        </c:scaling>
        <c:axPos val="l"/>
        <c:majorGridlines/>
        <c:numFmt formatCode="General" sourceLinked="1"/>
        <c:tickLblPos val="nextTo"/>
        <c:crossAx val="74575872"/>
        <c:crosses val="autoZero"/>
        <c:crossBetween val="between"/>
      </c:valAx>
    </c:plotArea>
    <c:legend>
      <c:legendPos val="r"/>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DF2D20-B898-4D84-8644-19366D4B56C0}" type="datetimeFigureOut">
              <a:rPr lang="en-GB" smtClean="0"/>
              <a:pPr/>
              <a:t>30/09/2019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637CD-C7EB-435E-9B61-4361B369CBA3}" type="slidenum">
              <a:rPr lang="en-GB" smtClean="0"/>
              <a:pPr/>
              <a:t>‹#›</a:t>
            </a:fld>
            <a:endParaRPr lang="en-GB"/>
          </a:p>
        </p:txBody>
      </p:sp>
    </p:spTree>
    <p:extLst>
      <p:ext uri="{BB962C8B-B14F-4D97-AF65-F5344CB8AC3E}">
        <p14:creationId xmlns:p14="http://schemas.microsoft.com/office/powerpoint/2010/main" xmlns="" val="37873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t>The Complaints Management System:</a:t>
            </a:r>
          </a:p>
          <a:p>
            <a:pPr>
              <a:buNone/>
            </a:pPr>
            <a:endParaRPr lang="en-GB" dirty="0" smtClean="0"/>
          </a:p>
          <a:p>
            <a:r>
              <a:rPr lang="en-IE" dirty="0" smtClean="0"/>
              <a:t>Key Benefits </a:t>
            </a:r>
          </a:p>
          <a:p>
            <a:r>
              <a:rPr lang="en-IE" dirty="0" smtClean="0"/>
              <a:t>Ability to track an event or complaint from discovery date/occurrence to resolution. </a:t>
            </a:r>
          </a:p>
          <a:p>
            <a:r>
              <a:rPr lang="en-IE" dirty="0" smtClean="0"/>
              <a:t>Captures full complaint and event documentation, filing and resolution details. </a:t>
            </a:r>
          </a:p>
          <a:p>
            <a:endParaRPr lang="en-GB"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EAC637CD-C7EB-435E-9B61-4361B369CBA3}" type="slidenum">
              <a:rPr lang="en-GB" smtClean="0"/>
              <a:pPr/>
              <a:t>2</a:t>
            </a:fld>
            <a:endParaRPr lang="en-GB"/>
          </a:p>
        </p:txBody>
      </p:sp>
    </p:spTree>
    <p:extLst>
      <p:ext uri="{BB962C8B-B14F-4D97-AF65-F5344CB8AC3E}">
        <p14:creationId xmlns:p14="http://schemas.microsoft.com/office/powerpoint/2010/main" xmlns="" val="66022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t>The Complaints Management System:</a:t>
            </a:r>
          </a:p>
          <a:p>
            <a:pPr>
              <a:buNone/>
            </a:pPr>
            <a:endParaRPr lang="en-GB" dirty="0" smtClean="0"/>
          </a:p>
          <a:p>
            <a:r>
              <a:rPr lang="en-IE" dirty="0" smtClean="0"/>
              <a:t>Key Benefits </a:t>
            </a:r>
          </a:p>
          <a:p>
            <a:r>
              <a:rPr lang="en-IE" dirty="0" smtClean="0"/>
              <a:t>Ability to track an event or complaint from discovery date/occurrence to resolution. </a:t>
            </a:r>
          </a:p>
          <a:p>
            <a:r>
              <a:rPr lang="en-IE" dirty="0" smtClean="0"/>
              <a:t>Captures full complaint and event documentation, filing and resolution details. </a:t>
            </a:r>
          </a:p>
          <a:p>
            <a:endParaRPr lang="en-GB"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EAC637CD-C7EB-435E-9B61-4361B369CBA3}" type="slidenum">
              <a:rPr lang="en-GB" smtClean="0"/>
              <a:pPr/>
              <a:t>3</a:t>
            </a:fld>
            <a:endParaRPr lang="en-GB"/>
          </a:p>
        </p:txBody>
      </p:sp>
    </p:spTree>
    <p:extLst>
      <p:ext uri="{BB962C8B-B14F-4D97-AF65-F5344CB8AC3E}">
        <p14:creationId xmlns:p14="http://schemas.microsoft.com/office/powerpoint/2010/main" xmlns="" val="204681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t>The Complaints Management System:</a:t>
            </a:r>
          </a:p>
          <a:p>
            <a:pPr>
              <a:buNone/>
            </a:pPr>
            <a:endParaRPr lang="en-GB" dirty="0" smtClean="0"/>
          </a:p>
          <a:p>
            <a:r>
              <a:rPr lang="en-IE" dirty="0" smtClean="0"/>
              <a:t>Key Benefits </a:t>
            </a:r>
          </a:p>
          <a:p>
            <a:r>
              <a:rPr lang="en-IE" dirty="0" smtClean="0"/>
              <a:t>Ability to track an event or complaint from discovery date/occurrence to resolution. </a:t>
            </a:r>
          </a:p>
          <a:p>
            <a:r>
              <a:rPr lang="en-IE" dirty="0" smtClean="0"/>
              <a:t>Captures full complaint and event documentation, filing and resolution details. </a:t>
            </a:r>
          </a:p>
          <a:p>
            <a:endParaRPr lang="en-GB" dirty="0" smtClean="0"/>
          </a:p>
          <a:p>
            <a:endParaRPr lang="en-IE" dirty="0" smtClean="0"/>
          </a:p>
          <a:p>
            <a:endParaRPr lang="en-IE" dirty="0"/>
          </a:p>
        </p:txBody>
      </p:sp>
      <p:sp>
        <p:nvSpPr>
          <p:cNvPr id="4" name="Slide Number Placeholder 3"/>
          <p:cNvSpPr>
            <a:spLocks noGrp="1"/>
          </p:cNvSpPr>
          <p:nvPr>
            <p:ph type="sldNum" sz="quarter" idx="10"/>
          </p:nvPr>
        </p:nvSpPr>
        <p:spPr/>
        <p:txBody>
          <a:bodyPr/>
          <a:lstStyle/>
          <a:p>
            <a:fld id="{EAC637CD-C7EB-435E-9B61-4361B369CBA3}" type="slidenum">
              <a:rPr lang="en-GB" smtClean="0"/>
              <a:pPr/>
              <a:t>4</a:t>
            </a:fld>
            <a:endParaRPr lang="en-GB"/>
          </a:p>
        </p:txBody>
      </p:sp>
    </p:spTree>
    <p:extLst>
      <p:ext uri="{BB962C8B-B14F-4D97-AF65-F5344CB8AC3E}">
        <p14:creationId xmlns:p14="http://schemas.microsoft.com/office/powerpoint/2010/main" xmlns="" val="204681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AC637CD-C7EB-435E-9B61-4361B369CBA3}"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GB" dirty="0" smtClean="0"/>
              <a:t>The Complaints Management System:</a:t>
            </a:r>
          </a:p>
          <a:p>
            <a:endParaRPr lang="en-GB" dirty="0" smtClean="0"/>
          </a:p>
          <a:p>
            <a:r>
              <a:rPr lang="en-GB" dirty="0" smtClean="0"/>
              <a:t>enables learning from complaints locally, regionally and throughout the organisation,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provides HSE sites with end-to-end complaint reporting, enables all participating sites to report on, interrogate and interpret their data.</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supports the tracking of investigations, outcomes and recommendations ,</a:t>
            </a:r>
          </a:p>
          <a:p>
            <a:r>
              <a:rPr lang="en-GB" dirty="0" smtClean="0"/>
              <a:t>is a critical part of the QA process in both complaints management,  </a:t>
            </a:r>
            <a:endParaRPr lang="en-IE" dirty="0" smtClean="0"/>
          </a:p>
          <a:p>
            <a:endParaRPr lang="en-IE" dirty="0"/>
          </a:p>
        </p:txBody>
      </p:sp>
      <p:sp>
        <p:nvSpPr>
          <p:cNvPr id="4" name="Slide Number Placeholder 3"/>
          <p:cNvSpPr>
            <a:spLocks noGrp="1"/>
          </p:cNvSpPr>
          <p:nvPr>
            <p:ph type="sldNum" sz="quarter" idx="10"/>
          </p:nvPr>
        </p:nvSpPr>
        <p:spPr/>
        <p:txBody>
          <a:bodyPr/>
          <a:lstStyle/>
          <a:p>
            <a:fld id="{EAC637CD-C7EB-435E-9B61-4361B369CBA3}" type="slidenum">
              <a:rPr lang="en-GB" smtClean="0"/>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AC637CD-C7EB-435E-9B61-4361B369CBA3}" type="slidenum">
              <a:rPr lang="en-GB" smtClean="0"/>
              <a:pPr/>
              <a:t>19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EAC637CD-C7EB-435E-9B61-4361B369CBA3}" type="slidenum">
              <a:rPr lang="en-GB" smtClean="0"/>
              <a:pPr/>
              <a:t>20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3C7C6E-AD6A-4371-B8A4-C79A0DE80D28}" type="datetime1">
              <a:rPr lang="en-GB" smtClean="0"/>
              <a:pPr/>
              <a:t>30/09/2019</a:t>
            </a:fld>
            <a:endParaRPr lang="en-GB"/>
          </a:p>
        </p:txBody>
      </p:sp>
      <p:sp>
        <p:nvSpPr>
          <p:cNvPr id="5" name="Footer Placeholder 4"/>
          <p:cNvSpPr>
            <a:spLocks noGrp="1"/>
          </p:cNvSpPr>
          <p:nvPr>
            <p:ph type="ftr" sz="quarter" idx="11"/>
          </p:nvPr>
        </p:nvSpPr>
        <p:spPr/>
        <p:txBody>
          <a:bodyPr/>
          <a:lstStyle/>
          <a:p>
            <a:r>
              <a:rPr lang="en-GB" smtClean="0"/>
              <a:t>National Complaints Governance &amp; Learning</a:t>
            </a:r>
            <a:endParaRPr lang="en-GB"/>
          </a:p>
        </p:txBody>
      </p:sp>
      <p:sp>
        <p:nvSpPr>
          <p:cNvPr id="6" name="Slide Number Placeholder 5"/>
          <p:cNvSpPr>
            <a:spLocks noGrp="1"/>
          </p:cNvSpPr>
          <p:nvPr>
            <p:ph type="sldNum" sz="quarter" idx="12"/>
          </p:nvPr>
        </p:nvSpPr>
        <p:spPr/>
        <p:txBody>
          <a:bodyPr/>
          <a:lstStyle/>
          <a:p>
            <a:fld id="{31360E23-664C-4781-8CF0-BEBC7F3F3C45}" type="slidenum">
              <a:rPr lang="en-GB" smtClean="0"/>
              <a:pPr/>
              <a:t>‹#›</a:t>
            </a:fld>
            <a:endParaRPr lang="en-GB"/>
          </a:p>
        </p:txBody>
      </p:sp>
    </p:spTree>
    <p:extLst>
      <p:ext uri="{BB962C8B-B14F-4D97-AF65-F5344CB8AC3E}">
        <p14:creationId xmlns:p14="http://schemas.microsoft.com/office/powerpoint/2010/main" xmlns="" val="419081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CF699E8-9190-4E10-A975-C9D0905E4DEF}" type="datetime1">
              <a:rPr lang="en-GB" smtClean="0"/>
              <a:pPr/>
              <a:t>30/09/2019</a:t>
            </a:fld>
            <a:endParaRPr lang="en-GB"/>
          </a:p>
        </p:txBody>
      </p:sp>
      <p:sp>
        <p:nvSpPr>
          <p:cNvPr id="5" name="Footer Placeholder 4"/>
          <p:cNvSpPr>
            <a:spLocks noGrp="1"/>
          </p:cNvSpPr>
          <p:nvPr>
            <p:ph type="ftr" sz="quarter" idx="11"/>
          </p:nvPr>
        </p:nvSpPr>
        <p:spPr/>
        <p:txBody>
          <a:bodyPr/>
          <a:lstStyle/>
          <a:p>
            <a:r>
              <a:rPr lang="en-GB" smtClean="0"/>
              <a:t>National Complaints Governance &amp; Learning</a:t>
            </a:r>
            <a:endParaRPr lang="en-GB"/>
          </a:p>
        </p:txBody>
      </p:sp>
      <p:sp>
        <p:nvSpPr>
          <p:cNvPr id="6" name="Slide Number Placeholder 5"/>
          <p:cNvSpPr>
            <a:spLocks noGrp="1"/>
          </p:cNvSpPr>
          <p:nvPr>
            <p:ph type="sldNum" sz="quarter" idx="12"/>
          </p:nvPr>
        </p:nvSpPr>
        <p:spPr/>
        <p:txBody>
          <a:bodyPr/>
          <a:lstStyle/>
          <a:p>
            <a:fld id="{31360E23-664C-4781-8CF0-BEBC7F3F3C45}" type="slidenum">
              <a:rPr lang="en-GB" smtClean="0"/>
              <a:pPr/>
              <a:t>‹#›</a:t>
            </a:fld>
            <a:endParaRPr lang="en-GB"/>
          </a:p>
        </p:txBody>
      </p:sp>
    </p:spTree>
    <p:extLst>
      <p:ext uri="{BB962C8B-B14F-4D97-AF65-F5344CB8AC3E}">
        <p14:creationId xmlns:p14="http://schemas.microsoft.com/office/powerpoint/2010/main" xmlns="" val="39942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FFE72D7-6B47-4040-A3F5-F0DE1077B289}" type="datetime1">
              <a:rPr lang="en-GB" smtClean="0"/>
              <a:pPr/>
              <a:t>30/09/2019</a:t>
            </a:fld>
            <a:endParaRPr lang="en-GB"/>
          </a:p>
        </p:txBody>
      </p:sp>
      <p:sp>
        <p:nvSpPr>
          <p:cNvPr id="5" name="Footer Placeholder 4"/>
          <p:cNvSpPr>
            <a:spLocks noGrp="1"/>
          </p:cNvSpPr>
          <p:nvPr>
            <p:ph type="ftr" sz="quarter" idx="11"/>
          </p:nvPr>
        </p:nvSpPr>
        <p:spPr/>
        <p:txBody>
          <a:bodyPr/>
          <a:lstStyle/>
          <a:p>
            <a:r>
              <a:rPr lang="en-GB" smtClean="0"/>
              <a:t>National Complaints Governance &amp; Learning</a:t>
            </a:r>
            <a:endParaRPr lang="en-GB"/>
          </a:p>
        </p:txBody>
      </p:sp>
      <p:sp>
        <p:nvSpPr>
          <p:cNvPr id="6" name="Slide Number Placeholder 5"/>
          <p:cNvSpPr>
            <a:spLocks noGrp="1"/>
          </p:cNvSpPr>
          <p:nvPr>
            <p:ph type="sldNum" sz="quarter" idx="12"/>
          </p:nvPr>
        </p:nvSpPr>
        <p:spPr/>
        <p:txBody>
          <a:bodyPr/>
          <a:lstStyle/>
          <a:p>
            <a:fld id="{31360E23-664C-4781-8CF0-BEBC7F3F3C45}" type="slidenum">
              <a:rPr lang="en-GB" smtClean="0"/>
              <a:pPr/>
              <a:t>‹#›</a:t>
            </a:fld>
            <a:endParaRPr lang="en-GB"/>
          </a:p>
        </p:txBody>
      </p:sp>
    </p:spTree>
    <p:extLst>
      <p:ext uri="{BB962C8B-B14F-4D97-AF65-F5344CB8AC3E}">
        <p14:creationId xmlns:p14="http://schemas.microsoft.com/office/powerpoint/2010/main" xmlns="" val="420229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3FF2275-47A4-4B6B-B77C-1D083B26E2EB}" type="datetime1">
              <a:rPr lang="en-GB" smtClean="0"/>
              <a:pPr/>
              <a:t>30/09/2019</a:t>
            </a:fld>
            <a:endParaRPr lang="en-GB"/>
          </a:p>
        </p:txBody>
      </p:sp>
      <p:sp>
        <p:nvSpPr>
          <p:cNvPr id="5" name="Footer Placeholder 4"/>
          <p:cNvSpPr>
            <a:spLocks noGrp="1"/>
          </p:cNvSpPr>
          <p:nvPr>
            <p:ph type="ftr" sz="quarter" idx="11"/>
          </p:nvPr>
        </p:nvSpPr>
        <p:spPr/>
        <p:txBody>
          <a:bodyPr/>
          <a:lstStyle/>
          <a:p>
            <a:r>
              <a:rPr lang="en-GB" smtClean="0"/>
              <a:t>National Complaints Governance &amp; Learning</a:t>
            </a:r>
            <a:endParaRPr lang="en-GB"/>
          </a:p>
        </p:txBody>
      </p:sp>
      <p:sp>
        <p:nvSpPr>
          <p:cNvPr id="6" name="Slide Number Placeholder 5"/>
          <p:cNvSpPr>
            <a:spLocks noGrp="1"/>
          </p:cNvSpPr>
          <p:nvPr>
            <p:ph type="sldNum" sz="quarter" idx="12"/>
          </p:nvPr>
        </p:nvSpPr>
        <p:spPr/>
        <p:txBody>
          <a:bodyPr/>
          <a:lstStyle/>
          <a:p>
            <a:fld id="{31360E23-664C-4781-8CF0-BEBC7F3F3C45}" type="slidenum">
              <a:rPr lang="en-GB" smtClean="0"/>
              <a:pPr/>
              <a:t>‹#›</a:t>
            </a:fld>
            <a:endParaRPr lang="en-GB"/>
          </a:p>
        </p:txBody>
      </p:sp>
      <p:pic>
        <p:nvPicPr>
          <p:cNvPr id="7" name="Picture 6"/>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2840"/>
            <a:ext cx="786765" cy="852170"/>
          </a:xfrm>
          <a:prstGeom prst="rect">
            <a:avLst/>
          </a:prstGeom>
          <a:noFill/>
          <a:ln>
            <a:noFill/>
          </a:ln>
        </p:spPr>
      </p:pic>
      <p:pic>
        <p:nvPicPr>
          <p:cNvPr id="8" name="Picture 4"/>
          <p:cNvPicPr>
            <a:picLocks noChangeAspect="1" noChangeArrowheads="1"/>
          </p:cNvPicPr>
          <p:nvPr userDrawn="1"/>
        </p:nvPicPr>
        <p:blipFill>
          <a:blip r:embed="rId3" cstate="print"/>
          <a:srcRect/>
          <a:stretch>
            <a:fillRect/>
          </a:stretch>
        </p:blipFill>
        <p:spPr bwMode="auto">
          <a:xfrm>
            <a:off x="0" y="6264695"/>
            <a:ext cx="9192252" cy="620689"/>
          </a:xfrm>
          <a:prstGeom prst="rect">
            <a:avLst/>
          </a:prstGeom>
          <a:noFill/>
          <a:ln w="9525">
            <a:noFill/>
            <a:miter lim="800000"/>
            <a:headEnd/>
            <a:tailEnd/>
          </a:ln>
          <a:effectLst/>
        </p:spPr>
      </p:pic>
    </p:spTree>
    <p:extLst>
      <p:ext uri="{BB962C8B-B14F-4D97-AF65-F5344CB8AC3E}">
        <p14:creationId xmlns:p14="http://schemas.microsoft.com/office/powerpoint/2010/main" xmlns="" val="254339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20C06-1EEE-4FF7-8BD8-7D60FDEB9032}" type="datetime1">
              <a:rPr lang="en-GB" smtClean="0"/>
              <a:pPr/>
              <a:t>30/09/2019</a:t>
            </a:fld>
            <a:endParaRPr lang="en-GB"/>
          </a:p>
        </p:txBody>
      </p:sp>
      <p:sp>
        <p:nvSpPr>
          <p:cNvPr id="5" name="Footer Placeholder 4"/>
          <p:cNvSpPr>
            <a:spLocks noGrp="1"/>
          </p:cNvSpPr>
          <p:nvPr>
            <p:ph type="ftr" sz="quarter" idx="11"/>
          </p:nvPr>
        </p:nvSpPr>
        <p:spPr/>
        <p:txBody>
          <a:bodyPr/>
          <a:lstStyle/>
          <a:p>
            <a:r>
              <a:rPr lang="en-GB" smtClean="0"/>
              <a:t>National Complaints Governance &amp; Learning</a:t>
            </a:r>
            <a:endParaRPr lang="en-GB"/>
          </a:p>
        </p:txBody>
      </p:sp>
      <p:sp>
        <p:nvSpPr>
          <p:cNvPr id="6" name="Slide Number Placeholder 5"/>
          <p:cNvSpPr>
            <a:spLocks noGrp="1"/>
          </p:cNvSpPr>
          <p:nvPr>
            <p:ph type="sldNum" sz="quarter" idx="12"/>
          </p:nvPr>
        </p:nvSpPr>
        <p:spPr/>
        <p:txBody>
          <a:bodyPr/>
          <a:lstStyle/>
          <a:p>
            <a:fld id="{31360E23-664C-4781-8CF0-BEBC7F3F3C45}" type="slidenum">
              <a:rPr lang="en-GB" smtClean="0"/>
              <a:pPr/>
              <a:t>‹#›</a:t>
            </a:fld>
            <a:endParaRPr lang="en-GB"/>
          </a:p>
        </p:txBody>
      </p:sp>
    </p:spTree>
    <p:extLst>
      <p:ext uri="{BB962C8B-B14F-4D97-AF65-F5344CB8AC3E}">
        <p14:creationId xmlns:p14="http://schemas.microsoft.com/office/powerpoint/2010/main" xmlns="" val="100204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6BE031E-72CF-4E37-AB7E-3FE67331AC83}" type="datetime1">
              <a:rPr lang="en-GB" smtClean="0"/>
              <a:pPr/>
              <a:t>30/09/2019</a:t>
            </a:fld>
            <a:endParaRPr lang="en-GB"/>
          </a:p>
        </p:txBody>
      </p:sp>
      <p:sp>
        <p:nvSpPr>
          <p:cNvPr id="6" name="Footer Placeholder 5"/>
          <p:cNvSpPr>
            <a:spLocks noGrp="1"/>
          </p:cNvSpPr>
          <p:nvPr>
            <p:ph type="ftr" sz="quarter" idx="11"/>
          </p:nvPr>
        </p:nvSpPr>
        <p:spPr/>
        <p:txBody>
          <a:bodyPr/>
          <a:lstStyle/>
          <a:p>
            <a:r>
              <a:rPr lang="en-GB" smtClean="0"/>
              <a:t>National Complaints Governance &amp; Learning</a:t>
            </a:r>
            <a:endParaRPr lang="en-GB"/>
          </a:p>
        </p:txBody>
      </p:sp>
      <p:sp>
        <p:nvSpPr>
          <p:cNvPr id="7" name="Slide Number Placeholder 6"/>
          <p:cNvSpPr>
            <a:spLocks noGrp="1"/>
          </p:cNvSpPr>
          <p:nvPr>
            <p:ph type="sldNum" sz="quarter" idx="12"/>
          </p:nvPr>
        </p:nvSpPr>
        <p:spPr/>
        <p:txBody>
          <a:bodyPr/>
          <a:lstStyle/>
          <a:p>
            <a:fld id="{31360E23-664C-4781-8CF0-BEBC7F3F3C45}" type="slidenum">
              <a:rPr lang="en-GB" smtClean="0"/>
              <a:pPr/>
              <a:t>‹#›</a:t>
            </a:fld>
            <a:endParaRPr lang="en-GB"/>
          </a:p>
        </p:txBody>
      </p:sp>
    </p:spTree>
    <p:extLst>
      <p:ext uri="{BB962C8B-B14F-4D97-AF65-F5344CB8AC3E}">
        <p14:creationId xmlns:p14="http://schemas.microsoft.com/office/powerpoint/2010/main" xmlns="" val="804716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D2AE7F-52DF-47AA-9B79-230880D640D4}" type="datetime1">
              <a:rPr lang="en-GB" smtClean="0"/>
              <a:pPr/>
              <a:t>30/09/2019</a:t>
            </a:fld>
            <a:endParaRPr lang="en-GB"/>
          </a:p>
        </p:txBody>
      </p:sp>
      <p:sp>
        <p:nvSpPr>
          <p:cNvPr id="8" name="Footer Placeholder 7"/>
          <p:cNvSpPr>
            <a:spLocks noGrp="1"/>
          </p:cNvSpPr>
          <p:nvPr>
            <p:ph type="ftr" sz="quarter" idx="11"/>
          </p:nvPr>
        </p:nvSpPr>
        <p:spPr/>
        <p:txBody>
          <a:bodyPr/>
          <a:lstStyle/>
          <a:p>
            <a:r>
              <a:rPr lang="en-GB" smtClean="0"/>
              <a:t>National Complaints Governance &amp; Learning</a:t>
            </a:r>
            <a:endParaRPr lang="en-GB"/>
          </a:p>
        </p:txBody>
      </p:sp>
      <p:sp>
        <p:nvSpPr>
          <p:cNvPr id="9" name="Slide Number Placeholder 8"/>
          <p:cNvSpPr>
            <a:spLocks noGrp="1"/>
          </p:cNvSpPr>
          <p:nvPr>
            <p:ph type="sldNum" sz="quarter" idx="12"/>
          </p:nvPr>
        </p:nvSpPr>
        <p:spPr/>
        <p:txBody>
          <a:bodyPr/>
          <a:lstStyle/>
          <a:p>
            <a:fld id="{31360E23-664C-4781-8CF0-BEBC7F3F3C45}" type="slidenum">
              <a:rPr lang="en-GB" smtClean="0"/>
              <a:pPr/>
              <a:t>‹#›</a:t>
            </a:fld>
            <a:endParaRPr lang="en-GB"/>
          </a:p>
        </p:txBody>
      </p:sp>
    </p:spTree>
    <p:extLst>
      <p:ext uri="{BB962C8B-B14F-4D97-AF65-F5344CB8AC3E}">
        <p14:creationId xmlns:p14="http://schemas.microsoft.com/office/powerpoint/2010/main" xmlns="" val="308908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5AFE0C-FCB0-40AF-B0F3-11F8BCE3A881}" type="datetime1">
              <a:rPr lang="en-GB" smtClean="0"/>
              <a:pPr/>
              <a:t>30/09/2019</a:t>
            </a:fld>
            <a:endParaRPr lang="en-GB"/>
          </a:p>
        </p:txBody>
      </p:sp>
      <p:sp>
        <p:nvSpPr>
          <p:cNvPr id="4" name="Footer Placeholder 3"/>
          <p:cNvSpPr>
            <a:spLocks noGrp="1"/>
          </p:cNvSpPr>
          <p:nvPr>
            <p:ph type="ftr" sz="quarter" idx="11"/>
          </p:nvPr>
        </p:nvSpPr>
        <p:spPr/>
        <p:txBody>
          <a:bodyPr/>
          <a:lstStyle/>
          <a:p>
            <a:r>
              <a:rPr lang="en-GB" smtClean="0"/>
              <a:t>National Complaints Governance &amp; Learning</a:t>
            </a:r>
            <a:endParaRPr lang="en-GB"/>
          </a:p>
        </p:txBody>
      </p:sp>
      <p:sp>
        <p:nvSpPr>
          <p:cNvPr id="5" name="Slide Number Placeholder 4"/>
          <p:cNvSpPr>
            <a:spLocks noGrp="1"/>
          </p:cNvSpPr>
          <p:nvPr>
            <p:ph type="sldNum" sz="quarter" idx="12"/>
          </p:nvPr>
        </p:nvSpPr>
        <p:spPr/>
        <p:txBody>
          <a:bodyPr/>
          <a:lstStyle/>
          <a:p>
            <a:fld id="{31360E23-664C-4781-8CF0-BEBC7F3F3C45}" type="slidenum">
              <a:rPr lang="en-GB" smtClean="0"/>
              <a:pPr/>
              <a:t>‹#›</a:t>
            </a:fld>
            <a:endParaRPr lang="en-GB"/>
          </a:p>
        </p:txBody>
      </p:sp>
    </p:spTree>
    <p:extLst>
      <p:ext uri="{BB962C8B-B14F-4D97-AF65-F5344CB8AC3E}">
        <p14:creationId xmlns:p14="http://schemas.microsoft.com/office/powerpoint/2010/main" xmlns="" val="157888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607EC-C59D-4DAB-9E5C-65A8B3A23D18}" type="datetime1">
              <a:rPr lang="en-GB" smtClean="0"/>
              <a:pPr/>
              <a:t>30/09/2019</a:t>
            </a:fld>
            <a:endParaRPr lang="en-GB"/>
          </a:p>
        </p:txBody>
      </p:sp>
      <p:sp>
        <p:nvSpPr>
          <p:cNvPr id="3" name="Footer Placeholder 2"/>
          <p:cNvSpPr>
            <a:spLocks noGrp="1"/>
          </p:cNvSpPr>
          <p:nvPr>
            <p:ph type="ftr" sz="quarter" idx="11"/>
          </p:nvPr>
        </p:nvSpPr>
        <p:spPr/>
        <p:txBody>
          <a:bodyPr/>
          <a:lstStyle/>
          <a:p>
            <a:r>
              <a:rPr lang="en-GB" smtClean="0"/>
              <a:t>National Complaints Governance &amp; Learning</a:t>
            </a:r>
            <a:endParaRPr lang="en-GB"/>
          </a:p>
        </p:txBody>
      </p:sp>
      <p:sp>
        <p:nvSpPr>
          <p:cNvPr id="4" name="Slide Number Placeholder 3"/>
          <p:cNvSpPr>
            <a:spLocks noGrp="1"/>
          </p:cNvSpPr>
          <p:nvPr>
            <p:ph type="sldNum" sz="quarter" idx="12"/>
          </p:nvPr>
        </p:nvSpPr>
        <p:spPr/>
        <p:txBody>
          <a:bodyPr/>
          <a:lstStyle/>
          <a:p>
            <a:fld id="{31360E23-664C-4781-8CF0-BEBC7F3F3C45}" type="slidenum">
              <a:rPr lang="en-GB" smtClean="0"/>
              <a:pPr/>
              <a:t>‹#›</a:t>
            </a:fld>
            <a:endParaRPr lang="en-GB"/>
          </a:p>
        </p:txBody>
      </p:sp>
    </p:spTree>
    <p:extLst>
      <p:ext uri="{BB962C8B-B14F-4D97-AF65-F5344CB8AC3E}">
        <p14:creationId xmlns:p14="http://schemas.microsoft.com/office/powerpoint/2010/main" xmlns="" val="272964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706174-F4C2-4B21-9E90-970755798DBB}" type="datetime1">
              <a:rPr lang="en-GB" smtClean="0"/>
              <a:pPr/>
              <a:t>30/09/2019</a:t>
            </a:fld>
            <a:endParaRPr lang="en-GB"/>
          </a:p>
        </p:txBody>
      </p:sp>
      <p:sp>
        <p:nvSpPr>
          <p:cNvPr id="6" name="Footer Placeholder 5"/>
          <p:cNvSpPr>
            <a:spLocks noGrp="1"/>
          </p:cNvSpPr>
          <p:nvPr>
            <p:ph type="ftr" sz="quarter" idx="11"/>
          </p:nvPr>
        </p:nvSpPr>
        <p:spPr/>
        <p:txBody>
          <a:bodyPr/>
          <a:lstStyle/>
          <a:p>
            <a:r>
              <a:rPr lang="en-GB" smtClean="0"/>
              <a:t>National Complaints Governance &amp; Learning</a:t>
            </a:r>
            <a:endParaRPr lang="en-GB"/>
          </a:p>
        </p:txBody>
      </p:sp>
      <p:sp>
        <p:nvSpPr>
          <p:cNvPr id="7" name="Slide Number Placeholder 6"/>
          <p:cNvSpPr>
            <a:spLocks noGrp="1"/>
          </p:cNvSpPr>
          <p:nvPr>
            <p:ph type="sldNum" sz="quarter" idx="12"/>
          </p:nvPr>
        </p:nvSpPr>
        <p:spPr/>
        <p:txBody>
          <a:bodyPr/>
          <a:lstStyle/>
          <a:p>
            <a:fld id="{31360E23-664C-4781-8CF0-BEBC7F3F3C45}" type="slidenum">
              <a:rPr lang="en-GB" smtClean="0"/>
              <a:pPr/>
              <a:t>‹#›</a:t>
            </a:fld>
            <a:endParaRPr lang="en-GB"/>
          </a:p>
        </p:txBody>
      </p:sp>
    </p:spTree>
    <p:extLst>
      <p:ext uri="{BB962C8B-B14F-4D97-AF65-F5344CB8AC3E}">
        <p14:creationId xmlns:p14="http://schemas.microsoft.com/office/powerpoint/2010/main" xmlns="" val="102698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28F6AC-B9BB-4315-9890-255BB2108D98}" type="datetime1">
              <a:rPr lang="en-GB" smtClean="0"/>
              <a:pPr/>
              <a:t>30/09/2019</a:t>
            </a:fld>
            <a:endParaRPr lang="en-GB"/>
          </a:p>
        </p:txBody>
      </p:sp>
      <p:sp>
        <p:nvSpPr>
          <p:cNvPr id="6" name="Footer Placeholder 5"/>
          <p:cNvSpPr>
            <a:spLocks noGrp="1"/>
          </p:cNvSpPr>
          <p:nvPr>
            <p:ph type="ftr" sz="quarter" idx="11"/>
          </p:nvPr>
        </p:nvSpPr>
        <p:spPr/>
        <p:txBody>
          <a:bodyPr/>
          <a:lstStyle/>
          <a:p>
            <a:r>
              <a:rPr lang="en-GB" smtClean="0"/>
              <a:t>National Complaints Governance &amp; Learning</a:t>
            </a:r>
            <a:endParaRPr lang="en-GB"/>
          </a:p>
        </p:txBody>
      </p:sp>
      <p:sp>
        <p:nvSpPr>
          <p:cNvPr id="7" name="Slide Number Placeholder 6"/>
          <p:cNvSpPr>
            <a:spLocks noGrp="1"/>
          </p:cNvSpPr>
          <p:nvPr>
            <p:ph type="sldNum" sz="quarter" idx="12"/>
          </p:nvPr>
        </p:nvSpPr>
        <p:spPr/>
        <p:txBody>
          <a:bodyPr/>
          <a:lstStyle/>
          <a:p>
            <a:fld id="{31360E23-664C-4781-8CF0-BEBC7F3F3C45}" type="slidenum">
              <a:rPr lang="en-GB" smtClean="0"/>
              <a:pPr/>
              <a:t>‹#›</a:t>
            </a:fld>
            <a:endParaRPr lang="en-GB"/>
          </a:p>
        </p:txBody>
      </p:sp>
    </p:spTree>
    <p:extLst>
      <p:ext uri="{BB962C8B-B14F-4D97-AF65-F5344CB8AC3E}">
        <p14:creationId xmlns:p14="http://schemas.microsoft.com/office/powerpoint/2010/main" xmlns="" val="296983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AAE8A-9035-4748-8959-7377575D0686}" type="datetime1">
              <a:rPr lang="en-GB" smtClean="0"/>
              <a:pPr/>
              <a:t>30/09/2019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National Complaints Governance &amp; Learning</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60E23-664C-4781-8CF0-BEBC7F3F3C45}" type="slidenum">
              <a:rPr lang="en-GB" smtClean="0"/>
              <a:pPr/>
              <a:t>‹#›</a:t>
            </a:fld>
            <a:endParaRPr lang="en-GB"/>
          </a:p>
        </p:txBody>
      </p:sp>
    </p:spTree>
    <p:extLst>
      <p:ext uri="{BB962C8B-B14F-4D97-AF65-F5344CB8AC3E}">
        <p14:creationId xmlns:p14="http://schemas.microsoft.com/office/powerpoint/2010/main" xmlns="" val="1098993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27632" y="584437"/>
            <a:ext cx="8376816" cy="5580867"/>
          </a:xfrm>
          <a:prstGeom prst="rect">
            <a:avLst/>
          </a:prstGeom>
          <a:noFill/>
          <a:ln w="9525">
            <a:noFill/>
            <a:miter lim="800000"/>
            <a:headEnd/>
            <a:tailEnd/>
          </a:ln>
          <a:effectLst/>
        </p:spPr>
      </p:pic>
      <p:sp>
        <p:nvSpPr>
          <p:cNvPr id="6" name="TextBox 5"/>
          <p:cNvSpPr txBox="1"/>
          <p:nvPr/>
        </p:nvSpPr>
        <p:spPr>
          <a:xfrm>
            <a:off x="1835696" y="2348880"/>
            <a:ext cx="5688632" cy="3631763"/>
          </a:xfrm>
          <a:prstGeom prst="rect">
            <a:avLst/>
          </a:prstGeom>
          <a:noFill/>
        </p:spPr>
        <p:txBody>
          <a:bodyPr wrap="square" rtlCol="0">
            <a:spAutoFit/>
          </a:bodyPr>
          <a:lstStyle/>
          <a:p>
            <a:pPr algn="ctr"/>
            <a:endParaRPr lang="en-GB" sz="4000" b="1" dirty="0" smtClean="0">
              <a:solidFill>
                <a:schemeClr val="bg1"/>
              </a:solidFill>
            </a:endParaRPr>
          </a:p>
          <a:p>
            <a:pPr algn="ctr"/>
            <a:r>
              <a:rPr lang="en-GB" sz="4000" b="1" dirty="0" smtClean="0">
                <a:solidFill>
                  <a:schemeClr val="bg1"/>
                </a:solidFill>
              </a:rPr>
              <a:t>Complaints Management System</a:t>
            </a:r>
          </a:p>
          <a:p>
            <a:pPr algn="ctr"/>
            <a:r>
              <a:rPr lang="en-GB" sz="4000" b="1" dirty="0" smtClean="0"/>
              <a:t>Workshop for trainers of Complaints Officers</a:t>
            </a:r>
          </a:p>
          <a:p>
            <a:pPr algn="ctr"/>
            <a:r>
              <a:rPr lang="en-GB" sz="3000" b="1" dirty="0" smtClean="0">
                <a:solidFill>
                  <a:schemeClr val="bg1"/>
                </a:solidFill>
              </a:rPr>
              <a:t>Oct 2019</a:t>
            </a:r>
          </a:p>
        </p:txBody>
      </p:sp>
      <p:pic>
        <p:nvPicPr>
          <p:cNvPr id="8" name="Picture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16632"/>
            <a:ext cx="1368152" cy="1440160"/>
          </a:xfrm>
          <a:prstGeom prst="rect">
            <a:avLst/>
          </a:prstGeom>
          <a:noFill/>
          <a:ln>
            <a:noFill/>
          </a:ln>
        </p:spPr>
      </p:pic>
    </p:spTree>
    <p:extLst>
      <p:ext uri="{BB962C8B-B14F-4D97-AF65-F5344CB8AC3E}">
        <p14:creationId xmlns:p14="http://schemas.microsoft.com/office/powerpoint/2010/main" xmlns="" val="516872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solidFill>
                  <a:schemeClr val="tx2">
                    <a:lumMod val="60000"/>
                    <a:lumOff val="40000"/>
                  </a:schemeClr>
                </a:solidFill>
              </a:rPr>
              <a:t>Potential Scheduled Reports</a:t>
            </a:r>
          </a:p>
        </p:txBody>
      </p:sp>
      <p:sp>
        <p:nvSpPr>
          <p:cNvPr id="3" name="Content Placeholder 2"/>
          <p:cNvSpPr>
            <a:spLocks noGrp="1"/>
          </p:cNvSpPr>
          <p:nvPr>
            <p:ph idx="1"/>
          </p:nvPr>
        </p:nvSpPr>
        <p:spPr/>
        <p:txBody>
          <a:bodyPr>
            <a:normAutofit fontScale="55000" lnSpcReduction="20000"/>
          </a:bodyPr>
          <a:lstStyle/>
          <a:p>
            <a:pPr lvl="0"/>
            <a:r>
              <a:rPr lang="en-IE" dirty="0" smtClean="0"/>
              <a:t>Causes/Classification of complaints</a:t>
            </a:r>
          </a:p>
          <a:p>
            <a:pPr lvl="0"/>
            <a:r>
              <a:rPr lang="en-IE" dirty="0" smtClean="0"/>
              <a:t>The total number of complaints on-hand and pending</a:t>
            </a:r>
          </a:p>
          <a:p>
            <a:pPr lvl="0"/>
            <a:r>
              <a:rPr lang="en-IE" dirty="0" smtClean="0"/>
              <a:t>The total number of complaints received in a given month</a:t>
            </a:r>
          </a:p>
          <a:p>
            <a:pPr lvl="0"/>
            <a:r>
              <a:rPr lang="en-IE" dirty="0" smtClean="0"/>
              <a:t>The types of the complaints received  (broken down into 243 categories)</a:t>
            </a:r>
          </a:p>
          <a:p>
            <a:pPr lvl="0"/>
            <a:r>
              <a:rPr lang="en-IE" dirty="0" smtClean="0"/>
              <a:t>Complaints and Reviews that result in a recommendation.</a:t>
            </a:r>
          </a:p>
          <a:p>
            <a:pPr lvl="0"/>
            <a:r>
              <a:rPr lang="en-IE" dirty="0" smtClean="0"/>
              <a:t>Recommendations implemented</a:t>
            </a:r>
          </a:p>
          <a:p>
            <a:pPr lvl="0"/>
            <a:r>
              <a:rPr lang="en-IE" dirty="0" smtClean="0"/>
              <a:t>Complaints excluded under Part 9 of the Health Act 2004</a:t>
            </a:r>
          </a:p>
          <a:p>
            <a:pPr lvl="0"/>
            <a:r>
              <a:rPr lang="en-IE" dirty="0" smtClean="0"/>
              <a:t>Complaints dealt with informally at Stage 2</a:t>
            </a:r>
          </a:p>
          <a:p>
            <a:pPr lvl="0"/>
            <a:r>
              <a:rPr lang="en-IE" dirty="0" smtClean="0"/>
              <a:t>Reviews resolved informally at stage 3</a:t>
            </a:r>
          </a:p>
          <a:p>
            <a:pPr lvl="0"/>
            <a:r>
              <a:rPr lang="en-IE" dirty="0" smtClean="0"/>
              <a:t>Complaints withdrawn at stage 2 or 3</a:t>
            </a:r>
          </a:p>
          <a:p>
            <a:pPr lvl="0"/>
            <a:r>
              <a:rPr lang="en-IE" dirty="0" smtClean="0"/>
              <a:t>Complaints dealt with within 30 working days at Stage 2</a:t>
            </a:r>
          </a:p>
          <a:p>
            <a:pPr lvl="0"/>
            <a:r>
              <a:rPr lang="en-IE" dirty="0" smtClean="0"/>
              <a:t>Complaints that took longer than 30 days to deal with at Stage 2</a:t>
            </a:r>
          </a:p>
          <a:p>
            <a:pPr lvl="0"/>
            <a:r>
              <a:rPr lang="en-IE" dirty="0" smtClean="0"/>
              <a:t>Reviews that were dealt with within 20 working days at Stage 3</a:t>
            </a:r>
          </a:p>
          <a:p>
            <a:pPr lvl="0"/>
            <a:r>
              <a:rPr lang="en-IE" dirty="0" smtClean="0"/>
              <a:t>Reviews that took longer than 20 working days at Stage 3</a:t>
            </a:r>
          </a:p>
          <a:p>
            <a:pPr lvl="0"/>
            <a:r>
              <a:rPr lang="en-IE" dirty="0" smtClean="0"/>
              <a:t>Complaints resolved through mediation</a:t>
            </a:r>
          </a:p>
          <a:p>
            <a:pPr lvl="0"/>
            <a:endParaRPr lang="en-IE"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115616" y="862215"/>
            <a:ext cx="7272808" cy="4845347"/>
          </a:xfrm>
          <a:prstGeom prst="rect">
            <a:avLst/>
          </a:prstGeom>
          <a:noFill/>
          <a:ln w="9525">
            <a:noFill/>
            <a:miter lim="800000"/>
            <a:headEnd/>
            <a:tailEnd/>
          </a:ln>
          <a:effectLst/>
        </p:spPr>
      </p:pic>
      <p:sp>
        <p:nvSpPr>
          <p:cNvPr id="6" name="TextBox 5"/>
          <p:cNvSpPr txBox="1"/>
          <p:nvPr/>
        </p:nvSpPr>
        <p:spPr>
          <a:xfrm>
            <a:off x="1907704" y="2780928"/>
            <a:ext cx="5688632" cy="2400657"/>
          </a:xfrm>
          <a:prstGeom prst="rect">
            <a:avLst/>
          </a:prstGeom>
          <a:noFill/>
        </p:spPr>
        <p:txBody>
          <a:bodyPr wrap="square" rtlCol="0">
            <a:spAutoFit/>
          </a:bodyPr>
          <a:lstStyle/>
          <a:p>
            <a:pPr algn="ctr"/>
            <a:endParaRPr lang="en-GB" sz="4000" b="1" dirty="0" smtClean="0">
              <a:solidFill>
                <a:schemeClr val="bg1"/>
              </a:solidFill>
            </a:endParaRPr>
          </a:p>
          <a:p>
            <a:pPr algn="ctr"/>
            <a:r>
              <a:rPr lang="en-GB" sz="4000" b="1" dirty="0" smtClean="0">
                <a:solidFill>
                  <a:schemeClr val="bg1"/>
                </a:solidFill>
              </a:rPr>
              <a:t>CMS</a:t>
            </a:r>
          </a:p>
          <a:p>
            <a:pPr algn="ctr"/>
            <a:r>
              <a:rPr lang="en-GB" sz="4000" b="1" dirty="0" smtClean="0">
                <a:solidFill>
                  <a:schemeClr val="bg1"/>
                </a:solidFill>
              </a:rPr>
              <a:t>Steering Group</a:t>
            </a:r>
            <a:endParaRPr lang="en-GB" sz="4000" b="1" dirty="0" smtClean="0"/>
          </a:p>
          <a:p>
            <a:pPr algn="ctr"/>
            <a:r>
              <a:rPr lang="en-GB" sz="3000" b="1" dirty="0" smtClean="0">
                <a:solidFill>
                  <a:schemeClr val="bg1"/>
                </a:solidFill>
              </a:rPr>
              <a:t>Oct 2019</a:t>
            </a:r>
          </a:p>
        </p:txBody>
      </p:sp>
    </p:spTree>
    <p:extLst>
      <p:ext uri="{BB962C8B-B14F-4D97-AF65-F5344CB8AC3E}">
        <p14:creationId xmlns:p14="http://schemas.microsoft.com/office/powerpoint/2010/main" xmlns="" val="516872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lumMod val="60000"/>
                    <a:lumOff val="40000"/>
                  </a:schemeClr>
                </a:solidFill>
              </a:rPr>
              <a:t>CMS Steering Group</a:t>
            </a:r>
            <a:endParaRPr lang="en-GB" dirty="0">
              <a:solidFill>
                <a:schemeClr val="tx2">
                  <a:lumMod val="60000"/>
                  <a:lumOff val="40000"/>
                </a:schemeClr>
              </a:solidFill>
            </a:endParaRPr>
          </a:p>
        </p:txBody>
      </p:sp>
      <p:sp>
        <p:nvSpPr>
          <p:cNvPr id="7" name="Content Placeholder 6"/>
          <p:cNvSpPr>
            <a:spLocks noGrp="1"/>
          </p:cNvSpPr>
          <p:nvPr>
            <p:ph idx="1"/>
          </p:nvPr>
        </p:nvSpPr>
        <p:spPr/>
        <p:txBody>
          <a:bodyPr>
            <a:normAutofit fontScale="85000" lnSpcReduction="20000"/>
          </a:bodyPr>
          <a:lstStyle/>
          <a:p>
            <a:r>
              <a:rPr lang="en-IE" dirty="0" smtClean="0"/>
              <a:t>The CMS Steering Group has been established to provide governance and direction for the implementation and further development of agreed modules of the Complaints Management System. The group also functions as an approval committee and clearing house for change requests from users of the CMS before changes are then forwarded to the NIMS Steering Group.</a:t>
            </a:r>
          </a:p>
          <a:p>
            <a:r>
              <a:rPr lang="en-IE" dirty="0" smtClean="0"/>
              <a:t>Each member of the CMS Steering Group is a nominated CMS Lead and represents their own CHO or Hospital Groups current and future requirements with regard to complaints management and reporting on the CMS.</a:t>
            </a:r>
          </a:p>
          <a:p>
            <a:pPr>
              <a:buNone/>
            </a:pPr>
            <a:endParaRPr lang="en-IE" dirty="0" smtClean="0"/>
          </a:p>
        </p:txBody>
      </p:sp>
    </p:spTree>
    <p:extLst>
      <p:ext uri="{BB962C8B-B14F-4D97-AF65-F5344CB8AC3E}">
        <p14:creationId xmlns:p14="http://schemas.microsoft.com/office/powerpoint/2010/main" xmlns="" val="8102053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lumMod val="60000"/>
                    <a:lumOff val="40000"/>
                  </a:schemeClr>
                </a:solidFill>
              </a:rPr>
              <a:t>CMS Steering Group</a:t>
            </a:r>
            <a:endParaRPr lang="en-GB" dirty="0">
              <a:solidFill>
                <a:schemeClr val="tx2">
                  <a:lumMod val="60000"/>
                  <a:lumOff val="40000"/>
                </a:schemeClr>
              </a:solidFill>
            </a:endParaRPr>
          </a:p>
        </p:txBody>
      </p:sp>
      <p:sp>
        <p:nvSpPr>
          <p:cNvPr id="7" name="Content Placeholder 6"/>
          <p:cNvSpPr>
            <a:spLocks noGrp="1"/>
          </p:cNvSpPr>
          <p:nvPr>
            <p:ph idx="1"/>
          </p:nvPr>
        </p:nvSpPr>
        <p:spPr/>
        <p:txBody>
          <a:bodyPr>
            <a:normAutofit lnSpcReduction="10000"/>
          </a:bodyPr>
          <a:lstStyle/>
          <a:p>
            <a:pPr>
              <a:buNone/>
            </a:pPr>
            <a:r>
              <a:rPr lang="en-IE" dirty="0" smtClean="0"/>
              <a:t>During 2019: </a:t>
            </a:r>
          </a:p>
          <a:p>
            <a:r>
              <a:rPr lang="en-IE" dirty="0" smtClean="0"/>
              <a:t>the following changes have been made to the CMS</a:t>
            </a:r>
          </a:p>
          <a:p>
            <a:pPr lvl="1"/>
            <a:r>
              <a:rPr lang="en-IE" dirty="0" smtClean="0"/>
              <a:t>Extended division data</a:t>
            </a:r>
          </a:p>
          <a:p>
            <a:pPr lvl="1"/>
            <a:r>
              <a:rPr lang="en-IE" dirty="0" smtClean="0"/>
              <a:t>Onsite/Offsite</a:t>
            </a:r>
          </a:p>
          <a:p>
            <a:pPr lvl="1"/>
            <a:r>
              <a:rPr lang="en-IE" dirty="0" smtClean="0"/>
              <a:t>Incident date</a:t>
            </a:r>
          </a:p>
          <a:p>
            <a:r>
              <a:rPr lang="en-IE" dirty="0" smtClean="0"/>
              <a:t>The following pilots have been ongoing</a:t>
            </a:r>
          </a:p>
          <a:p>
            <a:pPr lvl="1"/>
            <a:r>
              <a:rPr lang="en-IE" dirty="0" smtClean="0"/>
              <a:t>Point-of-Contact Complaints Module</a:t>
            </a:r>
          </a:p>
          <a:p>
            <a:pPr lvl="1"/>
            <a:r>
              <a:rPr lang="en-IE" dirty="0" smtClean="0"/>
              <a:t>Positive Feedback Module</a:t>
            </a:r>
          </a:p>
          <a:p>
            <a:endParaRPr lang="en-IE" dirty="0" smtClean="0"/>
          </a:p>
          <a:p>
            <a:endParaRPr lang="en-IE" dirty="0" smtClean="0"/>
          </a:p>
          <a:p>
            <a:endParaRPr lang="en-IE" dirty="0" smtClean="0"/>
          </a:p>
        </p:txBody>
      </p:sp>
    </p:spTree>
    <p:extLst>
      <p:ext uri="{BB962C8B-B14F-4D97-AF65-F5344CB8AC3E}">
        <p14:creationId xmlns:p14="http://schemas.microsoft.com/office/powerpoint/2010/main" xmlns="" val="810205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699792" y="6376243"/>
            <a:ext cx="3320008" cy="365125"/>
          </a:xfrm>
        </p:spPr>
        <p:txBody>
          <a:bodyPr/>
          <a:lstStyle/>
          <a:p>
            <a:r>
              <a:rPr lang="en-GB" dirty="0" smtClean="0"/>
              <a:t>National Complaints Governance &amp; Learning</a:t>
            </a:r>
            <a:endParaRPr lang="en-GB" dirty="0"/>
          </a:p>
        </p:txBody>
      </p:sp>
      <p:pic>
        <p:nvPicPr>
          <p:cNvPr id="5" name="Picture 2"/>
          <p:cNvPicPr>
            <a:picLocks noChangeAspect="1" noChangeArrowheads="1"/>
          </p:cNvPicPr>
          <p:nvPr/>
        </p:nvPicPr>
        <p:blipFill>
          <a:blip r:embed="rId2" cstate="print"/>
          <a:srcRect/>
          <a:stretch>
            <a:fillRect/>
          </a:stretch>
        </p:blipFill>
        <p:spPr bwMode="auto">
          <a:xfrm>
            <a:off x="227632" y="584437"/>
            <a:ext cx="8376816" cy="5580867"/>
          </a:xfrm>
          <a:prstGeom prst="rect">
            <a:avLst/>
          </a:prstGeom>
          <a:noFill/>
          <a:ln w="9525">
            <a:noFill/>
            <a:miter lim="800000"/>
            <a:headEnd/>
            <a:tailEnd/>
          </a:ln>
          <a:effectLst/>
        </p:spPr>
      </p:pic>
      <p:sp>
        <p:nvSpPr>
          <p:cNvPr id="6" name="TextBox 5"/>
          <p:cNvSpPr txBox="1"/>
          <p:nvPr/>
        </p:nvSpPr>
        <p:spPr>
          <a:xfrm>
            <a:off x="1835696" y="3228072"/>
            <a:ext cx="5688632" cy="1785104"/>
          </a:xfrm>
          <a:prstGeom prst="rect">
            <a:avLst/>
          </a:prstGeom>
          <a:noFill/>
        </p:spPr>
        <p:txBody>
          <a:bodyPr wrap="square" rtlCol="0">
            <a:spAutoFit/>
          </a:bodyPr>
          <a:lstStyle/>
          <a:p>
            <a:pPr algn="ctr"/>
            <a:r>
              <a:rPr lang="en-GB" sz="4000" b="1" dirty="0" smtClean="0">
                <a:solidFill>
                  <a:schemeClr val="bg1"/>
                </a:solidFill>
              </a:rPr>
              <a:t>CMS</a:t>
            </a:r>
          </a:p>
          <a:p>
            <a:pPr algn="ctr"/>
            <a:r>
              <a:rPr lang="en-GB" sz="4000" b="1" dirty="0" smtClean="0">
                <a:solidFill>
                  <a:schemeClr val="bg1"/>
                </a:solidFill>
              </a:rPr>
              <a:t>Data Quality Audit 2019 </a:t>
            </a:r>
            <a:r>
              <a:rPr lang="en-GB" sz="3000" b="1" dirty="0" smtClean="0">
                <a:solidFill>
                  <a:schemeClr val="bg1"/>
                </a:solidFill>
              </a:rPr>
              <a:t>Oct 2019</a:t>
            </a:r>
          </a:p>
        </p:txBody>
      </p:sp>
      <p:pic>
        <p:nvPicPr>
          <p:cNvPr id="8" name="Picture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16632"/>
            <a:ext cx="1368152" cy="1440160"/>
          </a:xfrm>
          <a:prstGeom prst="rect">
            <a:avLst/>
          </a:prstGeom>
          <a:noFill/>
          <a:ln>
            <a:noFill/>
          </a:ln>
        </p:spPr>
      </p:pic>
    </p:spTree>
    <p:extLst>
      <p:ext uri="{BB962C8B-B14F-4D97-AF65-F5344CB8AC3E}">
        <p14:creationId xmlns:p14="http://schemas.microsoft.com/office/powerpoint/2010/main" xmlns="" val="5168723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lumMod val="60000"/>
                    <a:lumOff val="40000"/>
                  </a:schemeClr>
                </a:solidFill>
              </a:rPr>
              <a:t>2019 Data Quality Audit</a:t>
            </a:r>
            <a:endParaRPr lang="en-GB" dirty="0">
              <a:solidFill>
                <a:schemeClr val="tx2">
                  <a:lumMod val="60000"/>
                  <a:lumOff val="40000"/>
                </a:schemeClr>
              </a:solidFill>
            </a:endParaRPr>
          </a:p>
        </p:txBody>
      </p:sp>
      <p:sp>
        <p:nvSpPr>
          <p:cNvPr id="7" name="Content Placeholder 6"/>
          <p:cNvSpPr>
            <a:spLocks noGrp="1"/>
          </p:cNvSpPr>
          <p:nvPr>
            <p:ph idx="1"/>
          </p:nvPr>
        </p:nvSpPr>
        <p:spPr/>
        <p:txBody>
          <a:bodyPr>
            <a:normAutofit fontScale="55000" lnSpcReduction="20000"/>
          </a:bodyPr>
          <a:lstStyle/>
          <a:p>
            <a:pPr>
              <a:buNone/>
            </a:pPr>
            <a:r>
              <a:rPr lang="en-IE" dirty="0" smtClean="0"/>
              <a:t>During 2019 the NCGLT conducted a data quality audit of data that was recorded on the CMS during 2018.</a:t>
            </a:r>
          </a:p>
          <a:p>
            <a:r>
              <a:rPr lang="en-IE" dirty="0" smtClean="0"/>
              <a:t>2 CHOs recorded a small number of complaints that were assigned ‘closed’ dates but had not been actually closed out on the CMS. These were corrected in the final report.</a:t>
            </a:r>
          </a:p>
          <a:p>
            <a:r>
              <a:rPr lang="en-IE" dirty="0" smtClean="0"/>
              <a:t>2 HGs recorded a number of complaints that were assigned ‘closed’ dates but had not been actually closed out on the CMS. These were corrected in the final report.</a:t>
            </a:r>
          </a:p>
          <a:p>
            <a:r>
              <a:rPr lang="en-IE" dirty="0" smtClean="0"/>
              <a:t>In 2 Hospital Groups, in 5 Hospitals</a:t>
            </a:r>
            <a:r>
              <a:rPr lang="en-IE" i="1" dirty="0" smtClean="0"/>
              <a:t> </a:t>
            </a:r>
            <a:r>
              <a:rPr lang="en-IE" dirty="0" smtClean="0"/>
              <a:t>the legislative status of some complaints recorded was entered incorrectly to significant levels. This was corrected as the data entered was incorrect.</a:t>
            </a:r>
          </a:p>
          <a:p>
            <a:r>
              <a:rPr lang="en-IE" dirty="0" smtClean="0"/>
              <a:t>In 1 Hospital, it failed to record any associated issues. </a:t>
            </a:r>
          </a:p>
          <a:p>
            <a:r>
              <a:rPr lang="en-IE" dirty="0" smtClean="0"/>
              <a:t>In 1 Hospital Group, 3 Hospitals had such extensive inaccuracies in the data recorded that no further breakdown or analysis of complaints and issues for these hospitals was possible.</a:t>
            </a:r>
          </a:p>
          <a:p>
            <a:r>
              <a:rPr lang="en-IE" dirty="0" smtClean="0"/>
              <a:t>In 2 Hospital Group reports, data entered for 5 hospitals was so small, these Hospitals will not be examined. </a:t>
            </a:r>
          </a:p>
          <a:p>
            <a:endParaRPr lang="en-IE" b="1" dirty="0" smtClean="0"/>
          </a:p>
          <a:p>
            <a:endParaRPr lang="en-IE" dirty="0" smtClean="0"/>
          </a:p>
          <a:p>
            <a:endParaRPr lang="en-IE" dirty="0" smtClean="0"/>
          </a:p>
          <a:p>
            <a:endParaRPr lang="en-IE" dirty="0" smtClean="0"/>
          </a:p>
          <a:p>
            <a:endParaRPr lang="en-IE" dirty="0"/>
          </a:p>
        </p:txBody>
      </p:sp>
    </p:spTree>
    <p:extLst>
      <p:ext uri="{BB962C8B-B14F-4D97-AF65-F5344CB8AC3E}">
        <p14:creationId xmlns:p14="http://schemas.microsoft.com/office/powerpoint/2010/main" xmlns="" val="810205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tx2">
                    <a:lumMod val="60000"/>
                    <a:lumOff val="40000"/>
                  </a:schemeClr>
                </a:solidFill>
              </a:rPr>
              <a:t>2019 Data Quality Audit:</a:t>
            </a:r>
            <a:br>
              <a:rPr lang="en-GB" dirty="0" smtClean="0">
                <a:solidFill>
                  <a:schemeClr val="tx2">
                    <a:lumMod val="60000"/>
                    <a:lumOff val="40000"/>
                  </a:schemeClr>
                </a:solidFill>
              </a:rPr>
            </a:br>
            <a:r>
              <a:rPr lang="en-GB" dirty="0" smtClean="0">
                <a:solidFill>
                  <a:schemeClr val="tx2">
                    <a:lumMod val="60000"/>
                    <a:lumOff val="40000"/>
                  </a:schemeClr>
                </a:solidFill>
              </a:rPr>
              <a:t>General Findings</a:t>
            </a:r>
            <a:endParaRPr lang="en-GB" dirty="0">
              <a:solidFill>
                <a:schemeClr val="tx2">
                  <a:lumMod val="60000"/>
                  <a:lumOff val="40000"/>
                </a:schemeClr>
              </a:solidFill>
            </a:endParaRPr>
          </a:p>
        </p:txBody>
      </p:sp>
      <p:sp>
        <p:nvSpPr>
          <p:cNvPr id="7" name="Content Placeholder 6"/>
          <p:cNvSpPr>
            <a:spLocks noGrp="1"/>
          </p:cNvSpPr>
          <p:nvPr>
            <p:ph idx="1"/>
          </p:nvPr>
        </p:nvSpPr>
        <p:spPr/>
        <p:txBody>
          <a:bodyPr>
            <a:normAutofit/>
          </a:bodyPr>
          <a:lstStyle/>
          <a:p>
            <a:r>
              <a:rPr lang="en-IE" dirty="0" smtClean="0"/>
              <a:t>Staff involved in complaints investigations need a clearer understanding of which complaints fall under the Health Act, 2009.</a:t>
            </a:r>
          </a:p>
          <a:p>
            <a:r>
              <a:rPr lang="en-IE" dirty="0" smtClean="0"/>
              <a:t>Identified Hospitals and specific CHO services need refresher training.</a:t>
            </a:r>
          </a:p>
          <a:p>
            <a:r>
              <a:rPr lang="en-IE" dirty="0" smtClean="0"/>
              <a:t>Staff in identified areas need to use the CMS Support Form.</a:t>
            </a:r>
          </a:p>
        </p:txBody>
      </p:sp>
    </p:spTree>
    <p:extLst>
      <p:ext uri="{BB962C8B-B14F-4D97-AF65-F5344CB8AC3E}">
        <p14:creationId xmlns:p14="http://schemas.microsoft.com/office/powerpoint/2010/main" xmlns="" val="810205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2" cstate="print"/>
          <a:srcRect/>
          <a:stretch>
            <a:fillRect/>
          </a:stretch>
        </p:blipFill>
        <p:spPr bwMode="auto">
          <a:xfrm>
            <a:off x="876972" y="908721"/>
            <a:ext cx="7439443" cy="525658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171400"/>
            <a:ext cx="8229600" cy="1143000"/>
          </a:xfrm>
        </p:spPr>
        <p:txBody>
          <a:bodyPr>
            <a:normAutofit/>
          </a:bodyPr>
          <a:lstStyle/>
          <a:p>
            <a:r>
              <a:rPr lang="en-GB" dirty="0" smtClean="0">
                <a:solidFill>
                  <a:schemeClr val="tx2">
                    <a:lumMod val="60000"/>
                    <a:lumOff val="40000"/>
                  </a:schemeClr>
                </a:solidFill>
              </a:rPr>
              <a:t>CMS Support Form</a:t>
            </a:r>
            <a:endParaRPr lang="en-GB" dirty="0">
              <a:solidFill>
                <a:schemeClr val="tx2">
                  <a:lumMod val="60000"/>
                  <a:lumOff val="40000"/>
                </a:schemeClr>
              </a:solidFill>
            </a:endParaRPr>
          </a:p>
        </p:txBody>
      </p:sp>
    </p:spTree>
    <p:extLst>
      <p:ext uri="{BB962C8B-B14F-4D97-AF65-F5344CB8AC3E}">
        <p14:creationId xmlns:p14="http://schemas.microsoft.com/office/powerpoint/2010/main" xmlns="" val="810205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002551" y="764704"/>
            <a:ext cx="7673905" cy="5112568"/>
          </a:xfrm>
          <a:prstGeom prst="rect">
            <a:avLst/>
          </a:prstGeom>
          <a:noFill/>
          <a:ln w="9525">
            <a:noFill/>
            <a:miter lim="800000"/>
            <a:headEnd/>
            <a:tailEnd/>
          </a:ln>
          <a:effectLst/>
        </p:spPr>
      </p:pic>
      <p:sp>
        <p:nvSpPr>
          <p:cNvPr id="6" name="TextBox 5"/>
          <p:cNvSpPr txBox="1"/>
          <p:nvPr/>
        </p:nvSpPr>
        <p:spPr>
          <a:xfrm>
            <a:off x="2123729" y="3212976"/>
            <a:ext cx="5688632" cy="1785104"/>
          </a:xfrm>
          <a:prstGeom prst="rect">
            <a:avLst/>
          </a:prstGeom>
          <a:noFill/>
        </p:spPr>
        <p:txBody>
          <a:bodyPr wrap="square" rtlCol="0">
            <a:spAutoFit/>
          </a:bodyPr>
          <a:lstStyle/>
          <a:p>
            <a:pPr algn="ctr"/>
            <a:r>
              <a:rPr lang="en-GB" sz="4000" b="1" dirty="0" smtClean="0">
                <a:solidFill>
                  <a:schemeClr val="bg1"/>
                </a:solidFill>
              </a:rPr>
              <a:t>CMS 2018 Data:</a:t>
            </a:r>
          </a:p>
          <a:p>
            <a:pPr algn="ctr"/>
            <a:r>
              <a:rPr lang="en-GB" sz="4000" b="1" dirty="0" smtClean="0">
                <a:solidFill>
                  <a:schemeClr val="bg1"/>
                </a:solidFill>
              </a:rPr>
              <a:t>What can we learn</a:t>
            </a:r>
          </a:p>
          <a:p>
            <a:pPr algn="ctr"/>
            <a:r>
              <a:rPr lang="en-GB" sz="3000" b="1" dirty="0" smtClean="0">
                <a:solidFill>
                  <a:schemeClr val="bg1"/>
                </a:solidFill>
              </a:rPr>
              <a:t>Oct 2019</a:t>
            </a:r>
          </a:p>
        </p:txBody>
      </p:sp>
    </p:spTree>
    <p:extLst>
      <p:ext uri="{BB962C8B-B14F-4D97-AF65-F5344CB8AC3E}">
        <p14:creationId xmlns:p14="http://schemas.microsoft.com/office/powerpoint/2010/main" xmlns="" val="516872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p:nvPr>
        </p:nvSpPr>
        <p:spPr>
          <a:xfrm>
            <a:off x="962652" y="0"/>
            <a:ext cx="8229600" cy="1143000"/>
          </a:xfrm>
          <a:prstGeom prst="rect">
            <a:avLst/>
          </a:prstGeom>
        </p:spPr>
        <p:txBody>
          <a:bodyPr vert="horz" lIns="91440" tIns="45720" rIns="91440" bIns="45720" rtlCol="0" anchor="ctr">
            <a:normAutofit/>
          </a:bodyPr>
          <a:lstStyle/>
          <a:p>
            <a:pPr lvl="0">
              <a:defRPr/>
            </a:pPr>
            <a:r>
              <a:rPr lang="en-IE" dirty="0" smtClean="0">
                <a:solidFill>
                  <a:schemeClr val="accent1"/>
                </a:solidFill>
              </a:rPr>
              <a:t>More detailed reporting capability</a:t>
            </a:r>
            <a:endParaRPr kumimoji="0" lang="en-IE" sz="4400" i="0" u="none" strike="noStrike" kern="1200" cap="none" spc="0" normalizeH="0" baseline="0" noProof="0" dirty="0">
              <a:ln>
                <a:noFill/>
              </a:ln>
              <a:solidFill>
                <a:schemeClr val="accent1"/>
              </a:solidFill>
              <a:effectLst/>
              <a:uLnTx/>
              <a:uFillTx/>
              <a:latin typeface="+mn-lt"/>
              <a:ea typeface="+mj-ea"/>
              <a:cs typeface="+mj-cs"/>
            </a:endParaRPr>
          </a:p>
        </p:txBody>
      </p:sp>
      <p:sp>
        <p:nvSpPr>
          <p:cNvPr id="706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706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sp>
        <p:nvSpPr>
          <p:cNvPr id="542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E"/>
          </a:p>
        </p:txBody>
      </p:sp>
      <p:pic>
        <p:nvPicPr>
          <p:cNvPr id="54273" name="Chart 1"/>
          <p:cNvPicPr>
            <a:picLocks noChangeArrowheads="1"/>
          </p:cNvPicPr>
          <p:nvPr/>
        </p:nvPicPr>
        <p:blipFill>
          <a:blip r:embed="rId3" cstate="print"/>
          <a:srcRect/>
          <a:stretch>
            <a:fillRect/>
          </a:stretch>
        </p:blipFill>
        <p:spPr bwMode="auto">
          <a:xfrm>
            <a:off x="683568" y="1556792"/>
            <a:ext cx="7992888" cy="3672408"/>
          </a:xfrm>
          <a:prstGeom prst="rect">
            <a:avLst/>
          </a:prstGeom>
          <a:noFill/>
        </p:spPr>
      </p:pic>
      <p:sp>
        <p:nvSpPr>
          <p:cNvPr id="54275" name="Rectangle 3"/>
          <p:cNvSpPr>
            <a:spLocks noChangeArrowheads="1"/>
          </p:cNvSpPr>
          <p:nvPr/>
        </p:nvSpPr>
        <p:spPr bwMode="auto">
          <a:xfrm>
            <a:off x="1457222" y="5661248"/>
            <a:ext cx="6144632" cy="2308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900" b="1" i="0" u="none" strike="noStrike" cap="none" normalizeH="0" baseline="0" dirty="0" smtClean="0">
                <a:ln>
                  <a:noFill/>
                </a:ln>
                <a:solidFill>
                  <a:srgbClr val="243F60"/>
                </a:solidFill>
                <a:effectLst/>
                <a:latin typeface="Calibri" pitchFamily="34" charset="0"/>
                <a:ea typeface="Times New Roman" pitchFamily="18" charset="0"/>
                <a:cs typeface="Times New Roman" pitchFamily="18" charset="0"/>
              </a:rPr>
              <a:t>Figure 7: Breakdown of complaints recorded</a:t>
            </a:r>
            <a:r>
              <a:rPr kumimoji="0" lang="en-IE" sz="900" b="1" i="0" u="none" strike="noStrike" cap="none" normalizeH="0" dirty="0" smtClean="0">
                <a:ln>
                  <a:noFill/>
                </a:ln>
                <a:solidFill>
                  <a:srgbClr val="243F60"/>
                </a:solidFill>
                <a:effectLst/>
                <a:latin typeface="Calibri" pitchFamily="34" charset="0"/>
                <a:ea typeface="Times New Roman" pitchFamily="18" charset="0"/>
                <a:cs typeface="Times New Roman" pitchFamily="18" charset="0"/>
              </a:rPr>
              <a:t> </a:t>
            </a:r>
            <a:r>
              <a:rPr kumimoji="0" lang="en-IE" sz="900" b="1" i="0" u="none" strike="noStrike" cap="none" normalizeH="0" baseline="0" dirty="0" smtClean="0">
                <a:ln>
                  <a:noFill/>
                </a:ln>
                <a:solidFill>
                  <a:srgbClr val="243F60"/>
                </a:solidFill>
                <a:effectLst/>
                <a:latin typeface="Calibri" pitchFamily="34" charset="0"/>
                <a:ea typeface="Times New Roman" pitchFamily="18" charset="0"/>
                <a:cs typeface="Times New Roman" pitchFamily="18" charset="0"/>
              </a:rPr>
              <a:t>by Community Services per 100,000 general population / population per county</a:t>
            </a:r>
            <a:endParaRPr kumimoji="0" lang="en-I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4"/>
          <p:cNvPicPr>
            <a:picLocks noChangeAspect="1" noChangeArrowheads="1"/>
          </p:cNvPicPr>
          <p:nvPr/>
        </p:nvPicPr>
        <p:blipFill>
          <a:blip r:embed="rId4" cstate="print"/>
          <a:srcRect/>
          <a:stretch>
            <a:fillRect/>
          </a:stretch>
        </p:blipFill>
        <p:spPr bwMode="auto">
          <a:xfrm>
            <a:off x="0" y="6309320"/>
            <a:ext cx="9192252" cy="620689"/>
          </a:xfrm>
          <a:prstGeom prst="rect">
            <a:avLst/>
          </a:prstGeom>
          <a:noFill/>
          <a:ln w="9525">
            <a:noFill/>
            <a:miter lim="800000"/>
            <a:headEnd/>
            <a:tailEnd/>
          </a:ln>
          <a:effectLst/>
        </p:spPr>
      </p:pic>
    </p:spTree>
    <p:extLst>
      <p:ext uri="{BB962C8B-B14F-4D97-AF65-F5344CB8AC3E}">
        <p14:creationId xmlns:p14="http://schemas.microsoft.com/office/powerpoint/2010/main" xmlns="" val="2485935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rmAutofit fontScale="90000"/>
          </a:bodyPr>
          <a:lstStyle/>
          <a:p>
            <a:r>
              <a:rPr lang="en-IE" sz="4000" dirty="0" smtClean="0">
                <a:solidFill>
                  <a:schemeClr val="accent1"/>
                </a:solidFill>
                <a:latin typeface="+mn-lt"/>
              </a:rPr>
              <a:t>Why</a:t>
            </a:r>
            <a:r>
              <a:rPr lang="en-IE" dirty="0" smtClean="0">
                <a:solidFill>
                  <a:schemeClr val="accent1"/>
                </a:solidFill>
              </a:rPr>
              <a:t> use the CMS: </a:t>
            </a:r>
            <a:br>
              <a:rPr lang="en-IE" dirty="0" smtClean="0">
                <a:solidFill>
                  <a:schemeClr val="accent1"/>
                </a:solidFill>
              </a:rPr>
            </a:br>
            <a:r>
              <a:rPr lang="en-IE" dirty="0" smtClean="0">
                <a:solidFill>
                  <a:schemeClr val="accent1"/>
                </a:solidFill>
              </a:rPr>
              <a:t>The Francis Report</a:t>
            </a:r>
            <a:endParaRPr lang="en-GB" dirty="0" smtClean="0">
              <a:solidFill>
                <a:schemeClr val="accent1"/>
              </a:solidFill>
            </a:endParaRPr>
          </a:p>
        </p:txBody>
      </p:sp>
      <p:sp>
        <p:nvSpPr>
          <p:cNvPr id="3" name="Content Placeholder 2"/>
          <p:cNvSpPr>
            <a:spLocks noGrp="1"/>
          </p:cNvSpPr>
          <p:nvPr>
            <p:ph idx="1"/>
          </p:nvPr>
        </p:nvSpPr>
        <p:spPr>
          <a:xfrm>
            <a:off x="395536" y="1600200"/>
            <a:ext cx="8229600" cy="4525963"/>
          </a:xfrm>
        </p:spPr>
        <p:txBody>
          <a:bodyPr>
            <a:normAutofit lnSpcReduction="10000"/>
          </a:bodyPr>
          <a:lstStyle/>
          <a:p>
            <a:pPr marL="0" indent="0">
              <a:buNone/>
            </a:pPr>
            <a:r>
              <a:rPr lang="en-IE" dirty="0" smtClean="0"/>
              <a:t>The Francis Report highlighted the role of using patient complaint data to improve patient safety.</a:t>
            </a:r>
          </a:p>
          <a:p>
            <a:pPr marL="0" indent="0"/>
            <a:endParaRPr lang="en-IE" dirty="0" smtClean="0"/>
          </a:p>
          <a:p>
            <a:pPr marL="0" indent="0">
              <a:buNone/>
            </a:pPr>
            <a:r>
              <a:rPr lang="en-IE" dirty="0" smtClean="0"/>
              <a:t>Analysing </a:t>
            </a:r>
            <a:r>
              <a:rPr lang="en-IE" dirty="0"/>
              <a:t>data </a:t>
            </a:r>
            <a:r>
              <a:rPr lang="en-IE" dirty="0" smtClean="0"/>
              <a:t>on negative patient experiences strengthens the ability of healthcare organisations to </a:t>
            </a:r>
            <a:r>
              <a:rPr lang="en-IE" dirty="0"/>
              <a:t>detect systematic problems in care</a:t>
            </a:r>
            <a:r>
              <a:rPr lang="en-IE" dirty="0" smtClean="0"/>
              <a:t>.</a:t>
            </a:r>
          </a:p>
          <a:p>
            <a:pPr marL="0" indent="0" algn="r">
              <a:buNone/>
            </a:pPr>
            <a:r>
              <a:rPr lang="en-IE" sz="1600" dirty="0"/>
              <a:t>Reader TW, Gillespie A, Roberts </a:t>
            </a:r>
            <a:r>
              <a:rPr lang="en-IE" sz="1600" dirty="0" smtClean="0"/>
              <a:t>J. </a:t>
            </a:r>
            <a:r>
              <a:rPr lang="en-IE" sz="1600" dirty="0"/>
              <a:t>Patient complaints in healthcare systems: a systematic review and coding </a:t>
            </a:r>
            <a:r>
              <a:rPr lang="en-IE" sz="1600" dirty="0" smtClean="0"/>
              <a:t>taxonomy. </a:t>
            </a:r>
            <a:r>
              <a:rPr lang="en-IE" sz="1600" i="1" dirty="0"/>
              <a:t>BMJ </a:t>
            </a:r>
            <a:r>
              <a:rPr lang="en-IE" sz="1600" i="1" dirty="0" err="1"/>
              <a:t>Qual</a:t>
            </a:r>
            <a:r>
              <a:rPr lang="en-IE" sz="1600" i="1" dirty="0"/>
              <a:t> </a:t>
            </a:r>
            <a:r>
              <a:rPr lang="en-IE" sz="1600" i="1" dirty="0" err="1"/>
              <a:t>Saf</a:t>
            </a:r>
            <a:r>
              <a:rPr lang="en-IE" sz="1600" i="1" dirty="0"/>
              <a:t> </a:t>
            </a:r>
            <a:r>
              <a:rPr lang="en-IE" sz="1600" dirty="0"/>
              <a:t>2014;</a:t>
            </a:r>
            <a:r>
              <a:rPr lang="en-IE" sz="1600" b="1" dirty="0"/>
              <a:t>23:</a:t>
            </a:r>
            <a:r>
              <a:rPr lang="en-IE" sz="1600" dirty="0"/>
              <a:t>678-689.</a:t>
            </a:r>
          </a:p>
          <a:p>
            <a:pPr marL="0" indent="0">
              <a:buNone/>
            </a:pPr>
            <a:endParaRPr lang="en-IE" dirty="0" smtClean="0"/>
          </a:p>
        </p:txBody>
      </p:sp>
    </p:spTree>
    <p:extLst>
      <p:ext uri="{BB962C8B-B14F-4D97-AF65-F5344CB8AC3E}">
        <p14:creationId xmlns:p14="http://schemas.microsoft.com/office/powerpoint/2010/main" xmlns="" val="2458881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985" y="269776"/>
            <a:ext cx="8229600" cy="1143000"/>
          </a:xfrm>
        </p:spPr>
        <p:txBody>
          <a:bodyPr>
            <a:normAutofit fontScale="90000"/>
          </a:bodyPr>
          <a:lstStyle/>
          <a:p>
            <a:pPr lvl="0"/>
            <a:r>
              <a:rPr lang="en-IE" dirty="0" smtClean="0">
                <a:solidFill>
                  <a:schemeClr val="accent1"/>
                </a:solidFill>
              </a:rPr>
              <a:t>More detailed reporting capability</a:t>
            </a:r>
            <a:r>
              <a:rPr lang="en-IE" dirty="0" smtClean="0"/>
              <a:t/>
            </a:r>
            <a:br>
              <a:rPr lang="en-IE" dirty="0" smtClean="0"/>
            </a:br>
            <a:endParaRPr lang="en-IE" dirty="0"/>
          </a:p>
        </p:txBody>
      </p:sp>
      <p:sp>
        <p:nvSpPr>
          <p:cNvPr id="6" name="Rectangle 5"/>
          <p:cNvSpPr/>
          <p:nvPr/>
        </p:nvSpPr>
        <p:spPr>
          <a:xfrm>
            <a:off x="539552" y="4509120"/>
            <a:ext cx="8424936" cy="276999"/>
          </a:xfrm>
          <a:prstGeom prst="rect">
            <a:avLst/>
          </a:prstGeom>
        </p:spPr>
        <p:txBody>
          <a:bodyPr wrap="square">
            <a:spAutoFit/>
          </a:bodyPr>
          <a:lstStyle/>
          <a:p>
            <a:pPr algn="ctr"/>
            <a:r>
              <a:rPr lang="en-IE" sz="1200" b="1" dirty="0" smtClean="0">
                <a:solidFill>
                  <a:schemeClr val="tx2"/>
                </a:solidFill>
              </a:rPr>
              <a:t>Complaints resolved by Complaints Officers either informally or formally within 30 working days against the target line of 75%</a:t>
            </a:r>
            <a:endParaRPr lang="en-IE" sz="1200" b="1" dirty="0">
              <a:solidFill>
                <a:schemeClr val="tx2"/>
              </a:solidFill>
            </a:endParaRPr>
          </a:p>
        </p:txBody>
      </p:sp>
      <p:graphicFrame>
        <p:nvGraphicFramePr>
          <p:cNvPr id="10" name="Chart 9"/>
          <p:cNvGraphicFramePr/>
          <p:nvPr/>
        </p:nvGraphicFramePr>
        <p:xfrm>
          <a:off x="467544" y="1628800"/>
          <a:ext cx="8208912" cy="2952328"/>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4"/>
          <p:cNvPicPr>
            <a:picLocks noChangeAspect="1" noChangeArrowheads="1"/>
          </p:cNvPicPr>
          <p:nvPr/>
        </p:nvPicPr>
        <p:blipFill>
          <a:blip r:embed="rId4" cstate="print"/>
          <a:srcRect/>
          <a:stretch>
            <a:fillRect/>
          </a:stretch>
        </p:blipFill>
        <p:spPr bwMode="auto">
          <a:xfrm>
            <a:off x="0" y="6309320"/>
            <a:ext cx="9192252" cy="620689"/>
          </a:xfrm>
          <a:prstGeom prst="rect">
            <a:avLst/>
          </a:prstGeom>
          <a:noFill/>
          <a:ln w="9525">
            <a:noFill/>
            <a:miter lim="800000"/>
            <a:headEnd/>
            <a:tailEnd/>
          </a:ln>
          <a:effectLst/>
        </p:spPr>
      </p:pic>
      <p:pic>
        <p:nvPicPr>
          <p:cNvPr id="62466" name="Picture 2"/>
          <p:cNvPicPr>
            <a:picLocks noChangeAspect="1" noChangeArrowheads="1"/>
          </p:cNvPicPr>
          <p:nvPr/>
        </p:nvPicPr>
        <p:blipFill>
          <a:blip r:embed="rId5" cstate="print"/>
          <a:srcRect/>
          <a:stretch>
            <a:fillRect/>
          </a:stretch>
        </p:blipFill>
        <p:spPr bwMode="auto">
          <a:xfrm>
            <a:off x="979044" y="5157192"/>
            <a:ext cx="7065919" cy="1080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737" y="44624"/>
            <a:ext cx="8229600" cy="1143000"/>
          </a:xfrm>
        </p:spPr>
        <p:txBody>
          <a:bodyPr/>
          <a:lstStyle/>
          <a:p>
            <a:r>
              <a:rPr lang="en-IE" dirty="0" smtClean="0">
                <a:solidFill>
                  <a:schemeClr val="accent1"/>
                </a:solidFill>
              </a:rPr>
              <a:t>More detailed reporting capability</a:t>
            </a:r>
            <a:endParaRPr lang="en-IE" dirty="0"/>
          </a:p>
        </p:txBody>
      </p:sp>
      <p:sp>
        <p:nvSpPr>
          <p:cNvPr id="4" name="Footer Placeholder 3"/>
          <p:cNvSpPr>
            <a:spLocks noGrp="1"/>
          </p:cNvSpPr>
          <p:nvPr>
            <p:ph type="ftr" sz="quarter" idx="11"/>
          </p:nvPr>
        </p:nvSpPr>
        <p:spPr/>
        <p:txBody>
          <a:bodyPr/>
          <a:lstStyle/>
          <a:p>
            <a:r>
              <a:rPr lang="en-GB" smtClean="0"/>
              <a:t>National Complaints Governance &amp; Learning</a:t>
            </a:r>
            <a:endParaRPr lang="en-GB"/>
          </a:p>
        </p:txBody>
      </p:sp>
      <p:pic>
        <p:nvPicPr>
          <p:cNvPr id="70659" name="Picture 3"/>
          <p:cNvPicPr>
            <a:picLocks noChangeAspect="1" noChangeArrowheads="1"/>
          </p:cNvPicPr>
          <p:nvPr/>
        </p:nvPicPr>
        <p:blipFill>
          <a:blip r:embed="rId2" cstate="print"/>
          <a:srcRect/>
          <a:stretch>
            <a:fillRect/>
          </a:stretch>
        </p:blipFill>
        <p:spPr bwMode="auto">
          <a:xfrm>
            <a:off x="2123728" y="1124744"/>
            <a:ext cx="5195887" cy="5021263"/>
          </a:xfrm>
          <a:prstGeom prst="rect">
            <a:avLst/>
          </a:prstGeom>
          <a:noFill/>
        </p:spPr>
      </p:pic>
      <p:pic>
        <p:nvPicPr>
          <p:cNvPr id="7" name="Picture 4"/>
          <p:cNvPicPr>
            <a:picLocks noChangeAspect="1" noChangeArrowheads="1"/>
          </p:cNvPicPr>
          <p:nvPr/>
        </p:nvPicPr>
        <p:blipFill>
          <a:blip r:embed="rId3" cstate="print"/>
          <a:srcRect/>
          <a:stretch>
            <a:fillRect/>
          </a:stretch>
        </p:blipFill>
        <p:spPr bwMode="auto">
          <a:xfrm>
            <a:off x="0" y="6309320"/>
            <a:ext cx="9192252" cy="62068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44624"/>
            <a:ext cx="8229600" cy="1143000"/>
          </a:xfrm>
        </p:spPr>
        <p:txBody>
          <a:bodyPr/>
          <a:lstStyle/>
          <a:p>
            <a:r>
              <a:rPr lang="en-IE" dirty="0" smtClean="0">
                <a:solidFill>
                  <a:schemeClr val="accent1"/>
                </a:solidFill>
              </a:rPr>
              <a:t>More detailed reporting capability</a:t>
            </a:r>
            <a:endParaRPr lang="en-IE" dirty="0"/>
          </a:p>
        </p:txBody>
      </p:sp>
      <p:sp>
        <p:nvSpPr>
          <p:cNvPr id="4" name="Footer Placeholder 3"/>
          <p:cNvSpPr>
            <a:spLocks noGrp="1"/>
          </p:cNvSpPr>
          <p:nvPr>
            <p:ph type="ftr" sz="quarter" idx="11"/>
          </p:nvPr>
        </p:nvSpPr>
        <p:spPr/>
        <p:txBody>
          <a:bodyPr/>
          <a:lstStyle/>
          <a:p>
            <a:r>
              <a:rPr lang="en-GB" smtClean="0"/>
              <a:t>National Complaints Governance &amp; Learning</a:t>
            </a:r>
            <a:endParaRPr lang="en-GB"/>
          </a:p>
        </p:txBody>
      </p:sp>
      <p:pic>
        <p:nvPicPr>
          <p:cNvPr id="71683" name="Picture 3"/>
          <p:cNvPicPr>
            <a:picLocks noChangeAspect="1" noChangeArrowheads="1"/>
          </p:cNvPicPr>
          <p:nvPr/>
        </p:nvPicPr>
        <p:blipFill>
          <a:blip r:embed="rId2" cstate="print"/>
          <a:srcRect/>
          <a:stretch>
            <a:fillRect/>
          </a:stretch>
        </p:blipFill>
        <p:spPr bwMode="auto">
          <a:xfrm>
            <a:off x="2123728" y="1288057"/>
            <a:ext cx="5205413" cy="5021263"/>
          </a:xfrm>
          <a:prstGeom prst="rect">
            <a:avLst/>
          </a:prstGeom>
          <a:noFill/>
        </p:spPr>
      </p:pic>
      <p:pic>
        <p:nvPicPr>
          <p:cNvPr id="7" name="Picture 4"/>
          <p:cNvPicPr>
            <a:picLocks noChangeAspect="1" noChangeArrowheads="1"/>
          </p:cNvPicPr>
          <p:nvPr/>
        </p:nvPicPr>
        <p:blipFill>
          <a:blip r:embed="rId3" cstate="print"/>
          <a:srcRect/>
          <a:stretch>
            <a:fillRect/>
          </a:stretch>
        </p:blipFill>
        <p:spPr bwMode="auto">
          <a:xfrm>
            <a:off x="0" y="6309320"/>
            <a:ext cx="9192252" cy="62068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bwMode="auto">
          <a:xfrm>
            <a:off x="0" y="6309320"/>
            <a:ext cx="9192252" cy="620689"/>
          </a:xfrm>
          <a:prstGeom prst="rect">
            <a:avLst/>
          </a:prstGeom>
          <a:noFill/>
          <a:ln w="9525">
            <a:noFill/>
            <a:miter lim="800000"/>
            <a:headEnd/>
            <a:tailEnd/>
          </a:ln>
          <a:effectLst/>
        </p:spPr>
      </p:pic>
      <p:sp>
        <p:nvSpPr>
          <p:cNvPr id="2" name="Title 1"/>
          <p:cNvSpPr>
            <a:spLocks noGrp="1"/>
          </p:cNvSpPr>
          <p:nvPr>
            <p:ph type="title"/>
          </p:nvPr>
        </p:nvSpPr>
        <p:spPr>
          <a:xfrm>
            <a:off x="878904" y="44624"/>
            <a:ext cx="8229600" cy="1143000"/>
          </a:xfrm>
        </p:spPr>
        <p:txBody>
          <a:bodyPr/>
          <a:lstStyle/>
          <a:p>
            <a:r>
              <a:rPr lang="en-IE" dirty="0" smtClean="0">
                <a:solidFill>
                  <a:schemeClr val="accent1"/>
                </a:solidFill>
              </a:rPr>
              <a:t>More detailed reporting capability</a:t>
            </a:r>
            <a:endParaRPr lang="en-IE" dirty="0"/>
          </a:p>
        </p:txBody>
      </p:sp>
      <p:graphicFrame>
        <p:nvGraphicFramePr>
          <p:cNvPr id="5" name="Content Placeholder 4"/>
          <p:cNvGraphicFramePr>
            <a:graphicFrameLocks noGrp="1"/>
          </p:cNvGraphicFramePr>
          <p:nvPr>
            <p:ph idx="1"/>
          </p:nvPr>
        </p:nvGraphicFramePr>
        <p:xfrm>
          <a:off x="395536" y="1268760"/>
          <a:ext cx="8352926" cy="4895629"/>
        </p:xfrm>
        <a:graphic>
          <a:graphicData uri="http://schemas.openxmlformats.org/drawingml/2006/table">
            <a:tbl>
              <a:tblPr/>
              <a:tblGrid>
                <a:gridCol w="648071"/>
                <a:gridCol w="4522790"/>
                <a:gridCol w="3182065"/>
              </a:tblGrid>
              <a:tr h="75154">
                <a:tc gridSpan="3">
                  <a:txBody>
                    <a:bodyPr/>
                    <a:lstStyle/>
                    <a:p>
                      <a:pPr algn="l" rtl="0" fontAlgn="t"/>
                      <a:r>
                        <a:rPr lang="en-IE" sz="1600" b="1" i="0" u="none" strike="noStrike" dirty="0">
                          <a:solidFill>
                            <a:srgbClr val="4F81BD"/>
                          </a:solidFill>
                          <a:latin typeface="Calibri"/>
                        </a:rPr>
                        <a:t>Hospital 1: </a:t>
                      </a:r>
                      <a:r>
                        <a:rPr lang="en-IE" sz="1600" b="0" i="0" u="none" strike="noStrike" dirty="0">
                          <a:solidFill>
                            <a:srgbClr val="4F81BD"/>
                          </a:solidFill>
                          <a:latin typeface="Calibri"/>
                        </a:rPr>
                        <a:t>Safe and Effective Care top 5</a:t>
                      </a:r>
                      <a:r>
                        <a:rPr lang="en-IE" sz="1600" b="1" i="0" u="none" strike="noStrike" dirty="0">
                          <a:solidFill>
                            <a:srgbClr val="4F81BD"/>
                          </a:solidFill>
                          <a:latin typeface="Calibri"/>
                        </a:rPr>
                        <a:t>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292267">
                <a:tc>
                  <a:txBody>
                    <a:bodyPr/>
                    <a:lstStyle/>
                    <a:p>
                      <a:pPr algn="l" rtl="0" fontAlgn="t"/>
                      <a:r>
                        <a:rPr lang="en-IE" sz="1600" b="1" i="0" u="none" strike="noStrike">
                          <a:solidFill>
                            <a:srgbClr val="000000"/>
                          </a:solidFill>
                          <a:latin typeface="Calibri"/>
                        </a:rPr>
                        <a:t>Issues</a:t>
                      </a:r>
                      <a:r>
                        <a:rPr lang="en-IE" sz="1600" b="0" i="0" u="none" strike="noStrike">
                          <a:solidFill>
                            <a:srgbClr val="000000"/>
                          </a:solidFill>
                          <a:latin typeface="Calibri"/>
                        </a:rPr>
                        <a:t> </a:t>
                      </a:r>
                      <a:endParaRPr lang="en-IE" sz="1600" b="1" i="0" u="none" strike="noStrike">
                        <a:solidFill>
                          <a:srgbClr val="000000"/>
                        </a:solidFill>
                        <a:latin typeface="Calibri"/>
                      </a:endParaRP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1" i="0" u="none" strike="noStrike" dirty="0">
                          <a:solidFill>
                            <a:srgbClr val="000000"/>
                          </a:solidFill>
                          <a:latin typeface="Calibri"/>
                        </a:rPr>
                        <a:t>Sub Category </a:t>
                      </a:r>
                      <a:r>
                        <a:rPr lang="en-IE" sz="1600" b="1" i="0" u="none" strike="noStrike" dirty="0" smtClean="0">
                          <a:solidFill>
                            <a:srgbClr val="000000"/>
                          </a:solidFill>
                          <a:latin typeface="Calibri"/>
                        </a:rPr>
                        <a:t>Issue Type</a:t>
                      </a:r>
                      <a:r>
                        <a:rPr lang="en-IE" sz="1600" b="0" i="0" u="none" strike="noStrike" dirty="0" smtClean="0">
                          <a:solidFill>
                            <a:srgbClr val="000000"/>
                          </a:solidFill>
                          <a:latin typeface="Calibri"/>
                        </a:rPr>
                        <a:t> </a:t>
                      </a:r>
                      <a:endParaRPr lang="en-IE" sz="1600" b="1" i="0" u="none" strike="noStrike" dirty="0">
                        <a:solidFill>
                          <a:srgbClr val="000000"/>
                        </a:solidFill>
                        <a:latin typeface="Calibri"/>
                      </a:endParaRP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1" i="0" u="none" strike="noStrike">
                          <a:solidFill>
                            <a:srgbClr val="000000"/>
                          </a:solidFill>
                          <a:latin typeface="Calibri"/>
                        </a:rPr>
                        <a:t>Sub Category Type</a:t>
                      </a:r>
                      <a:r>
                        <a:rPr lang="en-IE" sz="1600" b="0" i="0" u="none" strike="noStrike">
                          <a:solidFill>
                            <a:srgbClr val="000000"/>
                          </a:solidFill>
                          <a:latin typeface="Calibri"/>
                        </a:rPr>
                        <a:t> </a:t>
                      </a:r>
                      <a:endParaRPr lang="en-IE" sz="1600" b="1" i="0" u="none" strike="noStrike">
                        <a:solidFill>
                          <a:srgbClr val="000000"/>
                        </a:solidFill>
                        <a:latin typeface="Calibri"/>
                      </a:endParaRP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009">
                <a:tc>
                  <a:txBody>
                    <a:bodyPr/>
                    <a:lstStyle/>
                    <a:p>
                      <a:pPr algn="ctr" rtl="0" fontAlgn="t"/>
                      <a:r>
                        <a:rPr lang="en-IE" sz="1600" b="0" i="0" u="none" strike="noStrike" dirty="0">
                          <a:solidFill>
                            <a:srgbClr val="000000"/>
                          </a:solidFill>
                          <a:latin typeface="Calibri"/>
                        </a:rPr>
                        <a:t>5</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dirty="0">
                          <a:solidFill>
                            <a:srgbClr val="000000"/>
                          </a:solidFill>
                          <a:latin typeface="Calibri"/>
                        </a:rPr>
                        <a:t>Failure / delay in treatment / delivery of care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Treatment and Care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267">
                <a:tc>
                  <a:txBody>
                    <a:bodyPr/>
                    <a:lstStyle/>
                    <a:p>
                      <a:pPr algn="ctr" rtl="0" fontAlgn="t"/>
                      <a:r>
                        <a:rPr lang="en-IE" sz="1600" b="0" i="0" u="none" strike="noStrike" dirty="0">
                          <a:solidFill>
                            <a:srgbClr val="000000"/>
                          </a:solidFill>
                          <a:latin typeface="Calibri"/>
                        </a:rPr>
                        <a:t>4</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Diagnosis - misdiagnosis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Diagnosis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638">
                <a:tc>
                  <a:txBody>
                    <a:bodyPr/>
                    <a:lstStyle/>
                    <a:p>
                      <a:pPr algn="ctr" rtl="0" fontAlgn="t"/>
                      <a:r>
                        <a:rPr lang="en-IE" sz="1600" b="0" i="0" u="none" strike="noStrike" dirty="0">
                          <a:solidFill>
                            <a:srgbClr val="000000"/>
                          </a:solidFill>
                          <a:latin typeface="Calibri"/>
                        </a:rPr>
                        <a:t>4</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Diagnosis - delayed diagnosis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Diagnosis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009">
                <a:tc>
                  <a:txBody>
                    <a:bodyPr/>
                    <a:lstStyle/>
                    <a:p>
                      <a:pPr algn="ctr" rtl="0" fontAlgn="t"/>
                      <a:r>
                        <a:rPr lang="en-IE" sz="1600" b="0" i="0" u="none" strike="noStrike" dirty="0">
                          <a:solidFill>
                            <a:srgbClr val="000000"/>
                          </a:solidFill>
                          <a:latin typeface="Calibri"/>
                        </a:rPr>
                        <a:t>2</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Health Care Associated Infection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Infection prevention and control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896">
                <a:tc>
                  <a:txBody>
                    <a:bodyPr/>
                    <a:lstStyle/>
                    <a:p>
                      <a:pPr algn="ctr" rtl="0" fontAlgn="t"/>
                      <a:r>
                        <a:rPr lang="en-IE" sz="1600" b="0" i="0" u="none" strike="noStrike" dirty="0">
                          <a:solidFill>
                            <a:srgbClr val="000000"/>
                          </a:solidFill>
                          <a:latin typeface="Calibri"/>
                        </a:rPr>
                        <a:t>2</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Cleanliness of area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Hygiene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54">
                <a:tc gridSpan="3">
                  <a:txBody>
                    <a:bodyPr/>
                    <a:lstStyle/>
                    <a:p>
                      <a:pPr algn="l" rtl="0" fontAlgn="t"/>
                      <a:r>
                        <a:rPr lang="en-IE" sz="1600" b="1" i="0" u="none" strike="noStrike">
                          <a:solidFill>
                            <a:srgbClr val="4F81BD"/>
                          </a:solidFill>
                          <a:latin typeface="Calibri"/>
                        </a:rPr>
                        <a:t>Hospital 2: </a:t>
                      </a:r>
                      <a:r>
                        <a:rPr lang="en-IE" sz="1600" b="0" i="0" u="none" strike="noStrike">
                          <a:solidFill>
                            <a:srgbClr val="4F81BD"/>
                          </a:solidFill>
                          <a:latin typeface="Calibri"/>
                        </a:rPr>
                        <a:t>Safe and Effective Care top 5</a:t>
                      </a:r>
                      <a:r>
                        <a:rPr lang="en-IE" sz="1600" b="1" i="0" u="none" strike="noStrike">
                          <a:solidFill>
                            <a:srgbClr val="4F81BD"/>
                          </a:solidFill>
                          <a:latin typeface="Calibri"/>
                        </a:rPr>
                        <a:t>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292267">
                <a:tc>
                  <a:txBody>
                    <a:bodyPr/>
                    <a:lstStyle/>
                    <a:p>
                      <a:pPr algn="l" rtl="0" fontAlgn="t"/>
                      <a:r>
                        <a:rPr lang="en-IE" sz="1600" b="1" i="0" u="none" strike="noStrike">
                          <a:solidFill>
                            <a:srgbClr val="000000"/>
                          </a:solidFill>
                          <a:latin typeface="Calibri"/>
                        </a:rPr>
                        <a:t>Issues</a:t>
                      </a:r>
                      <a:r>
                        <a:rPr lang="en-IE" sz="1600" b="0" i="0" u="none" strike="noStrike">
                          <a:solidFill>
                            <a:srgbClr val="000000"/>
                          </a:solidFill>
                          <a:latin typeface="Calibri"/>
                        </a:rPr>
                        <a:t> </a:t>
                      </a:r>
                      <a:endParaRPr lang="en-IE" sz="1600" b="1" i="0" u="none" strike="noStrike">
                        <a:solidFill>
                          <a:srgbClr val="000000"/>
                        </a:solidFill>
                        <a:latin typeface="Calibri"/>
                      </a:endParaRP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IE" sz="1600" b="1" i="0" u="none" strike="noStrike" dirty="0">
                          <a:solidFill>
                            <a:srgbClr val="000000"/>
                          </a:solidFill>
                          <a:latin typeface="Calibri"/>
                        </a:rPr>
                        <a:t>Sub Category </a:t>
                      </a:r>
                      <a:r>
                        <a:rPr lang="en-IE" sz="1600" b="1" i="0" u="none" strike="noStrike" dirty="0" smtClean="0">
                          <a:solidFill>
                            <a:srgbClr val="000000"/>
                          </a:solidFill>
                          <a:latin typeface="+mn-lt"/>
                        </a:rPr>
                        <a:t>Issue Type</a:t>
                      </a:r>
                      <a:r>
                        <a:rPr lang="en-IE" sz="1600" b="0" i="0" u="none" strike="noStrike" dirty="0" smtClean="0">
                          <a:solidFill>
                            <a:srgbClr val="000000"/>
                          </a:solidFill>
                          <a:latin typeface="+mn-lt"/>
                        </a:rPr>
                        <a:t> </a:t>
                      </a:r>
                      <a:endParaRPr lang="en-IE" sz="1600" b="1" i="0" u="none" strike="noStrike" dirty="0" smtClean="0">
                        <a:solidFill>
                          <a:srgbClr val="000000"/>
                        </a:solidFill>
                        <a:latin typeface="+mn-lt"/>
                      </a:endParaRP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1" i="0" u="none" strike="noStrike">
                          <a:solidFill>
                            <a:srgbClr val="000000"/>
                          </a:solidFill>
                          <a:latin typeface="Calibri"/>
                        </a:rPr>
                        <a:t>Sub Category Type</a:t>
                      </a:r>
                      <a:r>
                        <a:rPr lang="en-IE" sz="1600" b="0" i="0" u="none" strike="noStrike">
                          <a:solidFill>
                            <a:srgbClr val="000000"/>
                          </a:solidFill>
                          <a:latin typeface="Calibri"/>
                        </a:rPr>
                        <a:t> </a:t>
                      </a:r>
                      <a:endParaRPr lang="en-IE" sz="1600" b="1" i="0" u="none" strike="noStrike">
                        <a:solidFill>
                          <a:srgbClr val="000000"/>
                        </a:solidFill>
                        <a:latin typeface="Calibri"/>
                      </a:endParaRP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009">
                <a:tc>
                  <a:txBody>
                    <a:bodyPr/>
                    <a:lstStyle/>
                    <a:p>
                      <a:pPr algn="ctr" rtl="0" fontAlgn="t"/>
                      <a:r>
                        <a:rPr lang="en-IE" sz="1600" b="0" i="0" u="none" strike="noStrike" dirty="0">
                          <a:solidFill>
                            <a:srgbClr val="000000"/>
                          </a:solidFill>
                          <a:latin typeface="Calibri"/>
                        </a:rPr>
                        <a:t>1</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Failure to provide a safe environment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Health and Safety issues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009">
                <a:tc>
                  <a:txBody>
                    <a:bodyPr/>
                    <a:lstStyle/>
                    <a:p>
                      <a:pPr algn="ctr" rtl="0" fontAlgn="t"/>
                      <a:r>
                        <a:rPr lang="en-IE" sz="1600" b="0" i="0" u="none" strike="noStrike">
                          <a:solidFill>
                            <a:srgbClr val="000000"/>
                          </a:solidFill>
                          <a:latin typeface="Calibri"/>
                        </a:rPr>
                        <a:t>1</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Failure / delay in treatment / delivery of care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Treatment and Care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638">
                <a:tc>
                  <a:txBody>
                    <a:bodyPr/>
                    <a:lstStyle/>
                    <a:p>
                      <a:pPr algn="ctr" rtl="0" fontAlgn="t"/>
                      <a:r>
                        <a:rPr lang="en-IE" sz="1600" b="0" i="0" u="none" strike="noStrike">
                          <a:solidFill>
                            <a:srgbClr val="000000"/>
                          </a:solidFill>
                          <a:latin typeface="Calibri"/>
                        </a:rPr>
                        <a:t>1</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Unsuccessful treatment or care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Treatment and Care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7009">
                <a:tc>
                  <a:txBody>
                    <a:bodyPr/>
                    <a:lstStyle/>
                    <a:p>
                      <a:pPr algn="ctr" rtl="0" fontAlgn="t"/>
                      <a:r>
                        <a:rPr lang="en-IE" sz="1600" b="0" i="0" u="none" strike="noStrike">
                          <a:solidFill>
                            <a:srgbClr val="000000"/>
                          </a:solidFill>
                          <a:latin typeface="Calibri"/>
                        </a:rPr>
                        <a:t>1</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Diagnosis - contradictory diagnosis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Diagnosis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638">
                <a:tc>
                  <a:txBody>
                    <a:bodyPr/>
                    <a:lstStyle/>
                    <a:p>
                      <a:pPr algn="ctr" rtl="0" fontAlgn="t"/>
                      <a:r>
                        <a:rPr lang="en-IE" sz="1600" b="0" i="0" u="none" strike="noStrike" dirty="0">
                          <a:solidFill>
                            <a:srgbClr val="000000"/>
                          </a:solidFill>
                          <a:latin typeface="Calibri"/>
                        </a:rPr>
                        <a:t>1</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Unsatisfactory treatment or care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dirty="0">
                          <a:solidFill>
                            <a:srgbClr val="000000"/>
                          </a:solidFill>
                          <a:latin typeface="Calibri"/>
                        </a:rPr>
                        <a:t>Treatment and Care </a:t>
                      </a:r>
                    </a:p>
                  </a:txBody>
                  <a:tcPr marL="2783" marR="2783" marT="278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44624"/>
            <a:ext cx="8229600" cy="1143000"/>
          </a:xfrm>
        </p:spPr>
        <p:txBody>
          <a:bodyPr/>
          <a:lstStyle/>
          <a:p>
            <a:r>
              <a:rPr lang="en-IE" dirty="0" smtClean="0">
                <a:solidFill>
                  <a:schemeClr val="accent1"/>
                </a:solidFill>
              </a:rPr>
              <a:t>More detailed reporting capability</a:t>
            </a:r>
            <a:endParaRPr lang="en-IE" dirty="0"/>
          </a:p>
        </p:txBody>
      </p:sp>
      <p:graphicFrame>
        <p:nvGraphicFramePr>
          <p:cNvPr id="5" name="Content Placeholder 4"/>
          <p:cNvGraphicFramePr>
            <a:graphicFrameLocks noGrp="1"/>
          </p:cNvGraphicFramePr>
          <p:nvPr>
            <p:ph idx="1"/>
          </p:nvPr>
        </p:nvGraphicFramePr>
        <p:xfrm>
          <a:off x="395537" y="1340768"/>
          <a:ext cx="8280918" cy="4608513"/>
        </p:xfrm>
        <a:graphic>
          <a:graphicData uri="http://schemas.openxmlformats.org/drawingml/2006/table">
            <a:tbl>
              <a:tblPr/>
              <a:tblGrid>
                <a:gridCol w="648071"/>
                <a:gridCol w="4824536"/>
                <a:gridCol w="2808311"/>
              </a:tblGrid>
              <a:tr h="255140">
                <a:tc gridSpan="3">
                  <a:txBody>
                    <a:bodyPr/>
                    <a:lstStyle/>
                    <a:p>
                      <a:pPr algn="l" rtl="0" fontAlgn="t"/>
                      <a:r>
                        <a:rPr lang="en-IE" sz="1600" b="1" i="0" u="none" strike="noStrike" dirty="0">
                          <a:solidFill>
                            <a:srgbClr val="4F81BD"/>
                          </a:solidFill>
                          <a:latin typeface="Calibri"/>
                        </a:rPr>
                        <a:t>Hospital 3</a:t>
                      </a:r>
                      <a:r>
                        <a:rPr lang="en-IE" sz="1600" b="1" i="0" u="none" strike="noStrike" dirty="0" smtClean="0">
                          <a:solidFill>
                            <a:srgbClr val="4F81BD"/>
                          </a:solidFill>
                          <a:latin typeface="Calibri"/>
                        </a:rPr>
                        <a:t>: </a:t>
                      </a:r>
                      <a:r>
                        <a:rPr lang="en-IE" sz="1600" b="0" i="0" u="none" strike="noStrike" dirty="0" smtClean="0">
                          <a:solidFill>
                            <a:srgbClr val="4F81BD"/>
                          </a:solidFill>
                          <a:latin typeface="Calibri"/>
                        </a:rPr>
                        <a:t>Safe </a:t>
                      </a:r>
                      <a:r>
                        <a:rPr lang="en-IE" sz="1600" b="0" i="0" u="none" strike="noStrike" dirty="0">
                          <a:solidFill>
                            <a:srgbClr val="4F81BD"/>
                          </a:solidFill>
                          <a:latin typeface="Calibri"/>
                        </a:rPr>
                        <a:t>and Effective Care top 5</a:t>
                      </a:r>
                      <a:r>
                        <a:rPr lang="en-IE" sz="1600" b="1" i="0" u="none" strike="noStrike" dirty="0">
                          <a:solidFill>
                            <a:srgbClr val="4F81BD"/>
                          </a:solidFill>
                          <a:latin typeface="Calibri"/>
                        </a:rPr>
                        <a:t>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404742">
                <a:tc>
                  <a:txBody>
                    <a:bodyPr/>
                    <a:lstStyle/>
                    <a:p>
                      <a:pPr algn="l" rtl="0" fontAlgn="t"/>
                      <a:r>
                        <a:rPr lang="en-IE" sz="1600" b="1" i="0" u="none" strike="noStrike" dirty="0">
                          <a:solidFill>
                            <a:srgbClr val="000000"/>
                          </a:solidFill>
                          <a:latin typeface="Calibri"/>
                        </a:rPr>
                        <a:t>Issues</a:t>
                      </a:r>
                      <a:r>
                        <a:rPr lang="en-IE" sz="1600" b="0" i="0" u="none" strike="noStrike" dirty="0">
                          <a:solidFill>
                            <a:srgbClr val="000000"/>
                          </a:solidFill>
                          <a:latin typeface="Calibri"/>
                        </a:rPr>
                        <a:t> </a:t>
                      </a:r>
                      <a:endParaRPr lang="en-IE" sz="1600" b="1" i="0" u="none" strike="noStrike" dirty="0">
                        <a:solidFill>
                          <a:srgbClr val="000000"/>
                        </a:solidFill>
                        <a:latin typeface="Calibri"/>
                      </a:endParaRP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1" i="0" u="none" strike="noStrike">
                          <a:solidFill>
                            <a:srgbClr val="000000"/>
                          </a:solidFill>
                          <a:latin typeface="Calibri"/>
                        </a:rPr>
                        <a:t>Sub Category Issue Type</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1" i="0" u="none" strike="noStrike">
                          <a:solidFill>
                            <a:srgbClr val="000000"/>
                          </a:solidFill>
                          <a:latin typeface="Calibri"/>
                        </a:rPr>
                        <a:t>Sub Category Type</a:t>
                      </a:r>
                      <a:r>
                        <a:rPr lang="en-IE" sz="1600" b="0" i="0" u="none" strike="noStrike">
                          <a:solidFill>
                            <a:srgbClr val="000000"/>
                          </a:solidFill>
                          <a:latin typeface="Calibri"/>
                        </a:rPr>
                        <a:t> </a:t>
                      </a:r>
                      <a:endParaRPr lang="en-IE" sz="1600" b="1" i="0" u="none" strike="noStrike">
                        <a:solidFill>
                          <a:srgbClr val="000000"/>
                        </a:solidFill>
                        <a:latin typeface="Calibri"/>
                      </a:endParaRP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013">
                <a:tc>
                  <a:txBody>
                    <a:bodyPr/>
                    <a:lstStyle/>
                    <a:p>
                      <a:pPr algn="ctr" rtl="0" fontAlgn="t"/>
                      <a:r>
                        <a:rPr lang="en-IE" sz="1600" b="0" i="0" u="none" strike="noStrike">
                          <a:solidFill>
                            <a:srgbClr val="000000"/>
                          </a:solidFill>
                          <a:latin typeface="Calibri"/>
                        </a:rPr>
                        <a:t>7</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dirty="0">
                          <a:solidFill>
                            <a:srgbClr val="000000"/>
                          </a:solidFill>
                          <a:latin typeface="Calibri"/>
                        </a:rPr>
                        <a:t>Diagnosis - delayed diagnosis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dirty="0">
                          <a:solidFill>
                            <a:srgbClr val="000000"/>
                          </a:solidFill>
                          <a:latin typeface="Calibri"/>
                        </a:rPr>
                        <a:t>Diagnosis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034">
                <a:tc>
                  <a:txBody>
                    <a:bodyPr/>
                    <a:lstStyle/>
                    <a:p>
                      <a:pPr algn="ctr" rtl="0" fontAlgn="t"/>
                      <a:r>
                        <a:rPr lang="en-IE" sz="1600" b="0" i="0" u="none" strike="noStrike">
                          <a:solidFill>
                            <a:srgbClr val="000000"/>
                          </a:solidFill>
                          <a:latin typeface="Calibri"/>
                        </a:rPr>
                        <a:t>5</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Diagnosis - contradictory diagnosis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dirty="0">
                          <a:solidFill>
                            <a:srgbClr val="000000"/>
                          </a:solidFill>
                          <a:latin typeface="Calibri"/>
                        </a:rPr>
                        <a:t>Diagnosis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034">
                <a:tc>
                  <a:txBody>
                    <a:bodyPr/>
                    <a:lstStyle/>
                    <a:p>
                      <a:pPr algn="ctr" rtl="0" fontAlgn="t"/>
                      <a:r>
                        <a:rPr lang="en-IE" sz="1600" b="0" i="0" u="none" strike="noStrike">
                          <a:solidFill>
                            <a:srgbClr val="000000"/>
                          </a:solidFill>
                          <a:latin typeface="Calibri"/>
                        </a:rPr>
                        <a:t>4</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Other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dirty="0">
                          <a:solidFill>
                            <a:srgbClr val="000000"/>
                          </a:solidFill>
                          <a:latin typeface="Calibri"/>
                        </a:rPr>
                        <a:t>Discharge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4742">
                <a:tc>
                  <a:txBody>
                    <a:bodyPr/>
                    <a:lstStyle/>
                    <a:p>
                      <a:pPr algn="ctr" rtl="0" fontAlgn="t"/>
                      <a:r>
                        <a:rPr lang="en-IE" sz="1600" b="0" i="0" u="none" strike="noStrike">
                          <a:solidFill>
                            <a:srgbClr val="000000"/>
                          </a:solidFill>
                          <a:latin typeface="Calibri"/>
                        </a:rPr>
                        <a:t>3</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Diagnosis - misdiagnosis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dirty="0">
                          <a:solidFill>
                            <a:srgbClr val="000000"/>
                          </a:solidFill>
                          <a:latin typeface="Calibri"/>
                        </a:rPr>
                        <a:t>Diagnosis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7326">
                <a:tc>
                  <a:txBody>
                    <a:bodyPr/>
                    <a:lstStyle/>
                    <a:p>
                      <a:pPr algn="ctr" rtl="0" fontAlgn="t"/>
                      <a:r>
                        <a:rPr lang="en-IE" sz="1600" b="0" i="0" u="none" strike="noStrike" dirty="0">
                          <a:solidFill>
                            <a:srgbClr val="000000"/>
                          </a:solidFill>
                          <a:latin typeface="Calibri"/>
                        </a:rPr>
                        <a:t>3</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Failure / delay in treatment / delivery of care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dirty="0">
                          <a:solidFill>
                            <a:srgbClr val="000000"/>
                          </a:solidFill>
                          <a:latin typeface="Calibri"/>
                        </a:rPr>
                        <a:t>Treatment and Care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140">
                <a:tc gridSpan="3">
                  <a:txBody>
                    <a:bodyPr/>
                    <a:lstStyle/>
                    <a:p>
                      <a:pPr algn="l" rtl="0" fontAlgn="t"/>
                      <a:r>
                        <a:rPr lang="en-IE" sz="1600" b="1" i="0" u="none" strike="noStrike" dirty="0">
                          <a:solidFill>
                            <a:srgbClr val="4F81BD"/>
                          </a:solidFill>
                          <a:latin typeface="Calibri"/>
                        </a:rPr>
                        <a:t>Hospital 4</a:t>
                      </a:r>
                      <a:r>
                        <a:rPr lang="en-IE" sz="1600" b="1" i="0" u="none" strike="noStrike" dirty="0" smtClean="0">
                          <a:solidFill>
                            <a:srgbClr val="4F81BD"/>
                          </a:solidFill>
                          <a:latin typeface="Calibri"/>
                        </a:rPr>
                        <a:t>: </a:t>
                      </a:r>
                      <a:r>
                        <a:rPr lang="en-IE" sz="1600" b="0" i="0" u="none" strike="noStrike" dirty="0" smtClean="0">
                          <a:solidFill>
                            <a:srgbClr val="4F81BD"/>
                          </a:solidFill>
                          <a:latin typeface="Calibri"/>
                        </a:rPr>
                        <a:t>Safe </a:t>
                      </a:r>
                      <a:r>
                        <a:rPr lang="en-IE" sz="1600" b="0" i="0" u="none" strike="noStrike" dirty="0">
                          <a:solidFill>
                            <a:srgbClr val="4F81BD"/>
                          </a:solidFill>
                          <a:latin typeface="Calibri"/>
                        </a:rPr>
                        <a:t>and Effective Care top 5</a:t>
                      </a:r>
                      <a:r>
                        <a:rPr lang="en-IE" sz="1600" b="1" i="0" u="none" strike="noStrike" dirty="0">
                          <a:solidFill>
                            <a:srgbClr val="4F81BD"/>
                          </a:solidFill>
                          <a:latin typeface="Calibri"/>
                        </a:rPr>
                        <a:t>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E"/>
                    </a:p>
                  </a:txBody>
                  <a:tcPr/>
                </a:tc>
                <a:tc hMerge="1">
                  <a:txBody>
                    <a:bodyPr/>
                    <a:lstStyle/>
                    <a:p>
                      <a:endParaRPr lang="en-IE"/>
                    </a:p>
                  </a:txBody>
                  <a:tcPr/>
                </a:tc>
              </a:tr>
              <a:tr h="304520">
                <a:tc>
                  <a:txBody>
                    <a:bodyPr/>
                    <a:lstStyle/>
                    <a:p>
                      <a:pPr algn="l" rtl="0" fontAlgn="t"/>
                      <a:r>
                        <a:rPr lang="en-IE" sz="1600" b="1" i="0" u="none" strike="noStrike">
                          <a:solidFill>
                            <a:srgbClr val="000000"/>
                          </a:solidFill>
                          <a:latin typeface="Calibri"/>
                        </a:rPr>
                        <a:t>Issues</a:t>
                      </a:r>
                      <a:r>
                        <a:rPr lang="en-IE" sz="1600" b="0" i="0" u="none" strike="noStrike">
                          <a:solidFill>
                            <a:srgbClr val="000000"/>
                          </a:solidFill>
                          <a:latin typeface="Calibri"/>
                        </a:rPr>
                        <a:t> </a:t>
                      </a:r>
                      <a:endParaRPr lang="en-IE" sz="1600" b="1" i="0" u="none" strike="noStrike">
                        <a:solidFill>
                          <a:srgbClr val="000000"/>
                        </a:solidFill>
                        <a:latin typeface="Calibri"/>
                      </a:endParaRP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1" i="0" u="none" strike="noStrike">
                          <a:solidFill>
                            <a:srgbClr val="000000"/>
                          </a:solidFill>
                          <a:latin typeface="Calibri"/>
                        </a:rPr>
                        <a:t>Sub Category Please Specify</a:t>
                      </a:r>
                      <a:r>
                        <a:rPr lang="en-IE" sz="1600" b="0" i="0" u="none" strike="noStrike">
                          <a:solidFill>
                            <a:srgbClr val="000000"/>
                          </a:solidFill>
                          <a:latin typeface="Calibri"/>
                        </a:rPr>
                        <a:t> </a:t>
                      </a:r>
                      <a:endParaRPr lang="en-IE" sz="1600" b="1" i="0" u="none" strike="noStrike">
                        <a:solidFill>
                          <a:srgbClr val="000000"/>
                        </a:solidFill>
                        <a:latin typeface="Calibri"/>
                      </a:endParaRP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1" i="0" u="none" strike="noStrike">
                          <a:solidFill>
                            <a:srgbClr val="000000"/>
                          </a:solidFill>
                          <a:latin typeface="Calibri"/>
                        </a:rPr>
                        <a:t>Sub Category Type</a:t>
                      </a:r>
                      <a:r>
                        <a:rPr lang="en-IE" sz="1600" b="0" i="0" u="none" strike="noStrike">
                          <a:solidFill>
                            <a:srgbClr val="000000"/>
                          </a:solidFill>
                          <a:latin typeface="Calibri"/>
                        </a:rPr>
                        <a:t> </a:t>
                      </a:r>
                      <a:endParaRPr lang="en-IE" sz="1600" b="1" i="0" u="none" strike="noStrike">
                        <a:solidFill>
                          <a:srgbClr val="000000"/>
                        </a:solidFill>
                        <a:latin typeface="Calibri"/>
                      </a:endParaRP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821">
                <a:tc>
                  <a:txBody>
                    <a:bodyPr/>
                    <a:lstStyle/>
                    <a:p>
                      <a:pPr algn="ctr" rtl="0" fontAlgn="t"/>
                      <a:r>
                        <a:rPr lang="en-IE" sz="1600" b="0" i="0" u="none" strike="noStrike" dirty="0">
                          <a:solidFill>
                            <a:srgbClr val="000000"/>
                          </a:solidFill>
                          <a:latin typeface="Calibri"/>
                        </a:rPr>
                        <a:t>21</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Other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dirty="0">
                          <a:solidFill>
                            <a:srgbClr val="000000"/>
                          </a:solidFill>
                          <a:latin typeface="Calibri"/>
                        </a:rPr>
                        <a:t>Continuity of care (internal )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520">
                <a:tc>
                  <a:txBody>
                    <a:bodyPr/>
                    <a:lstStyle/>
                    <a:p>
                      <a:pPr algn="ctr" rtl="0" fontAlgn="t"/>
                      <a:r>
                        <a:rPr lang="en-IE" sz="1600" b="0" i="0" u="none" strike="noStrike" dirty="0">
                          <a:solidFill>
                            <a:srgbClr val="000000"/>
                          </a:solidFill>
                          <a:latin typeface="Calibri"/>
                        </a:rPr>
                        <a:t>7</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Unsatisfactory treatment or care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dirty="0">
                          <a:solidFill>
                            <a:srgbClr val="000000"/>
                          </a:solidFill>
                          <a:latin typeface="Calibri"/>
                        </a:rPr>
                        <a:t>Treatment and Care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134">
                <a:tc>
                  <a:txBody>
                    <a:bodyPr/>
                    <a:lstStyle/>
                    <a:p>
                      <a:pPr algn="ctr" rtl="0" fontAlgn="t"/>
                      <a:r>
                        <a:rPr lang="en-IE" sz="1600" b="0" i="0" u="none" strike="noStrike" dirty="0">
                          <a:solidFill>
                            <a:srgbClr val="000000"/>
                          </a:solidFill>
                          <a:latin typeface="Calibri"/>
                        </a:rPr>
                        <a:t>6</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Diagnosis - delayed diagnosis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dirty="0">
                          <a:solidFill>
                            <a:srgbClr val="000000"/>
                          </a:solidFill>
                          <a:latin typeface="Calibri"/>
                        </a:rPr>
                        <a:t>Diagnosis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6827">
                <a:tc>
                  <a:txBody>
                    <a:bodyPr/>
                    <a:lstStyle/>
                    <a:p>
                      <a:pPr algn="ctr" rtl="0" fontAlgn="t"/>
                      <a:r>
                        <a:rPr lang="en-IE" sz="1600" b="0" i="0" u="none" strike="noStrike" dirty="0">
                          <a:solidFill>
                            <a:srgbClr val="000000"/>
                          </a:solidFill>
                          <a:latin typeface="Calibri"/>
                        </a:rPr>
                        <a:t>5</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Other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dirty="0">
                          <a:solidFill>
                            <a:srgbClr val="000000"/>
                          </a:solidFill>
                          <a:latin typeface="Calibri"/>
                        </a:rPr>
                        <a:t>Diagnosis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520">
                <a:tc>
                  <a:txBody>
                    <a:bodyPr/>
                    <a:lstStyle/>
                    <a:p>
                      <a:pPr algn="ctr" rtl="0" fontAlgn="t"/>
                      <a:r>
                        <a:rPr lang="en-IE" sz="1600" b="0" i="0" u="none" strike="noStrike" dirty="0">
                          <a:solidFill>
                            <a:srgbClr val="000000"/>
                          </a:solidFill>
                          <a:latin typeface="Calibri"/>
                        </a:rPr>
                        <a:t>2</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a:solidFill>
                            <a:srgbClr val="000000"/>
                          </a:solidFill>
                          <a:latin typeface="Calibri"/>
                        </a:rPr>
                        <a:t>Failure / delay in treatment / delivery of care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r>
                        <a:rPr lang="en-IE" sz="1600" b="0" i="0" u="none" strike="noStrike" dirty="0">
                          <a:solidFill>
                            <a:srgbClr val="000000"/>
                          </a:solidFill>
                          <a:latin typeface="Calibri"/>
                        </a:rPr>
                        <a:t>Treatment and Care </a:t>
                      </a:r>
                    </a:p>
                  </a:txBody>
                  <a:tcPr marL="3740" marR="3740" marT="374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110634" y="836712"/>
            <a:ext cx="7565822" cy="5040560"/>
          </a:xfrm>
          <a:prstGeom prst="rect">
            <a:avLst/>
          </a:prstGeom>
          <a:noFill/>
          <a:ln w="9525">
            <a:noFill/>
            <a:miter lim="800000"/>
            <a:headEnd/>
            <a:tailEnd/>
          </a:ln>
          <a:effectLst/>
        </p:spPr>
      </p:pic>
      <p:sp>
        <p:nvSpPr>
          <p:cNvPr id="6" name="TextBox 5"/>
          <p:cNvSpPr txBox="1"/>
          <p:nvPr/>
        </p:nvSpPr>
        <p:spPr>
          <a:xfrm>
            <a:off x="2123728" y="2924944"/>
            <a:ext cx="5832648" cy="2400657"/>
          </a:xfrm>
          <a:prstGeom prst="rect">
            <a:avLst/>
          </a:prstGeom>
          <a:noFill/>
        </p:spPr>
        <p:txBody>
          <a:bodyPr wrap="square" rtlCol="0">
            <a:spAutoFit/>
          </a:bodyPr>
          <a:lstStyle/>
          <a:p>
            <a:pPr algn="ctr"/>
            <a:endParaRPr lang="en-GB" sz="4000" b="1" dirty="0" smtClean="0">
              <a:solidFill>
                <a:schemeClr val="bg1"/>
              </a:solidFill>
            </a:endParaRPr>
          </a:p>
          <a:p>
            <a:pPr algn="ctr"/>
            <a:r>
              <a:rPr lang="en-GB" sz="4000" b="1" dirty="0" smtClean="0">
                <a:solidFill>
                  <a:schemeClr val="bg1"/>
                </a:solidFill>
              </a:rPr>
              <a:t>Using the CMS</a:t>
            </a:r>
          </a:p>
          <a:p>
            <a:pPr algn="ctr"/>
            <a:r>
              <a:rPr lang="en-GB" sz="4000" b="1" dirty="0" smtClean="0">
                <a:solidFill>
                  <a:schemeClr val="bg1"/>
                </a:solidFill>
              </a:rPr>
              <a:t>DEMO</a:t>
            </a:r>
            <a:endParaRPr lang="en-GB" sz="4000" b="1" dirty="0" smtClean="0"/>
          </a:p>
          <a:p>
            <a:pPr algn="ctr"/>
            <a:r>
              <a:rPr lang="en-GB" sz="3000" b="1" dirty="0" smtClean="0">
                <a:solidFill>
                  <a:schemeClr val="bg1"/>
                </a:solidFill>
              </a:rPr>
              <a:t>Oct 2019</a:t>
            </a:r>
          </a:p>
        </p:txBody>
      </p:sp>
    </p:spTree>
    <p:extLst>
      <p:ext uri="{BB962C8B-B14F-4D97-AF65-F5344CB8AC3E}">
        <p14:creationId xmlns:p14="http://schemas.microsoft.com/office/powerpoint/2010/main" xmlns="" val="516872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cstate="print"/>
          <a:srcRect b="1351"/>
          <a:stretch/>
        </p:blipFill>
        <p:spPr bwMode="auto">
          <a:xfrm>
            <a:off x="971600" y="908721"/>
            <a:ext cx="7818558" cy="525658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cstate="print"/>
          <a:srcRect/>
          <a:stretch>
            <a:fillRect/>
          </a:stretch>
        </p:blipFill>
        <p:spPr bwMode="auto">
          <a:xfrm>
            <a:off x="1043608" y="974215"/>
            <a:ext cx="7515868" cy="509167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110634" y="836712"/>
            <a:ext cx="7565822" cy="5040560"/>
          </a:xfrm>
          <a:prstGeom prst="rect">
            <a:avLst/>
          </a:prstGeom>
          <a:noFill/>
          <a:ln w="9525">
            <a:noFill/>
            <a:miter lim="800000"/>
            <a:headEnd/>
            <a:tailEnd/>
          </a:ln>
          <a:effectLst/>
        </p:spPr>
      </p:pic>
      <p:sp>
        <p:nvSpPr>
          <p:cNvPr id="6" name="TextBox 5"/>
          <p:cNvSpPr txBox="1"/>
          <p:nvPr/>
        </p:nvSpPr>
        <p:spPr>
          <a:xfrm>
            <a:off x="2123728" y="2924943"/>
            <a:ext cx="5832648" cy="1538883"/>
          </a:xfrm>
          <a:prstGeom prst="rect">
            <a:avLst/>
          </a:prstGeom>
          <a:noFill/>
        </p:spPr>
        <p:txBody>
          <a:bodyPr wrap="square" rtlCol="0">
            <a:spAutoFit/>
          </a:bodyPr>
          <a:lstStyle/>
          <a:p>
            <a:pPr algn="ctr"/>
            <a:endParaRPr lang="en-GB" sz="4000" b="1" dirty="0" smtClean="0">
              <a:solidFill>
                <a:schemeClr val="bg1"/>
              </a:solidFill>
            </a:endParaRPr>
          </a:p>
          <a:p>
            <a:pPr algn="ctr"/>
            <a:r>
              <a:rPr lang="en-GB" sz="5400" b="1" dirty="0" smtClean="0">
                <a:solidFill>
                  <a:schemeClr val="bg1"/>
                </a:solidFill>
                <a:latin typeface="Lucida Handwriting" panose="03010101010101010101" pitchFamily="66" charset="0"/>
              </a:rPr>
              <a:t>Thank You</a:t>
            </a:r>
          </a:p>
        </p:txBody>
      </p:sp>
    </p:spTree>
    <p:extLst>
      <p:ext uri="{BB962C8B-B14F-4D97-AF65-F5344CB8AC3E}">
        <p14:creationId xmlns:p14="http://schemas.microsoft.com/office/powerpoint/2010/main" xmlns="" val="3408098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92500" lnSpcReduction="20000"/>
          </a:bodyPr>
          <a:lstStyle/>
          <a:p>
            <a:pPr marL="0" indent="0">
              <a:buNone/>
            </a:pPr>
            <a:r>
              <a:rPr lang="en-IE" b="1" i="1" dirty="0" smtClean="0"/>
              <a:t>Learning to Get Better: Recommendation 13</a:t>
            </a:r>
            <a:r>
              <a:rPr lang="en-IE" b="1" i="1" dirty="0"/>
              <a:t>. </a:t>
            </a:r>
            <a:endParaRPr lang="en-IE" b="1" i="1" dirty="0" smtClean="0"/>
          </a:p>
          <a:p>
            <a:pPr marL="0" indent="0">
              <a:buNone/>
            </a:pPr>
            <a:r>
              <a:rPr lang="en-IE" dirty="0" smtClean="0"/>
              <a:t>The </a:t>
            </a:r>
            <a:r>
              <a:rPr lang="en-IE" dirty="0"/>
              <a:t>HSE should introduce a standard approach to implementing Your Service Your Say across the public health </a:t>
            </a:r>
            <a:r>
              <a:rPr lang="en-IE" dirty="0" smtClean="0"/>
              <a:t>service. This </a:t>
            </a:r>
            <a:r>
              <a:rPr lang="en-IE" dirty="0"/>
              <a:t>should include </a:t>
            </a:r>
            <a:r>
              <a:rPr lang="en-IE" dirty="0" smtClean="0"/>
              <a:t>….</a:t>
            </a:r>
            <a:r>
              <a:rPr lang="en-IE" b="1" dirty="0" smtClean="0"/>
              <a:t>standard </a:t>
            </a:r>
            <a:r>
              <a:rPr lang="en-IE" b="1" dirty="0"/>
              <a:t>categorisation of complaints</a:t>
            </a:r>
            <a:r>
              <a:rPr lang="en-IE" dirty="0"/>
              <a:t> </a:t>
            </a:r>
            <a:r>
              <a:rPr lang="en-IE" dirty="0" smtClean="0"/>
              <a:t>… </a:t>
            </a:r>
            <a:r>
              <a:rPr lang="en-IE" dirty="0"/>
              <a:t>to allow for comparison on complaint handling, subjects and outcomes between hospitals and hospital groups</a:t>
            </a:r>
            <a:r>
              <a:rPr lang="en-IE" dirty="0" smtClean="0"/>
              <a:t>.</a:t>
            </a:r>
          </a:p>
          <a:p>
            <a:pPr marL="0" indent="0">
              <a:buNone/>
            </a:pPr>
            <a:r>
              <a:rPr lang="en-IE" b="1" i="1" dirty="0" smtClean="0"/>
              <a:t>Learning to Get Better: Recommendation 19.</a:t>
            </a:r>
          </a:p>
          <a:p>
            <a:pPr marL="0" indent="0">
              <a:buNone/>
            </a:pPr>
            <a:r>
              <a:rPr lang="en-IE" dirty="0" smtClean="0"/>
              <a:t>A standardised information system for the recording of complaints, comments and compliments should be developed across the hospital groups.</a:t>
            </a:r>
          </a:p>
          <a:p>
            <a:pPr marL="0" indent="0">
              <a:buNone/>
            </a:pPr>
            <a:endParaRPr lang="en-IE" dirty="0" smtClean="0"/>
          </a:p>
        </p:txBody>
      </p:sp>
      <p:sp>
        <p:nvSpPr>
          <p:cNvPr id="6" name="Title 1"/>
          <p:cNvSpPr txBox="1">
            <a:spLocks/>
          </p:cNvSpPr>
          <p:nvPr/>
        </p:nvSpPr>
        <p:spPr>
          <a:xfrm>
            <a:off x="609600" y="413048"/>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4000" b="0" i="0" u="none" strike="noStrike" kern="1200" cap="none" spc="0" normalizeH="0" baseline="0" noProof="0" dirty="0" smtClean="0">
                <a:ln>
                  <a:noFill/>
                </a:ln>
                <a:solidFill>
                  <a:schemeClr val="accent1"/>
                </a:solidFill>
                <a:effectLst/>
                <a:uLnTx/>
                <a:uFillTx/>
                <a:latin typeface="+mn-lt"/>
                <a:ea typeface="+mj-ea"/>
                <a:cs typeface="+mj-cs"/>
              </a:rPr>
              <a:t>Why</a:t>
            </a:r>
            <a:r>
              <a:rPr kumimoji="0" lang="en-IE" sz="4400" b="0" i="0" u="none" strike="noStrike" kern="1200" cap="none" spc="0" normalizeH="0" baseline="0" noProof="0" dirty="0" smtClean="0">
                <a:ln>
                  <a:noFill/>
                </a:ln>
                <a:solidFill>
                  <a:schemeClr val="accent1"/>
                </a:solidFill>
                <a:effectLst/>
                <a:uLnTx/>
                <a:uFillTx/>
                <a:latin typeface="+mj-lt"/>
                <a:ea typeface="+mj-ea"/>
                <a:cs typeface="+mj-cs"/>
              </a:rPr>
              <a:t> use the CMS: </a:t>
            </a:r>
            <a:br>
              <a:rPr kumimoji="0" lang="en-IE" sz="4400" b="0" i="0" u="none" strike="noStrike" kern="1200" cap="none" spc="0" normalizeH="0" baseline="0" noProof="0" dirty="0" smtClean="0">
                <a:ln>
                  <a:noFill/>
                </a:ln>
                <a:solidFill>
                  <a:schemeClr val="accent1"/>
                </a:solidFill>
                <a:effectLst/>
                <a:uLnTx/>
                <a:uFillTx/>
                <a:latin typeface="+mj-lt"/>
                <a:ea typeface="+mj-ea"/>
                <a:cs typeface="+mj-cs"/>
              </a:rPr>
            </a:br>
            <a:r>
              <a:rPr kumimoji="0" lang="en-IE" sz="4400" b="0" i="0" u="none" strike="noStrike" kern="1200" cap="none" spc="0" normalizeH="0" baseline="0" noProof="0" dirty="0" smtClean="0">
                <a:ln>
                  <a:noFill/>
                </a:ln>
                <a:solidFill>
                  <a:schemeClr val="accent1"/>
                </a:solidFill>
                <a:effectLst/>
                <a:uLnTx/>
                <a:uFillTx/>
                <a:latin typeface="+mj-lt"/>
                <a:ea typeface="+mj-ea"/>
                <a:cs typeface="+mj-cs"/>
              </a:rPr>
              <a:t>Learning to Get Better</a:t>
            </a:r>
            <a:endParaRPr kumimoji="0" lang="en-GB" sz="4400" b="0" i="0" u="none" strike="noStrike" kern="1200" cap="none" spc="0" normalizeH="0" baseline="0" noProof="0" dirty="0" smtClean="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xmlns="" val="3494826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IE" b="1" i="1" dirty="0" smtClean="0"/>
              <a:t>Learning to Get Better: Recommendation 13 and 19. </a:t>
            </a:r>
          </a:p>
          <a:p>
            <a:pPr marL="0" indent="0">
              <a:buNone/>
            </a:pPr>
            <a:r>
              <a:rPr lang="en-IE" b="1" i="1" dirty="0" smtClean="0"/>
              <a:t>RESPONSE</a:t>
            </a:r>
          </a:p>
          <a:p>
            <a:pPr lvl="1"/>
            <a:r>
              <a:rPr lang="en-IE" dirty="0" smtClean="0"/>
              <a:t>The HSE has developed a Complaints Management System with an </a:t>
            </a:r>
            <a:r>
              <a:rPr lang="en-IE" dirty="0"/>
              <a:t>expanded HSE coding taxonomy </a:t>
            </a:r>
            <a:r>
              <a:rPr lang="en-IE" dirty="0" smtClean="0"/>
              <a:t>based </a:t>
            </a:r>
            <a:r>
              <a:rPr lang="en-IE" dirty="0"/>
              <a:t>on a </a:t>
            </a:r>
            <a:r>
              <a:rPr lang="en-IE" dirty="0" smtClean="0"/>
              <a:t>thematic </a:t>
            </a:r>
            <a:r>
              <a:rPr lang="en-IE" dirty="0"/>
              <a:t>analysis of the complaints to identify particular complaint issues. These </a:t>
            </a:r>
            <a:r>
              <a:rPr lang="en-IE" dirty="0" smtClean="0"/>
              <a:t>now extend to 153 sub-categories. </a:t>
            </a:r>
          </a:p>
          <a:p>
            <a:pPr lvl="2"/>
            <a:r>
              <a:rPr lang="en-IE" dirty="0" smtClean="0"/>
              <a:t>E.g. Safe &amp; Effective Care </a:t>
            </a:r>
          </a:p>
          <a:p>
            <a:pPr lvl="3"/>
            <a:r>
              <a:rPr lang="en-IE" dirty="0" smtClean="0"/>
              <a:t>Infection prevention and control </a:t>
            </a:r>
          </a:p>
          <a:p>
            <a:pPr lvl="4"/>
            <a:r>
              <a:rPr lang="en-IE" dirty="0" smtClean="0"/>
              <a:t>Non compliance with Infection and Control policies and protocols </a:t>
            </a:r>
          </a:p>
          <a:p>
            <a:pPr lvl="1"/>
            <a:r>
              <a:rPr lang="en-IE" dirty="0" smtClean="0"/>
              <a:t>Other international taxonomies are also being investigated.</a:t>
            </a:r>
          </a:p>
        </p:txBody>
      </p:sp>
      <p:sp>
        <p:nvSpPr>
          <p:cNvPr id="6" name="Title 1"/>
          <p:cNvSpPr txBox="1">
            <a:spLocks/>
          </p:cNvSpPr>
          <p:nvPr/>
        </p:nvSpPr>
        <p:spPr>
          <a:xfrm>
            <a:off x="609600" y="41304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4400" b="0" i="0" u="none" strike="noStrike" kern="1200" cap="none" spc="0" normalizeH="0" baseline="0" noProof="0" dirty="0" smtClean="0">
                <a:ln>
                  <a:noFill/>
                </a:ln>
                <a:solidFill>
                  <a:schemeClr val="accent1"/>
                </a:solidFill>
                <a:effectLst/>
                <a:uLnTx/>
                <a:uFillTx/>
                <a:latin typeface="+mj-lt"/>
                <a:ea typeface="+mj-ea"/>
                <a:cs typeface="+mj-cs"/>
              </a:rPr>
              <a:t>Learning to Get Better: Response</a:t>
            </a:r>
            <a:endParaRPr kumimoji="0" lang="en-GB" sz="4400" b="0" i="0" u="none" strike="noStrike" kern="1200" cap="none" spc="0" normalizeH="0" baseline="0" noProof="0" dirty="0" smtClean="0">
              <a:ln>
                <a:noFill/>
              </a:ln>
              <a:solidFill>
                <a:schemeClr val="accent1"/>
              </a:solidFill>
              <a:effectLst/>
              <a:uLnTx/>
              <a:uFillTx/>
              <a:latin typeface="+mj-lt"/>
              <a:ea typeface="+mj-ea"/>
              <a:cs typeface="+mj-cs"/>
            </a:endParaRPr>
          </a:p>
        </p:txBody>
      </p:sp>
    </p:spTree>
    <p:extLst>
      <p:ext uri="{BB962C8B-B14F-4D97-AF65-F5344CB8AC3E}">
        <p14:creationId xmlns:p14="http://schemas.microsoft.com/office/powerpoint/2010/main" xmlns="" val="247954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IE" dirty="0" smtClean="0">
                <a:solidFill>
                  <a:schemeClr val="accent1"/>
                </a:solidFill>
                <a:latin typeface="+mn-lt"/>
              </a:rPr>
              <a:t>Benefits of a standardised </a:t>
            </a:r>
            <a:br>
              <a:rPr lang="en-IE" dirty="0" smtClean="0">
                <a:solidFill>
                  <a:schemeClr val="accent1"/>
                </a:solidFill>
                <a:latin typeface="+mn-lt"/>
              </a:rPr>
            </a:br>
            <a:r>
              <a:rPr lang="en-IE" dirty="0" smtClean="0">
                <a:solidFill>
                  <a:schemeClr val="accent1"/>
                </a:solidFill>
                <a:latin typeface="+mn-lt"/>
              </a:rPr>
              <a:t>information system </a:t>
            </a:r>
          </a:p>
        </p:txBody>
      </p:sp>
      <p:sp>
        <p:nvSpPr>
          <p:cNvPr id="3" name="Content Placeholder 2"/>
          <p:cNvSpPr>
            <a:spLocks noGrp="1"/>
          </p:cNvSpPr>
          <p:nvPr>
            <p:ph idx="1"/>
          </p:nvPr>
        </p:nvSpPr>
        <p:spPr/>
        <p:txBody>
          <a:bodyPr>
            <a:normAutofit fontScale="85000" lnSpcReduction="20000"/>
          </a:bodyPr>
          <a:lstStyle/>
          <a:p>
            <a:pPr marL="0" indent="0">
              <a:buNone/>
            </a:pPr>
            <a:r>
              <a:rPr lang="en-IE" dirty="0" smtClean="0"/>
              <a:t>Complaint data can be used to identify problems:</a:t>
            </a:r>
          </a:p>
          <a:p>
            <a:r>
              <a:rPr lang="en-IE" dirty="0" smtClean="0"/>
              <a:t>when aggregated - potentially indicates </a:t>
            </a:r>
            <a:r>
              <a:rPr lang="en-IE" dirty="0"/>
              <a:t>problematic trends in healthcare </a:t>
            </a:r>
            <a:r>
              <a:rPr lang="en-IE" dirty="0" smtClean="0"/>
              <a:t>provision.</a:t>
            </a:r>
          </a:p>
          <a:p>
            <a:r>
              <a:rPr lang="en-IE" dirty="0" smtClean="0"/>
              <a:t>enables systematic analysis and </a:t>
            </a:r>
            <a:r>
              <a:rPr lang="en-IE" dirty="0"/>
              <a:t>standardised </a:t>
            </a:r>
            <a:r>
              <a:rPr lang="en-IE" dirty="0" smtClean="0"/>
              <a:t>investigative </a:t>
            </a:r>
            <a:r>
              <a:rPr lang="en-IE" dirty="0"/>
              <a:t>techniques </a:t>
            </a:r>
            <a:r>
              <a:rPr lang="en-IE" dirty="0" smtClean="0"/>
              <a:t>- </a:t>
            </a:r>
            <a:r>
              <a:rPr lang="en-IE" dirty="0"/>
              <a:t>essential </a:t>
            </a:r>
            <a:r>
              <a:rPr lang="en-IE" dirty="0" smtClean="0"/>
              <a:t>for learning </a:t>
            </a:r>
            <a:r>
              <a:rPr lang="en-IE" dirty="0"/>
              <a:t>from patient </a:t>
            </a:r>
            <a:r>
              <a:rPr lang="en-IE" dirty="0" smtClean="0"/>
              <a:t>complaints. </a:t>
            </a:r>
          </a:p>
          <a:p>
            <a:r>
              <a:rPr lang="en-IE" dirty="0" smtClean="0"/>
              <a:t>can be used with a secondary data source.</a:t>
            </a:r>
          </a:p>
          <a:p>
            <a:r>
              <a:rPr lang="en-IE" dirty="0" smtClean="0"/>
              <a:t>the Complaints Management System is:</a:t>
            </a:r>
          </a:p>
          <a:p>
            <a:pPr lvl="2">
              <a:buFont typeface="Calibri" panose="020F0502020204030204" pitchFamily="34" charset="0"/>
              <a:buChar char="⁻"/>
            </a:pPr>
            <a:r>
              <a:rPr lang="en-IE" dirty="0" smtClean="0"/>
              <a:t>Standardised</a:t>
            </a:r>
          </a:p>
          <a:p>
            <a:pPr lvl="2">
              <a:buFont typeface="Calibri" panose="020F0502020204030204" pitchFamily="34" charset="0"/>
              <a:buChar char="⁻"/>
            </a:pPr>
            <a:r>
              <a:rPr lang="en-IE" dirty="0" smtClean="0"/>
              <a:t>Centralised</a:t>
            </a:r>
          </a:p>
          <a:p>
            <a:pPr lvl="2">
              <a:buFont typeface="Calibri" panose="020F0502020204030204" pitchFamily="34" charset="0"/>
              <a:buChar char="⁻"/>
            </a:pPr>
            <a:r>
              <a:rPr lang="en-IE" dirty="0" smtClean="0"/>
              <a:t>Web-based</a:t>
            </a:r>
          </a:p>
          <a:p>
            <a:pPr lvl="2">
              <a:buFont typeface="Calibri" panose="020F0502020204030204" pitchFamily="34" charset="0"/>
              <a:buChar char="⁻"/>
            </a:pPr>
            <a:r>
              <a:rPr lang="en-IE" dirty="0" smtClean="0"/>
              <a:t>Live! – Capturing  live data on </a:t>
            </a:r>
            <a:r>
              <a:rPr lang="en-IE" b="1" dirty="0" smtClean="0"/>
              <a:t>Stage 2</a:t>
            </a:r>
            <a:r>
              <a:rPr lang="en-IE" dirty="0" smtClean="0"/>
              <a:t> complaints.</a:t>
            </a:r>
            <a:endParaRPr lang="en-GB" dirty="0" smtClean="0"/>
          </a:p>
          <a:p>
            <a:endParaRPr lang="en-IE" dirty="0" smtClean="0"/>
          </a:p>
          <a:p>
            <a:endParaRPr lang="en-IE" dirty="0" smtClean="0"/>
          </a:p>
        </p:txBody>
      </p:sp>
    </p:spTree>
    <p:extLst>
      <p:ext uri="{BB962C8B-B14F-4D97-AF65-F5344CB8AC3E}">
        <p14:creationId xmlns:p14="http://schemas.microsoft.com/office/powerpoint/2010/main" xmlns="" val="875685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96" y="260648"/>
            <a:ext cx="8229600" cy="1143000"/>
          </a:xfrm>
        </p:spPr>
        <p:txBody>
          <a:bodyPr>
            <a:normAutofit fontScale="90000"/>
          </a:bodyPr>
          <a:lstStyle/>
          <a:p>
            <a:r>
              <a:rPr lang="en-GB" dirty="0" smtClean="0">
                <a:solidFill>
                  <a:schemeClr val="accent1"/>
                </a:solidFill>
                <a:latin typeface="+mn-lt"/>
              </a:rPr>
              <a:t>The Complaints Management System supports</a:t>
            </a:r>
          </a:p>
        </p:txBody>
      </p:sp>
      <p:sp>
        <p:nvSpPr>
          <p:cNvPr id="3" name="Content Placeholder 2"/>
          <p:cNvSpPr>
            <a:spLocks noGrp="1"/>
          </p:cNvSpPr>
          <p:nvPr>
            <p:ph idx="1"/>
          </p:nvPr>
        </p:nvSpPr>
        <p:spPr>
          <a:xfrm>
            <a:off x="457200" y="1711349"/>
            <a:ext cx="8229600" cy="4525963"/>
          </a:xfrm>
        </p:spPr>
        <p:txBody>
          <a:bodyPr>
            <a:normAutofit/>
          </a:bodyPr>
          <a:lstStyle/>
          <a:p>
            <a:r>
              <a:rPr lang="en-GB" dirty="0" smtClean="0"/>
              <a:t>the quality assurance process of complaints management</a:t>
            </a:r>
          </a:p>
          <a:p>
            <a:pPr marL="857250" lvl="1" indent="-457200">
              <a:buFont typeface="Calibri" panose="020F0502020204030204" pitchFamily="34" charset="0"/>
              <a:buChar char="⁻"/>
            </a:pPr>
            <a:r>
              <a:rPr lang="en-GB" dirty="0" smtClean="0"/>
              <a:t>The CMS is designed to completely support each step of Stage 2 of the complaints process</a:t>
            </a:r>
          </a:p>
          <a:p>
            <a:r>
              <a:rPr lang="en-GB" dirty="0" smtClean="0"/>
              <a:t>end-to-end complaint reporting</a:t>
            </a:r>
          </a:p>
          <a:p>
            <a:r>
              <a:rPr lang="en-GB" dirty="0" smtClean="0"/>
              <a:t>tracking of investigations, outcomes and recommendations </a:t>
            </a:r>
          </a:p>
        </p:txBody>
      </p:sp>
      <p:pic>
        <p:nvPicPr>
          <p:cNvPr id="1028" name="Picture 4"/>
          <p:cNvPicPr>
            <a:picLocks noChangeAspect="1" noChangeArrowheads="1"/>
          </p:cNvPicPr>
          <p:nvPr/>
        </p:nvPicPr>
        <p:blipFill>
          <a:blip r:embed="rId3" cstate="print"/>
          <a:srcRect/>
          <a:stretch>
            <a:fillRect/>
          </a:stretch>
        </p:blipFill>
        <p:spPr bwMode="auto">
          <a:xfrm>
            <a:off x="0" y="6309320"/>
            <a:ext cx="9192252" cy="620689"/>
          </a:xfrm>
          <a:prstGeom prst="rect">
            <a:avLst/>
          </a:prstGeom>
          <a:noFill/>
          <a:ln w="9525">
            <a:noFill/>
            <a:miter lim="800000"/>
            <a:headEnd/>
            <a:tailEnd/>
          </a:ln>
          <a:effectLst/>
        </p:spPr>
      </p:pic>
    </p:spTree>
    <p:extLst>
      <p:ext uri="{BB962C8B-B14F-4D97-AF65-F5344CB8AC3E}">
        <p14:creationId xmlns:p14="http://schemas.microsoft.com/office/powerpoint/2010/main" xmlns="" val="2941449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27632" y="584437"/>
            <a:ext cx="8376816" cy="5580867"/>
          </a:xfrm>
          <a:prstGeom prst="rect">
            <a:avLst/>
          </a:prstGeom>
          <a:noFill/>
          <a:ln w="9525">
            <a:noFill/>
            <a:miter lim="800000"/>
            <a:headEnd/>
            <a:tailEnd/>
          </a:ln>
          <a:effectLst/>
        </p:spPr>
      </p:pic>
      <p:sp>
        <p:nvSpPr>
          <p:cNvPr id="6" name="TextBox 5"/>
          <p:cNvSpPr txBox="1"/>
          <p:nvPr/>
        </p:nvSpPr>
        <p:spPr>
          <a:xfrm>
            <a:off x="1835696" y="2924944"/>
            <a:ext cx="5688632" cy="2400657"/>
          </a:xfrm>
          <a:prstGeom prst="rect">
            <a:avLst/>
          </a:prstGeom>
          <a:noFill/>
        </p:spPr>
        <p:txBody>
          <a:bodyPr wrap="square" rtlCol="0">
            <a:spAutoFit/>
          </a:bodyPr>
          <a:lstStyle/>
          <a:p>
            <a:pPr algn="ctr"/>
            <a:endParaRPr lang="en-GB" sz="4000" b="1" dirty="0" smtClean="0">
              <a:solidFill>
                <a:schemeClr val="bg1"/>
              </a:solidFill>
            </a:endParaRPr>
          </a:p>
          <a:p>
            <a:pPr algn="ctr"/>
            <a:r>
              <a:rPr lang="en-GB" sz="4000" b="1" dirty="0" smtClean="0">
                <a:solidFill>
                  <a:schemeClr val="bg1"/>
                </a:solidFill>
              </a:rPr>
              <a:t>CMS</a:t>
            </a:r>
          </a:p>
          <a:p>
            <a:pPr algn="ctr"/>
            <a:r>
              <a:rPr lang="en-GB" sz="4000" b="1" dirty="0" smtClean="0">
                <a:solidFill>
                  <a:schemeClr val="bg1"/>
                </a:solidFill>
              </a:rPr>
              <a:t>Current Usage</a:t>
            </a:r>
            <a:endParaRPr lang="en-GB" sz="4000" b="1" dirty="0" smtClean="0"/>
          </a:p>
          <a:p>
            <a:pPr algn="ctr"/>
            <a:r>
              <a:rPr lang="en-GB" sz="3000" b="1" dirty="0" smtClean="0">
                <a:solidFill>
                  <a:schemeClr val="bg1"/>
                </a:solidFill>
              </a:rPr>
              <a:t>Oct 2019</a:t>
            </a:r>
          </a:p>
        </p:txBody>
      </p:sp>
      <p:pic>
        <p:nvPicPr>
          <p:cNvPr id="8" name="Picture 7"/>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16632"/>
            <a:ext cx="1368152" cy="1440160"/>
          </a:xfrm>
          <a:prstGeom prst="rect">
            <a:avLst/>
          </a:prstGeom>
          <a:noFill/>
          <a:ln>
            <a:noFill/>
          </a:ln>
        </p:spPr>
      </p:pic>
    </p:spTree>
    <p:extLst>
      <p:ext uri="{BB962C8B-B14F-4D97-AF65-F5344CB8AC3E}">
        <p14:creationId xmlns:p14="http://schemas.microsoft.com/office/powerpoint/2010/main" xmlns="" val="5168723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lumMod val="60000"/>
                    <a:lumOff val="40000"/>
                  </a:schemeClr>
                </a:solidFill>
              </a:rPr>
              <a:t>Usage to date 2019</a:t>
            </a:r>
            <a:endParaRPr lang="en-GB" dirty="0">
              <a:solidFill>
                <a:schemeClr val="tx2">
                  <a:lumMod val="60000"/>
                  <a:lumOff val="40000"/>
                </a:schemeClr>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xmlns="" val="3912087319"/>
              </p:ext>
            </p:extLst>
          </p:nvPr>
        </p:nvGraphicFramePr>
        <p:xfrm>
          <a:off x="395531" y="1268760"/>
          <a:ext cx="8208917" cy="4897454"/>
        </p:xfrm>
        <a:graphic>
          <a:graphicData uri="http://schemas.openxmlformats.org/drawingml/2006/table">
            <a:tbl>
              <a:tblPr/>
              <a:tblGrid>
                <a:gridCol w="816353">
                  <a:extLst>
                    <a:ext uri="{9D8B030D-6E8A-4147-A177-3AD203B41FA5}">
                      <a16:colId xmlns="" xmlns:a16="http://schemas.microsoft.com/office/drawing/2014/main" val="20000"/>
                    </a:ext>
                  </a:extLst>
                </a:gridCol>
                <a:gridCol w="821396">
                  <a:extLst>
                    <a:ext uri="{9D8B030D-6E8A-4147-A177-3AD203B41FA5}">
                      <a16:colId xmlns="" xmlns:a16="http://schemas.microsoft.com/office/drawing/2014/main" val="20001"/>
                    </a:ext>
                  </a:extLst>
                </a:gridCol>
                <a:gridCol w="821396">
                  <a:extLst>
                    <a:ext uri="{9D8B030D-6E8A-4147-A177-3AD203B41FA5}">
                      <a16:colId xmlns="" xmlns:a16="http://schemas.microsoft.com/office/drawing/2014/main" val="20002"/>
                    </a:ext>
                  </a:extLst>
                </a:gridCol>
                <a:gridCol w="821396">
                  <a:extLst>
                    <a:ext uri="{9D8B030D-6E8A-4147-A177-3AD203B41FA5}">
                      <a16:colId xmlns="" xmlns:a16="http://schemas.microsoft.com/office/drawing/2014/main" val="20003"/>
                    </a:ext>
                  </a:extLst>
                </a:gridCol>
                <a:gridCol w="821396">
                  <a:extLst>
                    <a:ext uri="{9D8B030D-6E8A-4147-A177-3AD203B41FA5}">
                      <a16:colId xmlns="" xmlns:a16="http://schemas.microsoft.com/office/drawing/2014/main" val="20004"/>
                    </a:ext>
                  </a:extLst>
                </a:gridCol>
                <a:gridCol w="821396">
                  <a:extLst>
                    <a:ext uri="{9D8B030D-6E8A-4147-A177-3AD203B41FA5}">
                      <a16:colId xmlns="" xmlns:a16="http://schemas.microsoft.com/office/drawing/2014/main" val="20005"/>
                    </a:ext>
                  </a:extLst>
                </a:gridCol>
                <a:gridCol w="821396">
                  <a:extLst>
                    <a:ext uri="{9D8B030D-6E8A-4147-A177-3AD203B41FA5}">
                      <a16:colId xmlns="" xmlns:a16="http://schemas.microsoft.com/office/drawing/2014/main" val="20006"/>
                    </a:ext>
                  </a:extLst>
                </a:gridCol>
                <a:gridCol w="821396">
                  <a:extLst>
                    <a:ext uri="{9D8B030D-6E8A-4147-A177-3AD203B41FA5}">
                      <a16:colId xmlns="" xmlns:a16="http://schemas.microsoft.com/office/drawing/2014/main" val="20007"/>
                    </a:ext>
                  </a:extLst>
                </a:gridCol>
                <a:gridCol w="821396">
                  <a:extLst>
                    <a:ext uri="{9D8B030D-6E8A-4147-A177-3AD203B41FA5}">
                      <a16:colId xmlns="" xmlns:a16="http://schemas.microsoft.com/office/drawing/2014/main" val="20008"/>
                    </a:ext>
                  </a:extLst>
                </a:gridCol>
                <a:gridCol w="821396">
                  <a:extLst>
                    <a:ext uri="{9D8B030D-6E8A-4147-A177-3AD203B41FA5}">
                      <a16:colId xmlns="" xmlns:a16="http://schemas.microsoft.com/office/drawing/2014/main" val="20009"/>
                    </a:ext>
                  </a:extLst>
                </a:gridCol>
              </a:tblGrid>
              <a:tr h="579400">
                <a:tc>
                  <a:txBody>
                    <a:bodyPr/>
                    <a:lstStyle/>
                    <a:p>
                      <a:pPr>
                        <a:lnSpc>
                          <a:spcPct val="115000"/>
                        </a:lnSpc>
                        <a:spcAft>
                          <a:spcPts val="1000"/>
                        </a:spcAft>
                      </a:pPr>
                      <a:r>
                        <a:rPr lang="en-IE" sz="1100" b="1" dirty="0">
                          <a:latin typeface="Calibri"/>
                          <a:ea typeface="Calibri"/>
                          <a:cs typeface="Times New Roman"/>
                        </a:rPr>
                        <a:t>Area </a:t>
                      </a:r>
                      <a:endParaRPr lang="en-IE" sz="1100" dirty="0">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100" b="1" dirty="0">
                          <a:latin typeface="Calibri"/>
                          <a:ea typeface="Calibri"/>
                          <a:cs typeface="Times New Roman"/>
                        </a:rPr>
                        <a:t>Recorded on CMS </a:t>
                      </a:r>
                      <a:endParaRPr lang="en-IE" sz="1100" dirty="0">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100" b="1" dirty="0">
                          <a:latin typeface="Calibri"/>
                          <a:ea typeface="Calibri"/>
                          <a:cs typeface="Times New Roman"/>
                        </a:rPr>
                        <a:t>All issues subject to legislation </a:t>
                      </a:r>
                      <a:endParaRPr lang="en-IE" sz="1100" dirty="0">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100" b="1" dirty="0">
                          <a:latin typeface="Calibri"/>
                          <a:ea typeface="Calibri"/>
                          <a:cs typeface="Times New Roman"/>
                        </a:rPr>
                        <a:t>No issues subject to legislation </a:t>
                      </a:r>
                      <a:endParaRPr lang="en-IE" sz="1100" dirty="0">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100" b="1" dirty="0">
                          <a:latin typeface="Calibri"/>
                          <a:ea typeface="Calibri"/>
                          <a:cs typeface="Times New Roman"/>
                        </a:rPr>
                        <a:t>Some issues subject to legislation </a:t>
                      </a:r>
                      <a:endParaRPr lang="en-IE" sz="1100" dirty="0">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100" b="1" dirty="0">
                          <a:latin typeface="Calibri"/>
                          <a:ea typeface="Calibri"/>
                          <a:cs typeface="Times New Roman"/>
                        </a:rPr>
                        <a:t>undefined </a:t>
                      </a:r>
                      <a:endParaRPr lang="en-IE" sz="1100" dirty="0">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100" dirty="0">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100" b="1" dirty="0">
                          <a:latin typeface="Calibri"/>
                          <a:ea typeface="Calibri"/>
                          <a:cs typeface="Times New Roman"/>
                        </a:rPr>
                        <a:t>2018 </a:t>
                      </a:r>
                      <a:r>
                        <a:rPr lang="en-IE" sz="1100" b="1" dirty="0" smtClean="0">
                          <a:latin typeface="Calibri"/>
                          <a:ea typeface="Calibri"/>
                          <a:cs typeface="Times New Roman"/>
                        </a:rPr>
                        <a:t>@</a:t>
                      </a:r>
                      <a:br>
                        <a:rPr lang="en-IE" sz="1100" b="1" dirty="0" smtClean="0">
                          <a:latin typeface="Calibri"/>
                          <a:ea typeface="Calibri"/>
                          <a:cs typeface="Times New Roman"/>
                        </a:rPr>
                      </a:br>
                      <a:r>
                        <a:rPr lang="en-IE" sz="1100" b="1" dirty="0" smtClean="0">
                          <a:latin typeface="Calibri"/>
                          <a:ea typeface="Calibri"/>
                          <a:cs typeface="Times New Roman"/>
                        </a:rPr>
                        <a:t>18/09/2019</a:t>
                      </a:r>
                      <a:endParaRPr lang="en-IE" sz="1100" dirty="0">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100" dirty="0">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100" b="1" dirty="0" smtClean="0">
                          <a:latin typeface="Calibri"/>
                          <a:ea typeface="Calibri"/>
                          <a:cs typeface="Times New Roman"/>
                        </a:rPr>
                        <a:t>Users Trained</a:t>
                      </a:r>
                      <a:endParaRPr lang="en-IE" sz="1100" b="1" dirty="0">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0"/>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CHO 1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35</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24</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11</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6</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37</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1"/>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CHO 2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3</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3</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10 </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17</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2"/>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CHO 3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42</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41</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1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84 </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7</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3"/>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CHO 4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50</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25</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9</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15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1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80</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99</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4"/>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CHO 5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22</a:t>
                      </a:r>
                      <a:r>
                        <a:rPr lang="en-IE" sz="1200" b="1" dirty="0">
                          <a:solidFill>
                            <a:schemeClr val="tx1"/>
                          </a:solidFill>
                          <a:latin typeface="Calibri"/>
                          <a:ea typeface="Calibri"/>
                          <a:cs typeface="Times New Roman"/>
                        </a:rPr>
                        <a:t> </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a:solidFill>
                            <a:schemeClr val="tx1"/>
                          </a:solidFill>
                          <a:latin typeface="Calibri"/>
                          <a:ea typeface="Calibri"/>
                          <a:cs typeface="Times New Roman"/>
                        </a:rPr>
                        <a:t>15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7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57 </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49</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5"/>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CHO 6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50</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49</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1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21 </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51</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6"/>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CHO 7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69</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67</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0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200" dirty="0" smtClean="0">
                          <a:solidFill>
                            <a:schemeClr val="tx1"/>
                          </a:solidFill>
                          <a:latin typeface="Calibri"/>
                          <a:ea typeface="Times New Roman"/>
                        </a:rPr>
                        <a:t>2</a:t>
                      </a: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5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36</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7"/>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CHO 8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55</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40</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5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9</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200" dirty="0" smtClean="0">
                          <a:solidFill>
                            <a:schemeClr val="tx1"/>
                          </a:solidFill>
                          <a:latin typeface="Calibri"/>
                          <a:ea typeface="Times New Roman"/>
                        </a:rPr>
                        <a:t>1</a:t>
                      </a: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127</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87</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8"/>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CHO 9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54</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18</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18</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18</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128</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93</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09"/>
                  </a:ext>
                </a:extLst>
              </a:tr>
              <a:tr h="197328">
                <a:tc>
                  <a:txBody>
                    <a:bodyPr/>
                    <a:lstStyle/>
                    <a:p>
                      <a:pPr>
                        <a:lnSpc>
                          <a:spcPct val="115000"/>
                        </a:lnSpc>
                      </a:pPr>
                      <a:endParaRPr lang="en-IE" sz="11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10"/>
                  </a:ext>
                </a:extLst>
              </a:tr>
              <a:tr h="197328">
                <a:tc>
                  <a:txBody>
                    <a:bodyPr/>
                    <a:lstStyle/>
                    <a:p>
                      <a:pPr>
                        <a:lnSpc>
                          <a:spcPct val="115000"/>
                        </a:lnSpc>
                      </a:pPr>
                      <a:endParaRPr lang="en-IE" sz="11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11"/>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RCSI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689</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560</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51</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71</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7</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702</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38</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12"/>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DMHG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170</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168 </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r>
                        <a:rPr lang="en-IE" sz="1200" dirty="0" smtClean="0">
                          <a:solidFill>
                            <a:schemeClr val="tx1"/>
                          </a:solidFill>
                          <a:latin typeface="Calibri"/>
                          <a:ea typeface="Times New Roman"/>
                        </a:rPr>
                        <a:t>1</a:t>
                      </a: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1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165 </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36</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13"/>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IEHG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191</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81</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72</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36 </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2</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235</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17</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14"/>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SSWHG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476</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275</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83</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102</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16</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354 </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57</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15"/>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Saolta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327</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289</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36</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2</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336</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29</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16"/>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ULH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468</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453</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5</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2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8</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517 </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22</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17"/>
                  </a:ext>
                </a:extLst>
              </a:tr>
              <a:tr h="197328">
                <a:tc>
                  <a:txBody>
                    <a:bodyPr/>
                    <a:lstStyle/>
                    <a:p>
                      <a:pPr>
                        <a:lnSpc>
                          <a:spcPct val="115000"/>
                        </a:lnSpc>
                      </a:pPr>
                      <a:endParaRPr lang="en-IE" sz="11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18"/>
                  </a:ext>
                </a:extLst>
              </a:tr>
              <a:tr h="197328">
                <a:tc>
                  <a:txBody>
                    <a:bodyPr/>
                    <a:lstStyle/>
                    <a:p>
                      <a:pPr>
                        <a:lnSpc>
                          <a:spcPct val="115000"/>
                        </a:lnSpc>
                        <a:spcAft>
                          <a:spcPts val="1000"/>
                        </a:spcAft>
                      </a:pPr>
                      <a:r>
                        <a:rPr lang="en-IE" sz="1100" b="1" dirty="0">
                          <a:solidFill>
                            <a:schemeClr val="tx1"/>
                          </a:solidFill>
                          <a:latin typeface="Calibri"/>
                          <a:ea typeface="Calibri"/>
                          <a:cs typeface="Times New Roman"/>
                        </a:rPr>
                        <a:t>NAS </a:t>
                      </a:r>
                      <a:endParaRPr lang="en-IE" sz="11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60</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nSpc>
                          <a:spcPct val="115000"/>
                        </a:lnSpc>
                        <a:spcAft>
                          <a:spcPts val="1000"/>
                        </a:spcAft>
                      </a:pPr>
                      <a:r>
                        <a:rPr lang="en-IE" sz="1200" dirty="0" smtClean="0">
                          <a:solidFill>
                            <a:schemeClr val="tx1"/>
                          </a:solidFill>
                          <a:latin typeface="Calibri"/>
                          <a:ea typeface="Calibri"/>
                          <a:cs typeface="Times New Roman"/>
                        </a:rPr>
                        <a:t>52</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4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3</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1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IE" sz="1200" dirty="0">
                        <a:solidFill>
                          <a:schemeClr val="tx1"/>
                        </a:solidFill>
                        <a:latin typeface="Calibri"/>
                        <a:ea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a:solidFill>
                            <a:schemeClr val="tx1"/>
                          </a:solidFill>
                          <a:latin typeface="Calibri"/>
                          <a:ea typeface="Calibri"/>
                          <a:cs typeface="Times New Roman"/>
                        </a:rPr>
                        <a:t>63 </a:t>
                      </a: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1000"/>
                        </a:spcAft>
                      </a:pP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IE" sz="1200" dirty="0" smtClean="0">
                          <a:solidFill>
                            <a:schemeClr val="tx1"/>
                          </a:solidFill>
                          <a:latin typeface="Calibri"/>
                          <a:ea typeface="Calibri"/>
                          <a:cs typeface="Times New Roman"/>
                        </a:rPr>
                        <a:t>7</a:t>
                      </a:r>
                      <a:endParaRPr lang="en-IE" sz="1200" dirty="0">
                        <a:solidFill>
                          <a:schemeClr val="tx1"/>
                        </a:solidFill>
                        <a:latin typeface="Calibri"/>
                        <a:ea typeface="Calibri"/>
                        <a:cs typeface="Times New Roman"/>
                      </a:endParaRPr>
                    </a:p>
                  </a:txBody>
                  <a:tcPr marL="6292" marR="6292" marT="629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19"/>
                  </a:ext>
                </a:extLst>
              </a:tr>
              <a:tr h="197328">
                <a:tc>
                  <a:txBody>
                    <a:bodyPr/>
                    <a:lstStyle/>
                    <a:p>
                      <a:pPr algn="l" fontAlgn="b"/>
                      <a:r>
                        <a:rPr lang="en-IE" sz="1100" b="1" i="0" u="none" strike="noStrike" dirty="0">
                          <a:solidFill>
                            <a:schemeClr val="tx1"/>
                          </a:solidFill>
                          <a:latin typeface="Calibri"/>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IE" sz="1200" b="1" i="0" u="none" strike="noStrike" dirty="0">
                          <a:solidFill>
                            <a:srgbClr val="C00000"/>
                          </a:solidFill>
                          <a:latin typeface="Calibri"/>
                        </a:rPr>
                        <a:t>2761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rtl="0" fontAlgn="b"/>
                      <a:r>
                        <a:rPr lang="en-IE" sz="1200" b="1" i="0" u="none" strike="noStrike" dirty="0">
                          <a:solidFill>
                            <a:schemeClr val="tx1"/>
                          </a:solidFill>
                          <a:latin typeface="Calibri"/>
                        </a:rPr>
                        <a:t>2160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IE" sz="1200" b="1" i="0" u="none" strike="noStrike" dirty="0">
                          <a:solidFill>
                            <a:schemeClr val="tx1"/>
                          </a:solidFill>
                          <a:latin typeface="Calibri"/>
                        </a:rPr>
                        <a:t>296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IE" sz="1200" b="1" i="0" u="none" strike="noStrike" dirty="0">
                          <a:solidFill>
                            <a:schemeClr val="tx1"/>
                          </a:solidFill>
                          <a:latin typeface="Calibri"/>
                        </a:rPr>
                        <a:t>259</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IE" sz="1200" b="1" i="0" u="none" strike="noStrike" dirty="0">
                          <a:solidFill>
                            <a:schemeClr val="tx1"/>
                          </a:solidFill>
                          <a:latin typeface="Calibri"/>
                        </a:rPr>
                        <a:t>46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IE" sz="1200" b="1" i="0" u="none" strike="noStrike" dirty="0">
                          <a:solidFill>
                            <a:schemeClr val="tx1"/>
                          </a:solidFill>
                          <a:latin typeface="Calibri"/>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r>
                        <a:rPr lang="en-IE" sz="1200" b="1" i="0" u="none" strike="noStrike" dirty="0">
                          <a:solidFill>
                            <a:schemeClr val="tx1"/>
                          </a:solidFill>
                          <a:latin typeface="Calibri"/>
                        </a:rPr>
                        <a:t>2890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rtl="0" fontAlgn="b"/>
                      <a:r>
                        <a:rPr lang="en-IE" sz="1200" b="0" i="0" u="none" strike="noStrike" dirty="0">
                          <a:solidFill>
                            <a:schemeClr val="tx1"/>
                          </a:solidFill>
                          <a:latin typeface="Calibri"/>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b"/>
                      <a:endParaRPr lang="en-IE" sz="1200" b="0" i="0" u="none" strike="noStrike" dirty="0">
                        <a:solidFill>
                          <a:schemeClr val="tx1"/>
                        </a:solidFill>
                        <a:latin typeface="Calibri"/>
                      </a:endParaRP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 xmlns:a16="http://schemas.microsoft.com/office/drawing/2014/main" val="10020"/>
                  </a:ext>
                </a:extLst>
              </a:tr>
            </a:tbl>
          </a:graphicData>
        </a:graphic>
      </p:graphicFrame>
    </p:spTree>
    <p:extLst>
      <p:ext uri="{BB962C8B-B14F-4D97-AF65-F5344CB8AC3E}">
        <p14:creationId xmlns:p14="http://schemas.microsoft.com/office/powerpoint/2010/main" xmlns="" val="810205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tx2">
                    <a:lumMod val="60000"/>
                    <a:lumOff val="40000"/>
                  </a:schemeClr>
                </a:solidFill>
              </a:rPr>
              <a:t>NCGLT Reports</a:t>
            </a:r>
            <a:endParaRPr lang="en-GB" dirty="0">
              <a:solidFill>
                <a:schemeClr val="tx2">
                  <a:lumMod val="60000"/>
                  <a:lumOff val="40000"/>
                </a:schemeClr>
              </a:solidFill>
            </a:endParaRPr>
          </a:p>
        </p:txBody>
      </p:sp>
      <p:sp>
        <p:nvSpPr>
          <p:cNvPr id="7" name="Content Placeholder 6"/>
          <p:cNvSpPr>
            <a:spLocks noGrp="1"/>
          </p:cNvSpPr>
          <p:nvPr>
            <p:ph idx="1"/>
          </p:nvPr>
        </p:nvSpPr>
        <p:spPr/>
        <p:txBody>
          <a:bodyPr>
            <a:normAutofit fontScale="92500" lnSpcReduction="10000"/>
          </a:bodyPr>
          <a:lstStyle/>
          <a:p>
            <a:pPr>
              <a:buNone/>
            </a:pPr>
            <a:r>
              <a:rPr lang="en-IE" b="1" dirty="0" smtClean="0"/>
              <a:t>NCGLT </a:t>
            </a:r>
          </a:p>
          <a:p>
            <a:r>
              <a:rPr lang="en-IE" dirty="0" smtClean="0"/>
              <a:t>Annual Report: Health Service Complaints Process Compliance</a:t>
            </a:r>
          </a:p>
          <a:p>
            <a:r>
              <a:rPr lang="en-IE" dirty="0" smtClean="0"/>
              <a:t>Annual Area Reports: Classification driven</a:t>
            </a:r>
          </a:p>
          <a:p>
            <a:r>
              <a:rPr lang="en-IE" dirty="0" smtClean="0"/>
              <a:t>Ad hoc Reports</a:t>
            </a:r>
          </a:p>
          <a:p>
            <a:pPr>
              <a:buNone/>
            </a:pPr>
            <a:endParaRPr lang="en-IE" dirty="0" smtClean="0"/>
          </a:p>
          <a:p>
            <a:pPr>
              <a:buNone/>
            </a:pPr>
            <a:r>
              <a:rPr lang="en-IE" b="1" dirty="0" smtClean="0"/>
              <a:t>CHOs/HGs</a:t>
            </a:r>
          </a:p>
          <a:p>
            <a:r>
              <a:rPr lang="en-IE" dirty="0" smtClean="0"/>
              <a:t>Scheduled Reports</a:t>
            </a:r>
          </a:p>
          <a:p>
            <a:r>
              <a:rPr lang="en-IE" dirty="0" smtClean="0"/>
              <a:t>Ad hoc Reports</a:t>
            </a:r>
          </a:p>
          <a:p>
            <a:endParaRPr lang="en-IE" dirty="0"/>
          </a:p>
        </p:txBody>
      </p:sp>
    </p:spTree>
    <p:extLst>
      <p:ext uri="{BB962C8B-B14F-4D97-AF65-F5344CB8AC3E}">
        <p14:creationId xmlns:p14="http://schemas.microsoft.com/office/powerpoint/2010/main" xmlns="" val="810205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7446</TotalTime>
  <Words>1500</Words>
  <Application>Microsoft Office PowerPoint</Application>
  <PresentationFormat>On-screen Show (4:3)</PresentationFormat>
  <Paragraphs>360</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Why use the CMS:  The Francis Report</vt:lpstr>
      <vt:lpstr>Slide 3</vt:lpstr>
      <vt:lpstr>Slide 4</vt:lpstr>
      <vt:lpstr>Benefits of a standardised  information system </vt:lpstr>
      <vt:lpstr>The Complaints Management System supports</vt:lpstr>
      <vt:lpstr>Slide 7</vt:lpstr>
      <vt:lpstr>Usage to date 2019</vt:lpstr>
      <vt:lpstr>NCGLT Reports</vt:lpstr>
      <vt:lpstr>Potential Scheduled Reports</vt:lpstr>
      <vt:lpstr>Slide 11</vt:lpstr>
      <vt:lpstr>CMS Steering Group</vt:lpstr>
      <vt:lpstr>CMS Steering Group</vt:lpstr>
      <vt:lpstr>Slide 14</vt:lpstr>
      <vt:lpstr>2019 Data Quality Audit</vt:lpstr>
      <vt:lpstr>2019 Data Quality Audit: General Findings</vt:lpstr>
      <vt:lpstr>CMS Support Form</vt:lpstr>
      <vt:lpstr>Slide 18</vt:lpstr>
      <vt:lpstr>More detailed reporting capability</vt:lpstr>
      <vt:lpstr>More detailed reporting capability </vt:lpstr>
      <vt:lpstr>More detailed reporting capability</vt:lpstr>
      <vt:lpstr>More detailed reporting capability</vt:lpstr>
      <vt:lpstr>More detailed reporting capability</vt:lpstr>
      <vt:lpstr>More detailed reporting capability</vt:lpstr>
      <vt:lpstr>Slide 25</vt:lpstr>
      <vt:lpstr>Slide 26</vt:lpstr>
      <vt:lpstr>Slide 27</vt:lpstr>
      <vt:lpstr>Slide 28</vt:lpstr>
    </vt:vector>
  </TitlesOfParts>
  <Company>HSE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455</cp:revision>
  <dcterms:created xsi:type="dcterms:W3CDTF">2017-02-16T11:56:59Z</dcterms:created>
  <dcterms:modified xsi:type="dcterms:W3CDTF">2019-09-30T12:04:26Z</dcterms:modified>
</cp:coreProperties>
</file>