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2"/>
  </p:notesMasterIdLst>
  <p:handoutMasterIdLst>
    <p:handoutMasterId r:id="rId23"/>
  </p:handoutMasterIdLst>
  <p:sldIdLst>
    <p:sldId id="276" r:id="rId3"/>
    <p:sldId id="468" r:id="rId4"/>
    <p:sldId id="497" r:id="rId5"/>
    <p:sldId id="499" r:id="rId6"/>
    <p:sldId id="460" r:id="rId7"/>
    <p:sldId id="463" r:id="rId8"/>
    <p:sldId id="486" r:id="rId9"/>
    <p:sldId id="462" r:id="rId10"/>
    <p:sldId id="487" r:id="rId11"/>
    <p:sldId id="488" r:id="rId12"/>
    <p:sldId id="489" r:id="rId13"/>
    <p:sldId id="490" r:id="rId14"/>
    <p:sldId id="491" r:id="rId15"/>
    <p:sldId id="492" r:id="rId16"/>
    <p:sldId id="493" r:id="rId17"/>
    <p:sldId id="494" r:id="rId18"/>
    <p:sldId id="495" r:id="rId19"/>
    <p:sldId id="496" r:id="rId20"/>
    <p:sldId id="485"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08" autoAdjust="0"/>
    <p:restoredTop sz="97994" autoAdjust="0"/>
  </p:normalViewPr>
  <p:slideViewPr>
    <p:cSldViewPr>
      <p:cViewPr>
        <p:scale>
          <a:sx n="100" d="100"/>
          <a:sy n="100" d="100"/>
        </p:scale>
        <p:origin x="-672"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C9BDD0F-F24D-4ACB-A5CC-BC3ABE92D694}" type="datetimeFigureOut">
              <a:rPr lang="en-IE" smtClean="0"/>
              <a:pPr/>
              <a:t>07/10/2019</a:t>
            </a:fld>
            <a:endParaRPr lang="en-I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D743E05-82F1-435A-8981-222F0AD59270}" type="slidenum">
              <a:rPr lang="en-IE" smtClean="0"/>
              <a:pPr/>
              <a:t>‹#›</a:t>
            </a:fld>
            <a:endParaRPr lang="en-IE"/>
          </a:p>
        </p:txBody>
      </p:sp>
    </p:spTree>
    <p:extLst>
      <p:ext uri="{BB962C8B-B14F-4D97-AF65-F5344CB8AC3E}">
        <p14:creationId xmlns:p14="http://schemas.microsoft.com/office/powerpoint/2010/main" xmlns="" val="71095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2DF2D20-B898-4D84-8644-19366D4B56C0}" type="datetimeFigureOut">
              <a:rPr lang="en-GB" smtClean="0"/>
              <a:pPr/>
              <a:t>07/10/2019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AC637CD-C7EB-435E-9B61-4361B369CBA3}" type="slidenum">
              <a:rPr lang="en-GB" smtClean="0"/>
              <a:pPr/>
              <a:t>‹#›</a:t>
            </a:fld>
            <a:endParaRPr lang="en-GB"/>
          </a:p>
        </p:txBody>
      </p:sp>
    </p:spTree>
    <p:extLst>
      <p:ext uri="{BB962C8B-B14F-4D97-AF65-F5344CB8AC3E}">
        <p14:creationId xmlns:p14="http://schemas.microsoft.com/office/powerpoint/2010/main" xmlns="" val="37873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23C7C6E-AD6A-4371-B8A4-C79A0DE80D28}" type="datetime1">
              <a:rPr lang="en-GB" smtClean="0"/>
              <a:pPr/>
              <a:t>07/10/2019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dirty="0"/>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0" y="6237313"/>
            <a:ext cx="9144000" cy="620688"/>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CF699E8-9190-4E10-A975-C9D0905E4DEF}" type="datetime1">
              <a:rPr lang="en-GB" smtClean="0"/>
              <a:pPr/>
              <a:t>07/10/2019</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FFE72D7-6B47-4040-A3F5-F0DE1077B289}" type="datetime1">
              <a:rPr lang="en-GB" smtClean="0"/>
              <a:pPr/>
              <a:t>07/10/2019</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23C7C6E-AD6A-4371-B8A4-C79A0DE80D28}" type="datetime1">
              <a:rPr lang="en-GB" smtClean="0"/>
              <a:pPr/>
              <a:t>07/10/2019</a:t>
            </a:fld>
            <a:endParaRPr lang="en-GB"/>
          </a:p>
        </p:txBody>
      </p:sp>
      <p:sp>
        <p:nvSpPr>
          <p:cNvPr id="17" name="Footer Placeholder 16"/>
          <p:cNvSpPr>
            <a:spLocks noGrp="1"/>
          </p:cNvSpPr>
          <p:nvPr>
            <p:ph type="ftr" sz="quarter" idx="11"/>
          </p:nvPr>
        </p:nvSpPr>
        <p:spPr/>
        <p:txBody>
          <a:bodyPr/>
          <a:lstStyle/>
          <a:p>
            <a:r>
              <a:rPr lang="en-GB" smtClean="0"/>
              <a:t>National Complaints Governance &amp; Learning</a:t>
            </a:r>
            <a:endParaRPr lang="en-GB" dirty="0"/>
          </a:p>
        </p:txBody>
      </p:sp>
      <p:sp>
        <p:nvSpPr>
          <p:cNvPr id="29" name="Slide Number Placeholder 28"/>
          <p:cNvSpPr>
            <a:spLocks noGrp="1"/>
          </p:cNvSpPr>
          <p:nvPr>
            <p:ph type="sldNum" sz="quarter" idx="12"/>
          </p:nvPr>
        </p:nvSpPr>
        <p:spPr/>
        <p:txBody>
          <a:bodyPr/>
          <a:lstStyle/>
          <a:p>
            <a:fld id="{31360E23-664C-4781-8CF0-BEBC7F3F3C45}"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cstate="print"/>
          <a:srcRect/>
          <a:stretch>
            <a:fillRect/>
          </a:stretch>
        </p:blipFill>
        <p:spPr bwMode="auto">
          <a:xfrm>
            <a:off x="0" y="6237313"/>
            <a:ext cx="9144000" cy="620688"/>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F2275-47A4-4B6B-B77C-1D083B26E2EB}" type="datetime1">
              <a:rPr lang="en-GB" smtClean="0"/>
              <a:pPr/>
              <a:t>07/10/2019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dirty="0"/>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0" y="6237313"/>
            <a:ext cx="9144000" cy="620688"/>
          </a:xfrm>
          <a:prstGeom prst="rect">
            <a:avLst/>
          </a:prstGeom>
          <a:noFill/>
          <a:ln w="9525">
            <a:noFill/>
            <a:miter lim="800000"/>
            <a:headEnd/>
            <a:tailEnd/>
          </a:ln>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220C06-1EEE-4FF7-8BD8-7D60FDEB9032}" type="datetime1">
              <a:rPr lang="en-GB" smtClean="0"/>
              <a:pPr/>
              <a:t>07/10/2019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dirty="0"/>
          </a:p>
        </p:txBody>
      </p:sp>
      <p:sp>
        <p:nvSpPr>
          <p:cNvPr id="6" name="Slide Number Placeholder 5"/>
          <p:cNvSpPr>
            <a:spLocks noGrp="1"/>
          </p:cNvSpPr>
          <p:nvPr>
            <p:ph type="sldNum" sz="quarter" idx="12"/>
          </p:nvPr>
        </p:nvSpPr>
        <p:spPr>
          <a:xfrm>
            <a:off x="7924800" y="6416675"/>
            <a:ext cx="762000" cy="365125"/>
          </a:xfrm>
        </p:spPr>
        <p:txBody>
          <a:bodyPr/>
          <a:lstStyle/>
          <a:p>
            <a:fld id="{31360E23-664C-4781-8CF0-BEBC7F3F3C45}" type="slidenum">
              <a:rPr lang="en-GB" smtClean="0"/>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588805" y="6237313"/>
            <a:ext cx="9732805" cy="620688"/>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BE031E-72CF-4E37-AB7E-3FE67331AC83}" type="datetime1">
              <a:rPr lang="en-GB" smtClean="0"/>
              <a:pPr/>
              <a:t>07/10/2019</a:t>
            </a:fld>
            <a:endParaRPr lang="en-GB"/>
          </a:p>
        </p:txBody>
      </p:sp>
      <p:sp>
        <p:nvSpPr>
          <p:cNvPr id="6" name="Footer Placeholder 5"/>
          <p:cNvSpPr>
            <a:spLocks noGrp="1"/>
          </p:cNvSpPr>
          <p:nvPr>
            <p:ph type="ftr" sz="quarter" idx="11"/>
          </p:nvPr>
        </p:nvSpPr>
        <p:spPr/>
        <p:txBody>
          <a:bodyPr/>
          <a:lstStyle/>
          <a:p>
            <a:r>
              <a:rPr lang="en-GB" smtClean="0"/>
              <a:t>National Complaints Governance &amp; Learning</a:t>
            </a:r>
            <a:endParaRPr lang="en-GB" dirty="0"/>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pic>
        <p:nvPicPr>
          <p:cNvPr id="8" name="Picture 2"/>
          <p:cNvPicPr>
            <a:picLocks noChangeAspect="1" noChangeArrowheads="1"/>
          </p:cNvPicPr>
          <p:nvPr userDrawn="1"/>
        </p:nvPicPr>
        <p:blipFill>
          <a:blip r:embed="rId2" cstate="print"/>
          <a:srcRect/>
          <a:stretch>
            <a:fillRect/>
          </a:stretch>
        </p:blipFill>
        <p:spPr bwMode="auto">
          <a:xfrm>
            <a:off x="-588805" y="6237313"/>
            <a:ext cx="9732805" cy="620688"/>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D2AE7F-52DF-47AA-9B79-230880D640D4}" type="datetime1">
              <a:rPr lang="en-GB" smtClean="0"/>
              <a:pPr/>
              <a:t>07/10/2019</a:t>
            </a:fld>
            <a:endParaRPr lang="en-GB"/>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5AFE0C-FCB0-40AF-B0F3-11F8BCE3A881}" type="datetime1">
              <a:rPr lang="en-GB" smtClean="0"/>
              <a:pPr/>
              <a:t>07/10/2019</a:t>
            </a:fld>
            <a:endParaRPr lang="en-GB"/>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607EC-C59D-4DAB-9E5C-65A8B3A23D18}" type="datetime1">
              <a:rPr lang="en-GB" smtClean="0"/>
              <a:pPr/>
              <a:t>07/10/2019</a:t>
            </a:fld>
            <a:endParaRPr lang="en-GB"/>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706174-F4C2-4B21-9E90-970755798DBB}" type="datetime1">
              <a:rPr lang="en-GB" smtClean="0"/>
              <a:pPr/>
              <a:t>07/10/2019</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3FF2275-47A4-4B6B-B77C-1D083B26E2EB}" type="datetime1">
              <a:rPr lang="en-GB" smtClean="0"/>
              <a:pPr/>
              <a:t>07/10/2019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dirty="0"/>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0" y="6237313"/>
            <a:ext cx="9144000" cy="620688"/>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28F6AC-B9BB-4315-9890-255BB2108D98}" type="datetime1">
              <a:rPr lang="en-GB" smtClean="0"/>
              <a:pPr/>
              <a:t>07/10/2019</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699E8-9190-4E10-A975-C9D0905E4DEF}" type="datetime1">
              <a:rPr lang="en-GB" smtClean="0"/>
              <a:pPr/>
              <a:t>07/10/2019</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E72D7-6B47-4040-A3F5-F0DE1077B289}" type="datetime1">
              <a:rPr lang="en-GB" smtClean="0"/>
              <a:pPr/>
              <a:t>07/10/2019</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20C06-1EEE-4FF7-8BD8-7D60FDEB9032}" type="datetime1">
              <a:rPr lang="en-GB" smtClean="0"/>
              <a:pPr/>
              <a:t>07/10/2019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dirty="0"/>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pic>
        <p:nvPicPr>
          <p:cNvPr id="7" name="Picture 2"/>
          <p:cNvPicPr>
            <a:picLocks noChangeAspect="1" noChangeArrowheads="1"/>
          </p:cNvPicPr>
          <p:nvPr userDrawn="1"/>
        </p:nvPicPr>
        <p:blipFill>
          <a:blip r:embed="rId2" cstate="print"/>
          <a:srcRect/>
          <a:stretch>
            <a:fillRect/>
          </a:stretch>
        </p:blipFill>
        <p:spPr bwMode="auto">
          <a:xfrm>
            <a:off x="-588805" y="6237313"/>
            <a:ext cx="9732805" cy="6206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6BE031E-72CF-4E37-AB7E-3FE67331AC83}" type="datetime1">
              <a:rPr lang="en-GB" smtClean="0"/>
              <a:pPr/>
              <a:t>07/10/2019</a:t>
            </a:fld>
            <a:endParaRPr lang="en-GB"/>
          </a:p>
        </p:txBody>
      </p:sp>
      <p:sp>
        <p:nvSpPr>
          <p:cNvPr id="6" name="Footer Placeholder 5"/>
          <p:cNvSpPr>
            <a:spLocks noGrp="1"/>
          </p:cNvSpPr>
          <p:nvPr>
            <p:ph type="ftr" sz="quarter" idx="11"/>
          </p:nvPr>
        </p:nvSpPr>
        <p:spPr/>
        <p:txBody>
          <a:bodyPr/>
          <a:lstStyle/>
          <a:p>
            <a:r>
              <a:rPr lang="en-GB" smtClean="0"/>
              <a:t>National Complaints Governance &amp; Learning</a:t>
            </a:r>
            <a:endParaRPr lang="en-GB" dirty="0"/>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pic>
        <p:nvPicPr>
          <p:cNvPr id="8" name="Picture 2"/>
          <p:cNvPicPr>
            <a:picLocks noChangeAspect="1" noChangeArrowheads="1"/>
          </p:cNvPicPr>
          <p:nvPr userDrawn="1"/>
        </p:nvPicPr>
        <p:blipFill>
          <a:blip r:embed="rId2" cstate="print"/>
          <a:srcRect/>
          <a:stretch>
            <a:fillRect/>
          </a:stretch>
        </p:blipFill>
        <p:spPr bwMode="auto">
          <a:xfrm>
            <a:off x="-588805" y="6237313"/>
            <a:ext cx="9732805" cy="620688"/>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CD2AE7F-52DF-47AA-9B79-230880D640D4}" type="datetime1">
              <a:rPr lang="en-GB" smtClean="0"/>
              <a:pPr/>
              <a:t>07/10/2019</a:t>
            </a:fld>
            <a:endParaRPr lang="en-GB"/>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E5AFE0C-FCB0-40AF-B0F3-11F8BCE3A881}" type="datetime1">
              <a:rPr lang="en-GB" smtClean="0"/>
              <a:pPr/>
              <a:t>07/10/2019</a:t>
            </a:fld>
            <a:endParaRPr lang="en-GB"/>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607EC-C59D-4DAB-9E5C-65A8B3A23D18}" type="datetime1">
              <a:rPr lang="en-GB" smtClean="0"/>
              <a:pPr/>
              <a:t>07/10/2019</a:t>
            </a:fld>
            <a:endParaRPr lang="en-GB"/>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06174-F4C2-4B21-9E90-970755798DBB}" type="datetime1">
              <a:rPr lang="en-GB" smtClean="0"/>
              <a:pPr/>
              <a:t>07/10/2019</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8F6AC-B9BB-4315-9890-255BB2108D98}" type="datetime1">
              <a:rPr lang="en-GB" smtClean="0"/>
              <a:pPr/>
              <a:t>07/10/2019</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AAE8A-9035-4748-8959-7377575D0686}" type="datetime1">
              <a:rPr lang="en-GB" smtClean="0"/>
              <a:pPr/>
              <a:t>07/10/2019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National Complaints Governance &amp; Learning</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60E23-664C-4781-8CF0-BEBC7F3F3C4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75AAE8A-9035-4748-8959-7377575D0686}" type="datetime1">
              <a:rPr lang="en-GB" smtClean="0"/>
              <a:pPr/>
              <a:t>07/10/2019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GB" smtClean="0"/>
              <a:t>National Complaints Governance &amp; Learning</a:t>
            </a: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360E23-664C-4781-8CF0-BEBC7F3F3C4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584437"/>
            <a:ext cx="8568952" cy="558086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827584" y="3212976"/>
            <a:ext cx="7772400" cy="1470025"/>
          </a:xfrm>
        </p:spPr>
        <p:txBody>
          <a:bodyPr>
            <a:normAutofit fontScale="90000"/>
          </a:bodyPr>
          <a:lstStyle/>
          <a:p>
            <a:r>
              <a:rPr lang="en-GB" b="1" dirty="0" smtClean="0">
                <a:solidFill>
                  <a:schemeClr val="bg1"/>
                </a:solidFill>
              </a:rPr>
              <a:t/>
            </a:r>
            <a:br>
              <a:rPr lang="en-GB" b="1" dirty="0" smtClean="0">
                <a:solidFill>
                  <a:schemeClr val="bg1"/>
                </a:solidFill>
              </a:rPr>
            </a:br>
            <a:r>
              <a:rPr lang="en-GB" sz="3600" b="1" dirty="0" smtClean="0">
                <a:solidFill>
                  <a:srgbClr val="0070C0"/>
                </a:solidFill>
              </a:rPr>
              <a:t>Your Service Your Say</a:t>
            </a:r>
            <a:r>
              <a:rPr lang="en-GB" sz="3600" b="1" dirty="0" smtClean="0">
                <a:solidFill>
                  <a:srgbClr val="C00000"/>
                </a:solidFill>
              </a:rPr>
              <a:t/>
            </a:r>
            <a:br>
              <a:rPr lang="en-GB" sz="3600" b="1" dirty="0" smtClean="0">
                <a:solidFill>
                  <a:srgbClr val="C00000"/>
                </a:solidFill>
              </a:rPr>
            </a:br>
            <a:r>
              <a:rPr lang="en-GB" sz="3100" b="1" dirty="0" smtClean="0"/>
              <a:t>Presentation on</a:t>
            </a:r>
            <a:br>
              <a:rPr lang="en-GB" sz="3100" b="1" dirty="0" smtClean="0"/>
            </a:br>
            <a:r>
              <a:rPr lang="en-GB" sz="3100" b="1" dirty="0" smtClean="0"/>
              <a:t>YSYS </a:t>
            </a:r>
            <a:r>
              <a:rPr lang="en-GB" sz="3100" b="1" i="1" dirty="0" smtClean="0"/>
              <a:t>Guidance for Clinical Staff</a:t>
            </a:r>
            <a:r>
              <a:rPr lang="en-GB" sz="3100" b="1" dirty="0" smtClean="0"/>
              <a:t/>
            </a:r>
            <a:br>
              <a:rPr lang="en-GB" sz="3100" b="1" dirty="0" smtClean="0"/>
            </a:br>
            <a:r>
              <a:rPr lang="en-GB" sz="3100" b="1" dirty="0" smtClean="0"/>
              <a:t/>
            </a:r>
            <a:br>
              <a:rPr lang="en-GB" sz="3100" b="1" dirty="0" smtClean="0"/>
            </a:br>
            <a:r>
              <a:rPr lang="en-GB" sz="3100" b="1" dirty="0" smtClean="0"/>
              <a:t>1</a:t>
            </a:r>
            <a:r>
              <a:rPr lang="en-GB" sz="3100" b="1" baseline="30000" dirty="0" smtClean="0"/>
              <a:t>st</a:t>
            </a:r>
            <a:r>
              <a:rPr lang="en-GB" sz="3100" b="1" dirty="0" smtClean="0"/>
              <a:t> October 2019</a:t>
            </a:r>
            <a:endParaRPr lang="en-GB" sz="2700" b="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76289"/>
          <a:stretch/>
        </p:blipFill>
        <p:spPr>
          <a:xfrm>
            <a:off x="251520" y="188640"/>
            <a:ext cx="790471" cy="676275"/>
          </a:xfrm>
          <a:prstGeom prst="rect">
            <a:avLst/>
          </a:prstGeom>
        </p:spPr>
      </p:pic>
      <p:sp>
        <p:nvSpPr>
          <p:cNvPr id="5" name="TextBox 4"/>
          <p:cNvSpPr txBox="1"/>
          <p:nvPr/>
        </p:nvSpPr>
        <p:spPr>
          <a:xfrm>
            <a:off x="5868144" y="5661248"/>
            <a:ext cx="2520280" cy="369332"/>
          </a:xfrm>
          <a:prstGeom prst="rect">
            <a:avLst/>
          </a:prstGeom>
          <a:noFill/>
        </p:spPr>
        <p:txBody>
          <a:bodyPr wrap="square" rtlCol="0">
            <a:spAutoFit/>
          </a:bodyPr>
          <a:lstStyle/>
          <a:p>
            <a:r>
              <a:rPr lang="en-IE" b="1" i="1" dirty="0" smtClean="0"/>
              <a:t>Sinead Kelleher NCGLT</a:t>
            </a:r>
            <a:endParaRPr lang="en-IE" b="1" i="1" dirty="0"/>
          </a:p>
        </p:txBody>
      </p:sp>
    </p:spTree>
    <p:extLst>
      <p:ext uri="{BB962C8B-B14F-4D97-AF65-F5344CB8AC3E}">
        <p14:creationId xmlns:p14="http://schemas.microsoft.com/office/powerpoint/2010/main" xmlns="" val="3350954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Setting the Scene</a:t>
            </a:r>
            <a:endParaRPr lang="en-IE" dirty="0"/>
          </a:p>
        </p:txBody>
      </p:sp>
      <p:sp>
        <p:nvSpPr>
          <p:cNvPr id="3" name="Content Placeholder 2"/>
          <p:cNvSpPr>
            <a:spLocks noGrp="1"/>
          </p:cNvSpPr>
          <p:nvPr>
            <p:ph idx="1"/>
          </p:nvPr>
        </p:nvSpPr>
        <p:spPr/>
        <p:txBody>
          <a:bodyPr>
            <a:normAutofit/>
          </a:bodyPr>
          <a:lstStyle/>
          <a:p>
            <a:pPr>
              <a:buNone/>
            </a:pPr>
            <a:r>
              <a:rPr lang="en-GB" sz="1800" dirty="0" smtClean="0"/>
              <a:t>Setting the scene will incorporate a number of animations addressing the various types of concerns that a clinical professional may encounter before agreeing to meet a complainant:</a:t>
            </a:r>
          </a:p>
          <a:p>
            <a:pPr>
              <a:buNone/>
            </a:pPr>
            <a:endParaRPr lang="en-GB" sz="1800" dirty="0" smtClean="0"/>
          </a:p>
          <a:p>
            <a:r>
              <a:rPr lang="en-GB" sz="1800" dirty="0" smtClean="0"/>
              <a:t>This section is about addressing any fears and concerns clinical staff may have about being involved in informal resolution. </a:t>
            </a:r>
          </a:p>
          <a:p>
            <a:r>
              <a:rPr lang="en-GB" sz="1800" dirty="0" smtClean="0"/>
              <a:t>Learners will be presented </a:t>
            </a:r>
            <a:r>
              <a:rPr lang="en-GB" sz="1800" b="1" dirty="0" smtClean="0"/>
              <a:t>reassuring messaging</a:t>
            </a:r>
            <a:r>
              <a:rPr lang="en-GB" sz="1800" dirty="0" smtClean="0"/>
              <a:t> about how this module will prepare them to meet these challenges. E.g.</a:t>
            </a:r>
            <a:endParaRPr lang="en-IE" sz="1800" dirty="0" smtClean="0"/>
          </a:p>
          <a:p>
            <a:r>
              <a:rPr lang="en-GB" sz="1800" dirty="0" smtClean="0"/>
              <a:t>This module is giving you a structure to make this engagement easier. It will help you with communication skills and resilience.</a:t>
            </a:r>
            <a:endParaRPr lang="en-IE" sz="1800" dirty="0" smtClean="0"/>
          </a:p>
          <a:p>
            <a:r>
              <a:rPr lang="en-GB" sz="1800" dirty="0" smtClean="0"/>
              <a:t>Complaints are an opportunity for learning and improvement. Service users need to feel trust and confidence.</a:t>
            </a:r>
            <a:endParaRPr lang="en-IE" sz="1800" dirty="0" smtClean="0"/>
          </a:p>
          <a:p>
            <a:endParaRPr lang="en-IE" sz="1400" dirty="0"/>
          </a:p>
        </p:txBody>
      </p:sp>
      <p:sp>
        <p:nvSpPr>
          <p:cNvPr id="4" name="Footer Placeholder 3"/>
          <p:cNvSpPr>
            <a:spLocks noGrp="1"/>
          </p:cNvSpPr>
          <p:nvPr>
            <p:ph type="ftr" sz="quarter" idx="11"/>
          </p:nvPr>
        </p:nvSpPr>
        <p:spPr>
          <a:xfrm>
            <a:off x="179512" y="6381328"/>
            <a:ext cx="2895600" cy="365125"/>
          </a:xfrm>
        </p:spPr>
        <p:txBody>
          <a:bodyPr/>
          <a:lstStyle/>
          <a:p>
            <a:r>
              <a:rPr lang="en-GB" dirty="0" smtClean="0"/>
              <a:t>National Complaints Governance &amp; Learning</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755576" y="116632"/>
            <a:ext cx="936104" cy="1473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Setting the Scene</a:t>
            </a:r>
            <a:endParaRPr lang="en-IE" dirty="0"/>
          </a:p>
        </p:txBody>
      </p:sp>
      <p:sp>
        <p:nvSpPr>
          <p:cNvPr id="3" name="Content Placeholder 2"/>
          <p:cNvSpPr>
            <a:spLocks noGrp="1"/>
          </p:cNvSpPr>
          <p:nvPr>
            <p:ph idx="1"/>
          </p:nvPr>
        </p:nvSpPr>
        <p:spPr/>
        <p:txBody>
          <a:bodyPr>
            <a:normAutofit/>
          </a:bodyPr>
          <a:lstStyle/>
          <a:p>
            <a:r>
              <a:rPr lang="en-GB" sz="1400" dirty="0" smtClean="0"/>
              <a:t>This module will show you how to effectively engage with complainants.</a:t>
            </a:r>
            <a:endParaRPr lang="en-IE" sz="1400" dirty="0" smtClean="0"/>
          </a:p>
          <a:p>
            <a:r>
              <a:rPr lang="en-GB" sz="1400" dirty="0" smtClean="0"/>
              <a:t>For face to face and telephone conversations, you can use the ASSIST model.</a:t>
            </a:r>
            <a:endParaRPr lang="en-IE" sz="1400" dirty="0" smtClean="0"/>
          </a:p>
          <a:p>
            <a:r>
              <a:rPr lang="en-GB" sz="1400" b="1" dirty="0" smtClean="0">
                <a:solidFill>
                  <a:srgbClr val="00B050"/>
                </a:solidFill>
              </a:rPr>
              <a:t>A: ACKNOWLEDGE,  S: SORRY, S: STORY, I: INQUIRE, S: SOLUTIONS, T: TRAVEL</a:t>
            </a:r>
          </a:p>
          <a:p>
            <a:pPr>
              <a:buNone/>
            </a:pPr>
            <a:endParaRPr lang="en-GB" sz="1400" dirty="0" smtClean="0"/>
          </a:p>
          <a:p>
            <a:r>
              <a:rPr lang="en-IE" sz="1400" b="1" dirty="0" smtClean="0"/>
              <a:t>A: ACKNOWLEDGE:  Consider in advance: What do you need to acknowledge to the service user?</a:t>
            </a:r>
          </a:p>
          <a:p>
            <a:r>
              <a:rPr lang="en-IE" sz="1400" b="1" dirty="0" smtClean="0"/>
              <a:t>S: SORRY: Consider: What do you need to say sorry for?</a:t>
            </a:r>
          </a:p>
          <a:p>
            <a:r>
              <a:rPr lang="en-IE" sz="1400" b="1" dirty="0" smtClean="0"/>
              <a:t>S: STORY: </a:t>
            </a:r>
            <a:r>
              <a:rPr lang="en-IE" sz="1400" dirty="0" smtClean="0"/>
              <a:t> Provide an opportunity for the patient/service user/family to relate to you their understanding of what has happened including the impact the event has had on the and their feelings/concerns in relation to the event and their ongoing condition and care plan.</a:t>
            </a:r>
          </a:p>
          <a:p>
            <a:r>
              <a:rPr lang="en-IE" sz="1400" b="1" dirty="0" smtClean="0"/>
              <a:t>I: INQUIRE: </a:t>
            </a:r>
            <a:r>
              <a:rPr lang="en-IE" sz="1400" dirty="0" smtClean="0"/>
              <a:t>Provide an opportunity for the patient/service user/family to ask questions.</a:t>
            </a:r>
          </a:p>
          <a:p>
            <a:r>
              <a:rPr lang="en-IE" sz="1400" b="1" dirty="0" smtClean="0"/>
              <a:t>S: SOLUTIONS: </a:t>
            </a:r>
            <a:r>
              <a:rPr lang="en-IE" sz="1400" dirty="0" smtClean="0"/>
              <a:t> Seek the patient/service user/family’s ideas on the way forward.</a:t>
            </a:r>
          </a:p>
          <a:p>
            <a:r>
              <a:rPr lang="en-IE" sz="1400" b="1" dirty="0" smtClean="0"/>
              <a:t>T: TRAVEL: </a:t>
            </a:r>
            <a:r>
              <a:rPr lang="en-IE" sz="1400" dirty="0" smtClean="0"/>
              <a:t> Avoid abandonment – Reassure them that their care going forward will not be compromised.</a:t>
            </a:r>
            <a:endParaRPr lang="en-IE" sz="1400" dirty="0"/>
          </a:p>
        </p:txBody>
      </p:sp>
      <p:sp>
        <p:nvSpPr>
          <p:cNvPr id="4" name="Footer Placeholder 3"/>
          <p:cNvSpPr>
            <a:spLocks noGrp="1"/>
          </p:cNvSpPr>
          <p:nvPr>
            <p:ph type="ftr" sz="quarter" idx="11"/>
          </p:nvPr>
        </p:nvSpPr>
        <p:spPr>
          <a:xfrm>
            <a:off x="251520" y="6309320"/>
            <a:ext cx="2895600" cy="365125"/>
          </a:xfrm>
        </p:spPr>
        <p:txBody>
          <a:bodyPr/>
          <a:lstStyle/>
          <a:p>
            <a:r>
              <a:rPr lang="en-GB" dirty="0" smtClean="0"/>
              <a:t>National Complaints Governance &amp; Learning</a:t>
            </a:r>
            <a:endParaRPr lang="en-GB" dirty="0"/>
          </a:p>
        </p:txBody>
      </p:sp>
      <p:pic>
        <p:nvPicPr>
          <p:cNvPr id="3080" name="Picture 8" descr="C:\Users\sineadkelleher\AppData\Local\Microsoft\Windows\Temporary Internet Files\Content.IE5\MYUML455\smile-sorry[1].jpg"/>
          <p:cNvPicPr>
            <a:picLocks noChangeAspect="1" noChangeArrowheads="1"/>
          </p:cNvPicPr>
          <p:nvPr/>
        </p:nvPicPr>
        <p:blipFill>
          <a:blip r:embed="rId2" cstate="print"/>
          <a:srcRect/>
          <a:stretch>
            <a:fillRect/>
          </a:stretch>
        </p:blipFill>
        <p:spPr bwMode="auto">
          <a:xfrm>
            <a:off x="179512" y="0"/>
            <a:ext cx="1628800" cy="162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Topic 2: Undertaking Informal Resolution </a:t>
            </a:r>
            <a:r>
              <a:rPr lang="en-IE" sz="3200" b="1" dirty="0" smtClean="0"/>
              <a:t/>
            </a:r>
            <a:br>
              <a:rPr lang="en-IE" sz="3200" b="1" dirty="0" smtClean="0"/>
            </a:br>
            <a:endParaRPr lang="en-IE" sz="3200" dirty="0"/>
          </a:p>
        </p:txBody>
      </p:sp>
      <p:sp>
        <p:nvSpPr>
          <p:cNvPr id="3" name="Content Placeholder 2"/>
          <p:cNvSpPr>
            <a:spLocks noGrp="1"/>
          </p:cNvSpPr>
          <p:nvPr>
            <p:ph idx="1"/>
          </p:nvPr>
        </p:nvSpPr>
        <p:spPr/>
        <p:txBody>
          <a:bodyPr>
            <a:normAutofit/>
          </a:bodyPr>
          <a:lstStyle/>
          <a:p>
            <a:pPr>
              <a:buNone/>
            </a:pPr>
            <a:endParaRPr lang="en-IE" sz="1400" dirty="0" smtClean="0"/>
          </a:p>
          <a:p>
            <a:r>
              <a:rPr lang="en-IE" sz="1400" b="1" dirty="0" smtClean="0"/>
              <a:t>Why Meet the Service User? </a:t>
            </a:r>
            <a:r>
              <a:rPr lang="en-IE" sz="1400" dirty="0" smtClean="0"/>
              <a:t>Written complaint doesn’t mean you cannot try to resolve informally</a:t>
            </a:r>
            <a:r>
              <a:rPr lang="en-GB" sz="1400" dirty="0" smtClean="0"/>
              <a:t>.</a:t>
            </a:r>
          </a:p>
          <a:p>
            <a:pPr>
              <a:buNone/>
            </a:pPr>
            <a:r>
              <a:rPr lang="en-GB" sz="1400" dirty="0" smtClean="0"/>
              <a:t>        It could be resolved informally by meeting and discussing with the complainant, which could happen in person or over the phone.</a:t>
            </a:r>
            <a:endParaRPr lang="en-IE" sz="1400" dirty="0" smtClean="0"/>
          </a:p>
          <a:p>
            <a:r>
              <a:rPr lang="en-GB" sz="1400" dirty="0" smtClean="0"/>
              <a:t>Meeting = opportunity for complainant to voice concerns and explain issues more clearly; forum to discuss issues; it may be possible to resolve some/all complaint issues.</a:t>
            </a:r>
          </a:p>
          <a:p>
            <a:pPr>
              <a:buNone/>
            </a:pPr>
            <a:endParaRPr lang="en-GB" sz="1400" dirty="0" smtClean="0"/>
          </a:p>
          <a:p>
            <a:pPr>
              <a:buNone/>
            </a:pPr>
            <a:r>
              <a:rPr lang="en-GB" sz="1400" b="1" dirty="0" smtClean="0"/>
              <a:t>Possible outcomes are discussed in this topic:</a:t>
            </a:r>
          </a:p>
          <a:p>
            <a:pPr lvl="0"/>
            <a:r>
              <a:rPr lang="en-GB" sz="1400" dirty="0" smtClean="0"/>
              <a:t>Some or no YSYS resolved &amp; some or no CJI resolved</a:t>
            </a:r>
            <a:endParaRPr lang="en-IE" sz="1400" dirty="0" smtClean="0"/>
          </a:p>
          <a:p>
            <a:pPr lvl="0"/>
            <a:r>
              <a:rPr lang="en-GB" sz="1400" dirty="0" smtClean="0"/>
              <a:t>All YSYS resolved &amp; no CJI resolved</a:t>
            </a:r>
            <a:endParaRPr lang="en-IE" sz="1400" dirty="0" smtClean="0"/>
          </a:p>
          <a:p>
            <a:r>
              <a:rPr lang="en-GB" sz="1400" dirty="0" smtClean="0"/>
              <a:t>All YSYS resolved &amp; all CJI resolved</a:t>
            </a:r>
          </a:p>
          <a:p>
            <a:endParaRPr lang="en-GB" sz="1400" dirty="0" smtClean="0"/>
          </a:p>
          <a:p>
            <a:endParaRPr lang="en-GB" sz="1400" dirty="0" smtClean="0"/>
          </a:p>
          <a:p>
            <a:pPr>
              <a:buNone/>
            </a:pPr>
            <a:endParaRPr lang="en-IE" sz="1400" dirty="0"/>
          </a:p>
        </p:txBody>
      </p:sp>
      <p:sp>
        <p:nvSpPr>
          <p:cNvPr id="4" name="Footer Placeholder 3"/>
          <p:cNvSpPr>
            <a:spLocks noGrp="1"/>
          </p:cNvSpPr>
          <p:nvPr>
            <p:ph type="ftr" sz="quarter" idx="11"/>
          </p:nvPr>
        </p:nvSpPr>
        <p:spPr>
          <a:xfrm>
            <a:off x="107504" y="6309320"/>
            <a:ext cx="2895600" cy="365125"/>
          </a:xfrm>
        </p:spPr>
        <p:txBody>
          <a:bodyPr/>
          <a:lstStyle/>
          <a:p>
            <a:r>
              <a:rPr lang="en-GB" dirty="0" smtClean="0"/>
              <a:t>National Complaints Governance &amp; Learning</a:t>
            </a:r>
            <a:endParaRPr lang="en-GB" dirty="0"/>
          </a:p>
        </p:txBody>
      </p:sp>
      <p:pic>
        <p:nvPicPr>
          <p:cNvPr id="4101" name="Picture 5"/>
          <p:cNvPicPr>
            <a:picLocks noChangeAspect="1" noChangeArrowheads="1"/>
          </p:cNvPicPr>
          <p:nvPr/>
        </p:nvPicPr>
        <p:blipFill>
          <a:blip r:embed="rId2" cstate="print"/>
          <a:srcRect/>
          <a:stretch>
            <a:fillRect/>
          </a:stretch>
        </p:blipFill>
        <p:spPr bwMode="auto">
          <a:xfrm>
            <a:off x="5436096" y="3356992"/>
            <a:ext cx="2571750"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Complaint is Made</a:t>
            </a:r>
            <a:endParaRPr lang="en-IE" dirty="0"/>
          </a:p>
        </p:txBody>
      </p:sp>
      <p:sp>
        <p:nvSpPr>
          <p:cNvPr id="3" name="Content Placeholder 2"/>
          <p:cNvSpPr>
            <a:spLocks noGrp="1"/>
          </p:cNvSpPr>
          <p:nvPr>
            <p:ph idx="1"/>
          </p:nvPr>
        </p:nvSpPr>
        <p:spPr/>
        <p:txBody>
          <a:bodyPr/>
          <a:lstStyle/>
          <a:p>
            <a:pPr>
              <a:buNone/>
            </a:pPr>
            <a:r>
              <a:rPr lang="en-GB" sz="1800" b="1" dirty="0" smtClean="0">
                <a:solidFill>
                  <a:srgbClr val="00B050"/>
                </a:solidFill>
              </a:rPr>
              <a:t>SCENARIO 1: Consultant, acute setting</a:t>
            </a:r>
            <a:endParaRPr lang="en-IE" sz="1800" dirty="0" smtClean="0">
              <a:solidFill>
                <a:srgbClr val="00B050"/>
              </a:solidFill>
            </a:endParaRPr>
          </a:p>
          <a:p>
            <a:endParaRPr lang="en-IE" dirty="0"/>
          </a:p>
        </p:txBody>
      </p:sp>
      <p:sp>
        <p:nvSpPr>
          <p:cNvPr id="4" name="Footer Placeholder 3"/>
          <p:cNvSpPr>
            <a:spLocks noGrp="1"/>
          </p:cNvSpPr>
          <p:nvPr>
            <p:ph type="ftr" sz="quarter" idx="11"/>
          </p:nvPr>
        </p:nvSpPr>
        <p:spPr>
          <a:xfrm>
            <a:off x="0" y="6309320"/>
            <a:ext cx="2895600" cy="365125"/>
          </a:xfrm>
        </p:spPr>
        <p:txBody>
          <a:bodyPr/>
          <a:lstStyle/>
          <a:p>
            <a:r>
              <a:rPr lang="en-GB" dirty="0" smtClean="0"/>
              <a:t>National Complaints Governance &amp; Learning</a:t>
            </a:r>
            <a:endParaRPr lang="en-GB" dirty="0"/>
          </a:p>
        </p:txBody>
      </p:sp>
      <p:pic>
        <p:nvPicPr>
          <p:cNvPr id="5123" name="Picture 3" descr="C:\Users\sineadkelleher\AppData\Local\Microsoft\Windows\Temporary Internet Files\Content.IE5\MYUML455\large_arm_sling[1].jpg"/>
          <p:cNvPicPr>
            <a:picLocks noChangeAspect="1" noChangeArrowheads="1"/>
          </p:cNvPicPr>
          <p:nvPr/>
        </p:nvPicPr>
        <p:blipFill>
          <a:blip r:embed="rId2" cstate="print"/>
          <a:srcRect/>
          <a:stretch>
            <a:fillRect/>
          </a:stretch>
        </p:blipFill>
        <p:spPr bwMode="auto">
          <a:xfrm>
            <a:off x="2051720" y="2420888"/>
            <a:ext cx="4445000" cy="317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1143000"/>
          </a:xfrm>
        </p:spPr>
        <p:txBody>
          <a:bodyPr>
            <a:normAutofit fontScale="90000"/>
          </a:bodyPr>
          <a:lstStyle/>
          <a:p>
            <a:r>
              <a:rPr lang="en-IE" dirty="0" smtClean="0"/>
              <a:t>Preparing to meet the Complainant</a:t>
            </a:r>
            <a:endParaRPr lang="en-IE" dirty="0"/>
          </a:p>
        </p:txBody>
      </p:sp>
      <p:sp>
        <p:nvSpPr>
          <p:cNvPr id="3" name="Content Placeholder 2"/>
          <p:cNvSpPr>
            <a:spLocks noGrp="1"/>
          </p:cNvSpPr>
          <p:nvPr>
            <p:ph idx="1"/>
          </p:nvPr>
        </p:nvSpPr>
        <p:spPr>
          <a:xfrm>
            <a:off x="457200" y="1600200"/>
            <a:ext cx="7715200" cy="4525963"/>
          </a:xfrm>
        </p:spPr>
        <p:txBody>
          <a:bodyPr>
            <a:normAutofit/>
          </a:bodyPr>
          <a:lstStyle/>
          <a:p>
            <a:r>
              <a:rPr lang="en-IE" sz="2000" dirty="0" smtClean="0"/>
              <a:t>Best practice preparation through interactive questioning and considerations.</a:t>
            </a:r>
          </a:p>
          <a:p>
            <a:r>
              <a:rPr lang="en-IE" sz="2000" dirty="0" smtClean="0"/>
              <a:t>This meeting  is set on an interactive learning platform through the use of videoing a meeting in an acute setting with the different characters.</a:t>
            </a:r>
          </a:p>
          <a:p>
            <a:r>
              <a:rPr lang="en-IE" sz="2000" dirty="0" smtClean="0"/>
              <a:t>Best practice methods are highlighted here and the learners must decide on what the best practice approach is from a multiple choice. </a:t>
            </a:r>
          </a:p>
          <a:p>
            <a:endParaRPr lang="en-IE" sz="2000" dirty="0"/>
          </a:p>
        </p:txBody>
      </p:sp>
      <p:sp>
        <p:nvSpPr>
          <p:cNvPr id="4" name="Footer Placeholder 3"/>
          <p:cNvSpPr>
            <a:spLocks noGrp="1"/>
          </p:cNvSpPr>
          <p:nvPr>
            <p:ph type="ftr" sz="quarter" idx="11"/>
          </p:nvPr>
        </p:nvSpPr>
        <p:spPr>
          <a:xfrm>
            <a:off x="0" y="6309320"/>
            <a:ext cx="2895600" cy="365125"/>
          </a:xfrm>
        </p:spPr>
        <p:txBody>
          <a:bodyPr/>
          <a:lstStyle/>
          <a:p>
            <a:r>
              <a:rPr lang="en-GB" dirty="0" smtClean="0"/>
              <a:t>National Complaints Governance &amp; Learning</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1143000"/>
          </a:xfrm>
        </p:spPr>
        <p:txBody>
          <a:bodyPr>
            <a:normAutofit/>
          </a:bodyPr>
          <a:lstStyle/>
          <a:p>
            <a:r>
              <a:rPr lang="en-IE" dirty="0" smtClean="0"/>
              <a:t>A Complaint is Made</a:t>
            </a:r>
            <a:endParaRPr lang="en-IE" dirty="0"/>
          </a:p>
        </p:txBody>
      </p:sp>
      <p:sp>
        <p:nvSpPr>
          <p:cNvPr id="3" name="Content Placeholder 2"/>
          <p:cNvSpPr>
            <a:spLocks noGrp="1"/>
          </p:cNvSpPr>
          <p:nvPr>
            <p:ph idx="1"/>
          </p:nvPr>
        </p:nvSpPr>
        <p:spPr>
          <a:xfrm>
            <a:off x="457200" y="1600200"/>
            <a:ext cx="7715200" cy="4525963"/>
          </a:xfrm>
        </p:spPr>
        <p:txBody>
          <a:bodyPr>
            <a:normAutofit/>
          </a:bodyPr>
          <a:lstStyle/>
          <a:p>
            <a:pPr>
              <a:buNone/>
            </a:pPr>
            <a:r>
              <a:rPr lang="en-IE" sz="2000" b="1" dirty="0" smtClean="0">
                <a:solidFill>
                  <a:srgbClr val="00B050"/>
                </a:solidFill>
              </a:rPr>
              <a:t>Scenario 2:  Physiotherapist Community Setting</a:t>
            </a:r>
          </a:p>
          <a:p>
            <a:pPr>
              <a:buNone/>
            </a:pPr>
            <a:endParaRPr lang="en-IE" sz="2000" b="1" dirty="0" smtClean="0"/>
          </a:p>
          <a:p>
            <a:pPr>
              <a:buNone/>
            </a:pPr>
            <a:endParaRPr lang="en-IE" sz="2000" b="1" dirty="0"/>
          </a:p>
        </p:txBody>
      </p:sp>
      <p:sp>
        <p:nvSpPr>
          <p:cNvPr id="4" name="Footer Placeholder 3"/>
          <p:cNvSpPr>
            <a:spLocks noGrp="1"/>
          </p:cNvSpPr>
          <p:nvPr>
            <p:ph type="ftr" sz="quarter" idx="11"/>
          </p:nvPr>
        </p:nvSpPr>
        <p:spPr>
          <a:xfrm>
            <a:off x="0" y="6309320"/>
            <a:ext cx="2895600" cy="365125"/>
          </a:xfrm>
        </p:spPr>
        <p:txBody>
          <a:bodyPr/>
          <a:lstStyle/>
          <a:p>
            <a:r>
              <a:rPr lang="en-GB" dirty="0" smtClean="0"/>
              <a:t>National Complaints Governance &amp; Learning</a:t>
            </a:r>
            <a:endParaRPr lang="en-GB" dirty="0"/>
          </a:p>
        </p:txBody>
      </p:sp>
      <p:pic>
        <p:nvPicPr>
          <p:cNvPr id="5" name="Picture 4" descr="shoulder.png"/>
          <p:cNvPicPr>
            <a:picLocks noChangeAspect="1"/>
          </p:cNvPicPr>
          <p:nvPr/>
        </p:nvPicPr>
        <p:blipFill>
          <a:blip r:embed="rId2" cstate="print"/>
          <a:stretch>
            <a:fillRect/>
          </a:stretch>
        </p:blipFill>
        <p:spPr>
          <a:xfrm>
            <a:off x="1763689" y="2415610"/>
            <a:ext cx="4623526" cy="295760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1143000"/>
          </a:xfrm>
        </p:spPr>
        <p:txBody>
          <a:bodyPr>
            <a:noAutofit/>
          </a:bodyPr>
          <a:lstStyle/>
          <a:p>
            <a:r>
              <a:rPr lang="en-GB" sz="3600" b="1" dirty="0" smtClean="0"/>
              <a:t>Topic 3: Contributing to a Formal Investigation</a:t>
            </a:r>
            <a:endParaRPr lang="en-IE" sz="3600" b="1" dirty="0"/>
          </a:p>
        </p:txBody>
      </p:sp>
      <p:sp>
        <p:nvSpPr>
          <p:cNvPr id="3" name="Content Placeholder 2"/>
          <p:cNvSpPr>
            <a:spLocks noGrp="1"/>
          </p:cNvSpPr>
          <p:nvPr>
            <p:ph idx="1"/>
          </p:nvPr>
        </p:nvSpPr>
        <p:spPr>
          <a:xfrm>
            <a:off x="457200" y="1600200"/>
            <a:ext cx="7715200" cy="4525963"/>
          </a:xfrm>
        </p:spPr>
        <p:txBody>
          <a:bodyPr>
            <a:normAutofit/>
          </a:bodyPr>
          <a:lstStyle/>
          <a:p>
            <a:pPr>
              <a:buNone/>
            </a:pPr>
            <a:endParaRPr lang="en-IE" sz="2000" b="1" dirty="0" smtClean="0"/>
          </a:p>
          <a:p>
            <a:pPr>
              <a:buNone/>
            </a:pPr>
            <a:endParaRPr lang="en-IE" sz="2000" b="1" dirty="0"/>
          </a:p>
        </p:txBody>
      </p:sp>
      <p:sp>
        <p:nvSpPr>
          <p:cNvPr id="4" name="Footer Placeholder 3"/>
          <p:cNvSpPr>
            <a:spLocks noGrp="1"/>
          </p:cNvSpPr>
          <p:nvPr>
            <p:ph type="ftr" sz="quarter" idx="11"/>
          </p:nvPr>
        </p:nvSpPr>
        <p:spPr>
          <a:xfrm>
            <a:off x="0" y="6309320"/>
            <a:ext cx="2895600" cy="365125"/>
          </a:xfrm>
        </p:spPr>
        <p:txBody>
          <a:bodyPr/>
          <a:lstStyle/>
          <a:p>
            <a:r>
              <a:rPr lang="en-GB" dirty="0" smtClean="0"/>
              <a:t>National Complaints Governance &amp; Learning</a:t>
            </a:r>
            <a:endParaRPr lang="en-GB" dirty="0"/>
          </a:p>
        </p:txBody>
      </p:sp>
      <p:sp>
        <p:nvSpPr>
          <p:cNvPr id="6146" name="Rectangle 2"/>
          <p:cNvSpPr>
            <a:spLocks noChangeArrowheads="1"/>
          </p:cNvSpPr>
          <p:nvPr/>
        </p:nvSpPr>
        <p:spPr bwMode="auto">
          <a:xfrm>
            <a:off x="611560" y="1521659"/>
            <a:ext cx="77768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ea typeface="+mn-ea" charset="0"/>
                <a:cs typeface="Century Gothic" pitchFamily="34" charset="0"/>
              </a:rPr>
              <a:t>In some situations,  complaints are not resolved informally</a:t>
            </a:r>
            <a:r>
              <a:rPr kumimoji="0" lang="en-GB" sz="1800" b="0" i="0" u="none" strike="noStrike" cap="none" normalizeH="0" dirty="0" smtClean="0">
                <a:ln>
                  <a:noFill/>
                </a:ln>
                <a:solidFill>
                  <a:schemeClr val="tx1"/>
                </a:solidFill>
                <a:effectLst/>
                <a:latin typeface="+mj-lt"/>
                <a:ea typeface="+mn-ea" charset="0"/>
                <a:cs typeface="Century Gothic" pitchFamily="34" charset="0"/>
              </a:rPr>
              <a:t> &amp;</a:t>
            </a:r>
            <a:r>
              <a:rPr kumimoji="0" lang="en-GB" sz="1800" b="0" i="0" u="none" strike="noStrike" cap="none" normalizeH="0" baseline="0" dirty="0" smtClean="0">
                <a:ln>
                  <a:noFill/>
                </a:ln>
                <a:solidFill>
                  <a:schemeClr val="tx1"/>
                </a:solidFill>
                <a:effectLst/>
                <a:latin typeface="+mj-lt"/>
                <a:ea typeface="+mn-ea" charset="0"/>
                <a:cs typeface="Century Gothic" pitchFamily="34" charset="0"/>
              </a:rPr>
              <a:t> complainant may want</a:t>
            </a:r>
            <a:r>
              <a:rPr kumimoji="0" lang="en-GB" sz="1800" b="0" i="0" u="none" strike="noStrike" cap="none" normalizeH="0" dirty="0" smtClean="0">
                <a:ln>
                  <a:noFill/>
                </a:ln>
                <a:solidFill>
                  <a:schemeClr val="tx1"/>
                </a:solidFill>
                <a:effectLst/>
                <a:latin typeface="+mj-lt"/>
                <a:ea typeface="+mn-ea" charset="0"/>
                <a:cs typeface="Century Gothic" pitchFamily="34" charset="0"/>
              </a:rPr>
              <a:t> a </a:t>
            </a:r>
            <a:r>
              <a:rPr kumimoji="0" lang="en-GB" sz="1800" b="0" i="0" u="none" strike="noStrike" cap="none" normalizeH="0" baseline="0" dirty="0" smtClean="0">
                <a:ln>
                  <a:noFill/>
                </a:ln>
                <a:solidFill>
                  <a:schemeClr val="tx1"/>
                </a:solidFill>
                <a:effectLst/>
                <a:latin typeface="+mj-lt"/>
                <a:ea typeface="+mn-ea" charset="0"/>
                <a:cs typeface="Century Gothic" pitchFamily="34" charset="0"/>
              </a:rPr>
              <a:t>formal investigation from the outset.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ea typeface="+mn-ea" charset="0"/>
                <a:cs typeface="Century Gothic" pitchFamily="34" charset="0"/>
              </a:rPr>
              <a:t>Overview of formal investigation steps for clinical staff:</a:t>
            </a:r>
            <a:endParaRPr kumimoji="0" lang="en-IE" sz="1800" b="1" i="0" u="none" strike="noStrike" cap="none" normalizeH="0" baseline="0" dirty="0" smtClean="0">
              <a:ln>
                <a:noFill/>
              </a:ln>
              <a:solidFill>
                <a:srgbClr val="00B05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ea typeface="+mn-ea"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ea typeface="+mn-ea" charset="0"/>
                <a:cs typeface="Century Gothic" pitchFamily="34" charset="0"/>
              </a:rPr>
              <a:t>Clinical professional: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1400" dirty="0" smtClean="0">
                <a:ea typeface="+mn-ea" charset="0"/>
                <a:cs typeface="Century Gothic" pitchFamily="34" charset="0"/>
              </a:rPr>
              <a:t>R</a:t>
            </a:r>
            <a:r>
              <a:rPr kumimoji="0" lang="en-GB" sz="1400" b="0" i="0" u="none" strike="noStrike" cap="none" normalizeH="0" baseline="0" dirty="0" smtClean="0">
                <a:ln>
                  <a:noFill/>
                </a:ln>
                <a:solidFill>
                  <a:schemeClr val="tx1"/>
                </a:solidFill>
                <a:effectLst/>
                <a:ea typeface="+mn-ea" charset="0"/>
                <a:cs typeface="Century Gothic" pitchFamily="34" charset="0"/>
              </a:rPr>
              <a:t>eceives notification letter from Complaints</a:t>
            </a:r>
            <a:r>
              <a:rPr kumimoji="0" lang="en-GB" sz="1400" b="0" i="0" u="none" strike="noStrike" cap="none" normalizeH="0" dirty="0" smtClean="0">
                <a:ln>
                  <a:noFill/>
                </a:ln>
                <a:solidFill>
                  <a:schemeClr val="tx1"/>
                </a:solidFill>
                <a:effectLst/>
                <a:ea typeface="+mn-ea" charset="0"/>
                <a:cs typeface="Century Gothic" pitchFamily="34" charset="0"/>
              </a:rPr>
              <a:t> </a:t>
            </a:r>
            <a:r>
              <a:rPr kumimoji="0" lang="en-GB" sz="1400" b="0" i="0" u="none" strike="noStrike" cap="none" normalizeH="0" baseline="0" dirty="0" smtClean="0">
                <a:ln>
                  <a:noFill/>
                </a:ln>
                <a:solidFill>
                  <a:schemeClr val="tx1"/>
                </a:solidFill>
                <a:effectLst/>
                <a:ea typeface="+mn-ea" charset="0"/>
                <a:cs typeface="Century Gothic" pitchFamily="34" charset="0"/>
              </a:rPr>
              <a:t>Officer, requesting Clinical Judgement Complaint Report</a:t>
            </a:r>
          </a:p>
          <a:p>
            <a:pPr marL="0" marR="0" lvl="0" indent="0" algn="l" defTabSz="914400" rtl="0" eaLnBrk="0" fontAlgn="base" latinLnBrk="0" hangingPunct="0">
              <a:lnSpc>
                <a:spcPct val="100000"/>
              </a:lnSpc>
              <a:spcBef>
                <a:spcPct val="0"/>
              </a:spcBef>
              <a:spcAft>
                <a:spcPct val="0"/>
              </a:spcAft>
              <a:buClrTx/>
              <a:buSzTx/>
              <a:tabLst/>
            </a:pPr>
            <a:endParaRPr kumimoji="0" lang="en-I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1400" dirty="0" smtClean="0">
                <a:ea typeface="+mn-ea" charset="0"/>
                <a:cs typeface="Century Gothic" pitchFamily="34" charset="0"/>
              </a:rPr>
              <a:t>I</a:t>
            </a:r>
            <a:r>
              <a:rPr kumimoji="0" lang="en-GB" sz="1400" b="0" i="0" u="none" strike="noStrike" cap="none" normalizeH="0" baseline="0" dirty="0" smtClean="0">
                <a:ln>
                  <a:noFill/>
                </a:ln>
                <a:solidFill>
                  <a:schemeClr val="tx1"/>
                </a:solidFill>
                <a:effectLst/>
                <a:ea typeface="+mn-ea" charset="0"/>
                <a:cs typeface="Century Gothic" pitchFamily="34" charset="0"/>
              </a:rPr>
              <a:t>nvestigates Clinical Issues &amp; updates Complaints Officer if more time needed.</a:t>
            </a:r>
          </a:p>
          <a:p>
            <a:pPr marL="0" marR="0" lvl="0" indent="0" algn="l" defTabSz="914400" rtl="0" eaLnBrk="0" fontAlgn="base" latinLnBrk="0" hangingPunct="0">
              <a:lnSpc>
                <a:spcPct val="100000"/>
              </a:lnSpc>
              <a:spcBef>
                <a:spcPct val="0"/>
              </a:spcBef>
              <a:spcAft>
                <a:spcPct val="0"/>
              </a:spcAft>
              <a:buClrTx/>
              <a:buSzTx/>
              <a:tabLst/>
            </a:pPr>
            <a:endParaRPr kumimoji="0" lang="en-IE"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1400" dirty="0" smtClean="0">
                <a:ea typeface="+mn-ea" charset="0"/>
                <a:cs typeface="Century Gothic" pitchFamily="34" charset="0"/>
              </a:rPr>
              <a:t>W</a:t>
            </a:r>
            <a:r>
              <a:rPr kumimoji="0" lang="en-GB" sz="1400" b="0" i="0" u="none" strike="noStrike" cap="none" normalizeH="0" baseline="0" dirty="0" smtClean="0">
                <a:ln>
                  <a:noFill/>
                </a:ln>
                <a:solidFill>
                  <a:schemeClr val="tx1"/>
                </a:solidFill>
                <a:effectLst/>
                <a:ea typeface="+mn-ea" charset="0"/>
                <a:cs typeface="Century Gothic" pitchFamily="34" charset="0"/>
              </a:rPr>
              <a:t>rites &amp;</a:t>
            </a:r>
            <a:r>
              <a:rPr kumimoji="0" lang="en-GB" sz="1400" b="0" i="0" u="none" strike="noStrike" cap="none" normalizeH="0" dirty="0" smtClean="0">
                <a:ln>
                  <a:noFill/>
                </a:ln>
                <a:solidFill>
                  <a:schemeClr val="tx1"/>
                </a:solidFill>
                <a:effectLst/>
                <a:ea typeface="+mn-ea" charset="0"/>
                <a:cs typeface="Century Gothic" pitchFamily="34" charset="0"/>
              </a:rPr>
              <a:t> signs a</a:t>
            </a:r>
            <a:r>
              <a:rPr kumimoji="0" lang="en-GB" sz="1400" b="0" i="0" u="none" strike="noStrike" cap="none" normalizeH="0" baseline="0" dirty="0" smtClean="0">
                <a:ln>
                  <a:noFill/>
                </a:ln>
                <a:solidFill>
                  <a:schemeClr val="tx1"/>
                </a:solidFill>
                <a:effectLst/>
                <a:ea typeface="+mn-ea" charset="0"/>
                <a:cs typeface="Century Gothic" pitchFamily="34" charset="0"/>
              </a:rPr>
              <a:t> Clinical Judgement Complaint Report.</a:t>
            </a:r>
          </a:p>
          <a:p>
            <a:pPr marL="0" marR="0" lvl="0" indent="0" algn="l" defTabSz="914400" rtl="0" eaLnBrk="0" fontAlgn="base" latinLnBrk="0" hangingPunct="0">
              <a:lnSpc>
                <a:spcPct val="100000"/>
              </a:lnSpc>
              <a:spcBef>
                <a:spcPct val="0"/>
              </a:spcBef>
              <a:spcAft>
                <a:spcPct val="0"/>
              </a:spcAft>
              <a:buClrTx/>
              <a:buSzTx/>
              <a:tabLst/>
            </a:pPr>
            <a:endParaRPr kumimoji="0" lang="en-GB" sz="1400" b="0" i="0" u="none" strike="noStrike" cap="none" normalizeH="0" baseline="0" dirty="0" smtClean="0">
              <a:ln>
                <a:noFill/>
              </a:ln>
              <a:solidFill>
                <a:schemeClr val="tx1"/>
              </a:solidFill>
              <a:effectLst/>
              <a:ea typeface="+mn-ea"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ea typeface="+mn-ea" charset="0"/>
                <a:cs typeface="Century Gothic" pitchFamily="34" charset="0"/>
              </a:rPr>
              <a:t>P</a:t>
            </a:r>
            <a:r>
              <a:rPr kumimoji="0" lang="en-GB" sz="1400" b="0" i="0" u="none" strike="noStrike" cap="none" normalizeH="0" baseline="0" dirty="0" smtClean="0">
                <a:ln>
                  <a:noFill/>
                </a:ln>
                <a:solidFill>
                  <a:schemeClr val="tx1"/>
                </a:solidFill>
                <a:effectLst/>
                <a:ea typeface="+mn-ea" charset="0"/>
                <a:cs typeface="Century Gothic" pitchFamily="34" charset="0"/>
              </a:rPr>
              <a:t>rovides report to Complaints Officer.</a:t>
            </a:r>
            <a:r>
              <a:rPr kumimoji="0" lang="en-IE" sz="14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1143000"/>
          </a:xfrm>
        </p:spPr>
        <p:txBody>
          <a:bodyPr>
            <a:noAutofit/>
          </a:bodyPr>
          <a:lstStyle/>
          <a:p>
            <a:r>
              <a:rPr lang="en-GB" sz="3600" b="1" dirty="0" smtClean="0"/>
              <a:t>Topic 3: Contributing to a Formal Investigation</a:t>
            </a:r>
            <a:endParaRPr lang="en-IE" sz="3600" b="1" dirty="0"/>
          </a:p>
        </p:txBody>
      </p:sp>
      <p:sp>
        <p:nvSpPr>
          <p:cNvPr id="3" name="Content Placeholder 2"/>
          <p:cNvSpPr>
            <a:spLocks noGrp="1"/>
          </p:cNvSpPr>
          <p:nvPr>
            <p:ph idx="1"/>
          </p:nvPr>
        </p:nvSpPr>
        <p:spPr>
          <a:xfrm>
            <a:off x="457200" y="1600200"/>
            <a:ext cx="7715200" cy="4525963"/>
          </a:xfrm>
        </p:spPr>
        <p:txBody>
          <a:bodyPr>
            <a:normAutofit/>
          </a:bodyPr>
          <a:lstStyle/>
          <a:p>
            <a:pPr>
              <a:buNone/>
            </a:pPr>
            <a:endParaRPr lang="en-IE" sz="2000" b="1" dirty="0" smtClean="0"/>
          </a:p>
          <a:p>
            <a:pPr>
              <a:buNone/>
            </a:pPr>
            <a:r>
              <a:rPr lang="en-GB" sz="2000" b="1" dirty="0" smtClean="0">
                <a:solidFill>
                  <a:srgbClr val="00B050"/>
                </a:solidFill>
              </a:rPr>
              <a:t>Writing a Clinical Judgement Complaint Report (CJCR)</a:t>
            </a:r>
          </a:p>
          <a:p>
            <a:pPr>
              <a:buNone/>
            </a:pPr>
            <a:endParaRPr lang="en-GB" sz="2000" b="1" dirty="0" smtClean="0"/>
          </a:p>
          <a:p>
            <a:pPr>
              <a:buNone/>
            </a:pPr>
            <a:r>
              <a:rPr lang="en-GB" sz="2000" b="1" dirty="0" smtClean="0"/>
              <a:t>This section will also include a video interview from a real consultant  who has</a:t>
            </a:r>
            <a:r>
              <a:rPr lang="en-GB" sz="2000" dirty="0" smtClean="0"/>
              <a:t> </a:t>
            </a:r>
            <a:r>
              <a:rPr lang="en-GB" sz="2000" b="1" dirty="0" smtClean="0"/>
              <a:t>completed reports, and how they have found the process</a:t>
            </a:r>
            <a:r>
              <a:rPr lang="en-GB" sz="2000" dirty="0" smtClean="0"/>
              <a:t>.</a:t>
            </a:r>
          </a:p>
          <a:p>
            <a:pPr>
              <a:buNone/>
            </a:pPr>
            <a:endParaRPr lang="en-GB" sz="2000" b="1" dirty="0" smtClean="0"/>
          </a:p>
          <a:p>
            <a:r>
              <a:rPr lang="en-GB" sz="2000" dirty="0" smtClean="0"/>
              <a:t>Clinical Judgment report structure</a:t>
            </a:r>
          </a:p>
          <a:p>
            <a:r>
              <a:rPr lang="en-GB" sz="2000" dirty="0" smtClean="0"/>
              <a:t>Do’s &amp; Don’t in writing a report</a:t>
            </a:r>
          </a:p>
          <a:p>
            <a:r>
              <a:rPr lang="en-GB" sz="2000" dirty="0" smtClean="0"/>
              <a:t>Example’s of a well written report </a:t>
            </a:r>
          </a:p>
          <a:p>
            <a:r>
              <a:rPr lang="en-GB" sz="2000" dirty="0" smtClean="0"/>
              <a:t>Example’s of a poorly written report</a:t>
            </a:r>
          </a:p>
          <a:p>
            <a:r>
              <a:rPr lang="en-GB" sz="2000" dirty="0" smtClean="0"/>
              <a:t>Identified learning.</a:t>
            </a:r>
            <a:endParaRPr lang="en-IE" sz="2000" dirty="0"/>
          </a:p>
        </p:txBody>
      </p:sp>
      <p:sp>
        <p:nvSpPr>
          <p:cNvPr id="4" name="Footer Placeholder 3"/>
          <p:cNvSpPr>
            <a:spLocks noGrp="1"/>
          </p:cNvSpPr>
          <p:nvPr>
            <p:ph type="ftr" sz="quarter" idx="11"/>
          </p:nvPr>
        </p:nvSpPr>
        <p:spPr>
          <a:xfrm>
            <a:off x="0" y="6309320"/>
            <a:ext cx="2895600" cy="365125"/>
          </a:xfrm>
        </p:spPr>
        <p:txBody>
          <a:bodyPr/>
          <a:lstStyle/>
          <a:p>
            <a:r>
              <a:rPr lang="en-GB" dirty="0" smtClean="0"/>
              <a:t>National Complaints Governance &amp; Learning</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Assessment</a:t>
            </a:r>
            <a:endParaRPr lang="en-IE" dirty="0"/>
          </a:p>
        </p:txBody>
      </p:sp>
      <p:sp>
        <p:nvSpPr>
          <p:cNvPr id="3" name="Content Placeholder 2"/>
          <p:cNvSpPr>
            <a:spLocks noGrp="1"/>
          </p:cNvSpPr>
          <p:nvPr>
            <p:ph idx="1"/>
          </p:nvPr>
        </p:nvSpPr>
        <p:spPr/>
        <p:txBody>
          <a:bodyPr>
            <a:normAutofit/>
          </a:bodyPr>
          <a:lstStyle/>
          <a:p>
            <a:r>
              <a:rPr lang="en-IE" dirty="0" smtClean="0"/>
              <a:t>Assessment at the end 5 questions </a:t>
            </a:r>
          </a:p>
          <a:p>
            <a:r>
              <a:rPr lang="en-IE" dirty="0" smtClean="0"/>
              <a:t>Must get 80% to pass.</a:t>
            </a:r>
          </a:p>
          <a:p>
            <a:endParaRPr lang="en-IE" dirty="0" smtClean="0"/>
          </a:p>
          <a:p>
            <a:pPr>
              <a:buNone/>
            </a:pPr>
            <a:endParaRPr lang="en-IE" dirty="0"/>
          </a:p>
        </p:txBody>
      </p:sp>
      <p:sp>
        <p:nvSpPr>
          <p:cNvPr id="4" name="Footer Placeholder 3"/>
          <p:cNvSpPr>
            <a:spLocks noGrp="1"/>
          </p:cNvSpPr>
          <p:nvPr>
            <p:ph type="ftr" sz="quarter" idx="11"/>
          </p:nvPr>
        </p:nvSpPr>
        <p:spPr>
          <a:xfrm>
            <a:off x="467544" y="6309320"/>
            <a:ext cx="2895600" cy="365125"/>
          </a:xfrm>
        </p:spPr>
        <p:txBody>
          <a:bodyPr/>
          <a:lstStyle/>
          <a:p>
            <a:r>
              <a:rPr lang="en-GB" dirty="0" smtClean="0"/>
              <a:t>National Complaints Governance &amp; Learning</a:t>
            </a:r>
            <a:endParaRPr lang="en-GB" dirty="0"/>
          </a:p>
        </p:txBody>
      </p:sp>
      <p:pic>
        <p:nvPicPr>
          <p:cNvPr id="6" name="Picture 5" descr="Assessment.png"/>
          <p:cNvPicPr>
            <a:picLocks noChangeAspect="1"/>
          </p:cNvPicPr>
          <p:nvPr/>
        </p:nvPicPr>
        <p:blipFill>
          <a:blip r:embed="rId2" cstate="print"/>
          <a:stretch>
            <a:fillRect/>
          </a:stretch>
        </p:blipFill>
        <p:spPr>
          <a:xfrm>
            <a:off x="2411760" y="3645024"/>
            <a:ext cx="3200400" cy="14287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7632" y="584437"/>
            <a:ext cx="8376816" cy="558086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55576" y="3429000"/>
            <a:ext cx="7632848" cy="1470025"/>
          </a:xfrm>
        </p:spPr>
        <p:txBody>
          <a:bodyPr>
            <a:normAutofit fontScale="90000"/>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 </a:t>
            </a:r>
            <a:br>
              <a:rPr lang="en-GB" b="1" dirty="0" smtClean="0">
                <a:solidFill>
                  <a:schemeClr val="bg1"/>
                </a:solidFill>
              </a:rPr>
            </a:br>
            <a:r>
              <a:rPr lang="en-IE" sz="7300" i="1" dirty="0" smtClean="0"/>
              <a:t> </a:t>
            </a:r>
            <a:r>
              <a:rPr lang="en-IE" sz="7300" b="1" dirty="0" smtClean="0">
                <a:solidFill>
                  <a:schemeClr val="bg1"/>
                </a:solidFill>
              </a:rPr>
              <a:t>Any Questions?</a:t>
            </a:r>
            <a:br>
              <a:rPr lang="en-IE" sz="7300" b="1" dirty="0" smtClean="0">
                <a:solidFill>
                  <a:schemeClr val="bg1"/>
                </a:solidFill>
              </a:rPr>
            </a:br>
            <a:r>
              <a:rPr lang="en-IE" sz="4900" b="1" dirty="0" smtClean="0">
                <a:solidFill>
                  <a:schemeClr val="bg1"/>
                </a:solidFill>
              </a:rPr>
              <a:t/>
            </a:r>
            <a:br>
              <a:rPr lang="en-IE" sz="4900" b="1" dirty="0" smtClean="0">
                <a:solidFill>
                  <a:schemeClr val="bg1"/>
                </a:solidFill>
              </a:rPr>
            </a:br>
            <a:endParaRPr lang="en-GB" sz="3600"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76289"/>
          <a:stretch/>
        </p:blipFill>
        <p:spPr>
          <a:xfrm>
            <a:off x="251520" y="188640"/>
            <a:ext cx="790471" cy="676275"/>
          </a:xfrm>
          <a:prstGeom prst="rect">
            <a:avLst/>
          </a:prstGeom>
        </p:spPr>
      </p:pic>
    </p:spTree>
    <p:extLst>
      <p:ext uri="{BB962C8B-B14F-4D97-AF65-F5344CB8AC3E}">
        <p14:creationId xmlns:p14="http://schemas.microsoft.com/office/powerpoint/2010/main" xmlns="" val="339105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212976"/>
            <a:ext cx="7772400" cy="1470025"/>
          </a:xfrm>
        </p:spPr>
        <p:txBody>
          <a:bodyPr>
            <a:normAutofit fontScale="90000"/>
          </a:bodyPr>
          <a:lstStyle/>
          <a:p>
            <a:r>
              <a:rPr lang="en-GB" b="1" dirty="0" smtClean="0">
                <a:solidFill>
                  <a:schemeClr val="bg1"/>
                </a:solidFill>
              </a:rPr>
              <a:t/>
            </a:r>
            <a:br>
              <a:rPr lang="en-GB" b="1" dirty="0" smtClean="0">
                <a:solidFill>
                  <a:schemeClr val="bg1"/>
                </a:solidFill>
              </a:rPr>
            </a:br>
            <a:r>
              <a:rPr lang="en-GB" sz="3100" b="1" dirty="0" smtClean="0"/>
              <a:t/>
            </a:r>
            <a:br>
              <a:rPr lang="en-GB" sz="3100" b="1" dirty="0" smtClean="0"/>
            </a:br>
            <a:r>
              <a:rPr lang="en-GB" sz="2700" b="1" dirty="0" err="1" smtClean="0">
                <a:solidFill>
                  <a:schemeClr val="bg1"/>
                </a:solidFill>
              </a:rPr>
              <a:t>ecember</a:t>
            </a:r>
            <a:r>
              <a:rPr lang="en-GB" sz="2700" b="1" dirty="0" smtClean="0">
                <a:solidFill>
                  <a:schemeClr val="bg1"/>
                </a:solidFill>
              </a:rPr>
              <a:t> 2018 </a:t>
            </a:r>
            <a:endParaRPr lang="en-GB" sz="2700" b="1"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76289"/>
          <a:stretch/>
        </p:blipFill>
        <p:spPr>
          <a:xfrm>
            <a:off x="251520" y="188640"/>
            <a:ext cx="790471" cy="67627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339752" y="404663"/>
            <a:ext cx="3828409" cy="5616625"/>
          </a:xfrm>
          <a:prstGeom prst="rect">
            <a:avLst/>
          </a:prstGeom>
          <a:noFill/>
          <a:ln w="9525">
            <a:noFill/>
            <a:miter lim="800000"/>
            <a:headEnd/>
            <a:tailEnd/>
          </a:ln>
        </p:spPr>
      </p:pic>
    </p:spTree>
    <p:extLst>
      <p:ext uri="{BB962C8B-B14F-4D97-AF65-F5344CB8AC3E}">
        <p14:creationId xmlns:p14="http://schemas.microsoft.com/office/powerpoint/2010/main" xmlns="" val="3350954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chemeClr val="tx1"/>
                </a:solidFill>
              </a:rPr>
              <a:t>YSYS Guidance for Clinical Staff</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r>
              <a:rPr lang="en-IE" dirty="0" smtClean="0"/>
              <a:t> </a:t>
            </a:r>
            <a:r>
              <a:rPr lang="en-IE" b="1" i="1" dirty="0" smtClean="0"/>
              <a:t>Why has this been developed?</a:t>
            </a:r>
          </a:p>
          <a:p>
            <a:pPr marL="0" indent="0" algn="ctr">
              <a:buNone/>
            </a:pPr>
            <a:endParaRPr lang="en-IE" b="1" dirty="0" smtClean="0"/>
          </a:p>
          <a:p>
            <a:pPr marL="0" indent="0">
              <a:buNone/>
            </a:pPr>
            <a:r>
              <a:rPr lang="en-IE" sz="2400" b="1" dirty="0" smtClean="0"/>
              <a:t>This guidance has been developed to provide support to the various clinical professionals who may at some point be asked to contribute their views as part of a complaints investigation or to write a specific clinical report as part of the complaints investigation.</a:t>
            </a:r>
          </a:p>
        </p:txBody>
      </p:sp>
    </p:spTree>
    <p:extLst>
      <p:ext uri="{BB962C8B-B14F-4D97-AF65-F5344CB8AC3E}">
        <p14:creationId xmlns:p14="http://schemas.microsoft.com/office/powerpoint/2010/main" xmlns="" val="3263129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chemeClr val="tx1"/>
                </a:solidFill>
              </a:rPr>
              <a:t>YSYS </a:t>
            </a:r>
            <a:r>
              <a:rPr lang="en-IE" b="1" dirty="0" smtClean="0">
                <a:solidFill>
                  <a:schemeClr val="tx1"/>
                </a:solidFill>
              </a:rPr>
              <a:t>– Clinical Judgment</a:t>
            </a:r>
            <a:endParaRPr lang="en-IE" b="1" dirty="0">
              <a:solidFill>
                <a:schemeClr val="tx1"/>
              </a:solidFill>
            </a:endParaRPr>
          </a:p>
        </p:txBody>
      </p:sp>
      <p:sp>
        <p:nvSpPr>
          <p:cNvPr id="3" name="Content Placeholder 2"/>
          <p:cNvSpPr>
            <a:spLocks noGrp="1"/>
          </p:cNvSpPr>
          <p:nvPr>
            <p:ph idx="1"/>
          </p:nvPr>
        </p:nvSpPr>
        <p:spPr>
          <a:xfrm>
            <a:off x="457200" y="1268760"/>
            <a:ext cx="8229600" cy="5328592"/>
          </a:xfrm>
        </p:spPr>
        <p:txBody>
          <a:bodyPr>
            <a:normAutofit/>
          </a:bodyPr>
          <a:lstStyle/>
          <a:p>
            <a:pPr marL="0" indent="0">
              <a:buNone/>
            </a:pPr>
            <a:endParaRPr lang="en-IE" b="1" dirty="0" smtClean="0">
              <a:solidFill>
                <a:schemeClr val="accent3">
                  <a:lumMod val="75000"/>
                </a:schemeClr>
              </a:solidFill>
            </a:endParaRPr>
          </a:p>
          <a:p>
            <a:pPr marL="0" indent="0">
              <a:buNone/>
            </a:pPr>
            <a:r>
              <a:rPr lang="en-IE" sz="2400" dirty="0"/>
              <a:t>The Health Act 2004 defines clinical judgment as being</a:t>
            </a:r>
            <a:r>
              <a:rPr lang="en-IE" sz="2400" dirty="0" smtClean="0"/>
              <a:t>:</a:t>
            </a:r>
            <a:endParaRPr lang="en-IE" sz="2400" dirty="0"/>
          </a:p>
          <a:p>
            <a:pPr marL="0" indent="0" algn="ctr">
              <a:buNone/>
            </a:pPr>
            <a:r>
              <a:rPr lang="en-IE" sz="2400" i="1" dirty="0" smtClean="0"/>
              <a:t>“</a:t>
            </a:r>
            <a:r>
              <a:rPr lang="en-IE" sz="2400" b="1" i="1" dirty="0"/>
              <a:t>A decision made or opinion formed in </a:t>
            </a:r>
            <a:r>
              <a:rPr lang="en-IE" sz="2400" b="1" i="1" dirty="0" smtClean="0"/>
              <a:t>connection </a:t>
            </a:r>
            <a:r>
              <a:rPr lang="en-IE" sz="2400" b="1" i="1" dirty="0"/>
              <a:t>with the diagnosis, care or </a:t>
            </a:r>
            <a:r>
              <a:rPr lang="en-IE" sz="2400" b="1" i="1" dirty="0" smtClean="0"/>
              <a:t>treatment </a:t>
            </a:r>
            <a:r>
              <a:rPr lang="en-IE" sz="2400" b="1" i="1" dirty="0"/>
              <a:t>of a patient</a:t>
            </a:r>
            <a:r>
              <a:rPr lang="en-IE" sz="2400" i="1" dirty="0" smtClean="0"/>
              <a:t>”</a:t>
            </a:r>
          </a:p>
          <a:p>
            <a:pPr marL="0" indent="0" algn="ctr">
              <a:buNone/>
            </a:pPr>
            <a:endParaRPr lang="en-IE" sz="1800" i="1" dirty="0"/>
          </a:p>
          <a:p>
            <a:pPr marL="0" indent="0">
              <a:buNone/>
            </a:pPr>
            <a:endParaRPr lang="en-IE" sz="1800" i="1" dirty="0" smtClean="0"/>
          </a:p>
          <a:p>
            <a:pPr marL="0" indent="0">
              <a:buNone/>
            </a:pPr>
            <a:r>
              <a:rPr lang="en-IE" sz="1800" b="1" i="1" dirty="0" smtClean="0"/>
              <a:t>NOTE: Clinical </a:t>
            </a:r>
            <a:r>
              <a:rPr lang="en-IE" sz="1800" b="1" i="1" dirty="0"/>
              <a:t>judgment can be exercised by any of the recognised clinical professions, including Doctors, Nurses, Midwives, Dentists, Pharmacists, Optometrists, Clinical Psychologists, Ophthalmic Medical Practitioners, Allied Health Professionals, Emergency Medical Technicians, Laboratory, Environmental Health Officers, other scientific and technical staff. </a:t>
            </a:r>
          </a:p>
          <a:p>
            <a:pPr marL="0" indent="0">
              <a:buNone/>
            </a:pPr>
            <a:endParaRPr lang="en-IE" b="1" dirty="0" smtClean="0">
              <a:solidFill>
                <a:schemeClr val="accent3">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76289"/>
          <a:stretch/>
        </p:blipFill>
        <p:spPr>
          <a:xfrm>
            <a:off x="251520" y="188640"/>
            <a:ext cx="790471" cy="676275"/>
          </a:xfrm>
          <a:prstGeom prst="rect">
            <a:avLst/>
          </a:prstGeom>
        </p:spPr>
      </p:pic>
    </p:spTree>
    <p:extLst>
      <p:ext uri="{BB962C8B-B14F-4D97-AF65-F5344CB8AC3E}">
        <p14:creationId xmlns:p14="http://schemas.microsoft.com/office/powerpoint/2010/main" xmlns="" val="373548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IE" dirty="0"/>
          </a:p>
        </p:txBody>
      </p:sp>
      <p:sp>
        <p:nvSpPr>
          <p:cNvPr id="4" name="Footer Placeholder 3"/>
          <p:cNvSpPr>
            <a:spLocks noGrp="1"/>
          </p:cNvSpPr>
          <p:nvPr>
            <p:ph type="ftr" sz="quarter" idx="11"/>
          </p:nvPr>
        </p:nvSpPr>
        <p:spPr/>
        <p:txBody>
          <a:bodyPr/>
          <a:lstStyle/>
          <a:p>
            <a:endParaRPr lang="en-GB" dirty="0"/>
          </a:p>
        </p:txBody>
      </p:sp>
      <p:sp>
        <p:nvSpPr>
          <p:cNvPr id="48129" name="Rectangle 1"/>
          <p:cNvSpPr>
            <a:spLocks noChangeArrowheads="1"/>
          </p:cNvSpPr>
          <p:nvPr/>
        </p:nvSpPr>
        <p:spPr bwMode="auto">
          <a:xfrm>
            <a:off x="2079170" y="-2772213"/>
            <a:ext cx="4985659" cy="60016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smtClean="0">
              <a:latin typeface="Century Gothic"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Your Service Your Say: </a:t>
            </a:r>
            <a:endParaRPr kumimoji="0" lang="en-I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Complaints Handling Guidance for Clinical Staff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Content Placeholder 4"/>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a:xfrm>
            <a:off x="179512" y="6165304"/>
            <a:ext cx="2160240" cy="548680"/>
          </a:xfrm>
        </p:spPr>
      </p:pic>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237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00B050"/>
                </a:solidFill>
                <a:latin typeface="+mn-lt"/>
              </a:rPr>
              <a:t>YSYS Complaints Handling Guidance for Clinical Staff</a:t>
            </a:r>
            <a:endParaRPr lang="en-IE" b="1" dirty="0">
              <a:solidFill>
                <a:srgbClr val="00B050"/>
              </a:solidFill>
              <a:latin typeface="+mn-lt"/>
            </a:endParaRPr>
          </a:p>
        </p:txBody>
      </p:sp>
      <p:sp>
        <p:nvSpPr>
          <p:cNvPr id="3" name="Content Placeholder 2"/>
          <p:cNvSpPr>
            <a:spLocks noGrp="1"/>
          </p:cNvSpPr>
          <p:nvPr>
            <p:ph idx="1"/>
          </p:nvPr>
        </p:nvSpPr>
        <p:spPr/>
        <p:txBody>
          <a:bodyPr>
            <a:normAutofit/>
          </a:bodyPr>
          <a:lstStyle/>
          <a:p>
            <a:endParaRPr lang="en-IE" dirty="0" smtClean="0"/>
          </a:p>
          <a:p>
            <a:pPr algn="ctr">
              <a:buNone/>
            </a:pPr>
            <a:r>
              <a:rPr lang="en-GB" b="1" i="1" dirty="0" smtClean="0"/>
              <a:t>This module will guide you through your involvement in the Your Service Your Say complaints process, encourage and assist you to engage with Service Users and outline the key elements of a Clinical Judgement Complaint Report.</a:t>
            </a:r>
            <a:endParaRPr lang="en-IE" b="1" i="1" dirty="0" smtClean="0"/>
          </a:p>
          <a:p>
            <a:endParaRPr lang="en-IE" dirty="0"/>
          </a:p>
        </p:txBody>
      </p:sp>
      <p:sp>
        <p:nvSpPr>
          <p:cNvPr id="4" name="Footer Placeholder 3"/>
          <p:cNvSpPr>
            <a:spLocks noGrp="1"/>
          </p:cNvSpPr>
          <p:nvPr>
            <p:ph type="ftr" sz="quarter" idx="11"/>
          </p:nvPr>
        </p:nvSpPr>
        <p:spPr>
          <a:xfrm>
            <a:off x="179512" y="6381328"/>
            <a:ext cx="2895600" cy="365125"/>
          </a:xfrm>
        </p:spPr>
        <p:txBody>
          <a:bodyPr/>
          <a:lstStyle/>
          <a:p>
            <a:r>
              <a:rPr lang="en-GB" dirty="0" smtClean="0"/>
              <a:t>National Complaints Governance &amp; Learning Team</a:t>
            </a:r>
            <a:endParaRPr lang="en-GB" dirty="0"/>
          </a:p>
        </p:txBody>
      </p:sp>
      <p:sp>
        <p:nvSpPr>
          <p:cNvPr id="5" name="Rectangle 4"/>
          <p:cNvSpPr/>
          <p:nvPr/>
        </p:nvSpPr>
        <p:spPr>
          <a:xfrm>
            <a:off x="683568" y="1340768"/>
            <a:ext cx="8064896" cy="2677656"/>
          </a:xfrm>
          <a:prstGeom prst="rect">
            <a:avLst/>
          </a:prstGeom>
        </p:spPr>
        <p:txBody>
          <a:bodyPr wrap="square">
            <a:spAutoFit/>
          </a:bodyPr>
          <a:lstStyle/>
          <a:p>
            <a:pPr>
              <a:buNone/>
            </a:pPr>
            <a:endParaRPr lang="en-GB" sz="2400" b="1" dirty="0" smtClean="0">
              <a:solidFill>
                <a:srgbClr val="00B0F0"/>
              </a:solidFill>
            </a:endParaRPr>
          </a:p>
          <a:p>
            <a:pPr>
              <a:buNone/>
            </a:pPr>
            <a:r>
              <a:rPr lang="en-GB" sz="2400" b="1" dirty="0" smtClean="0">
                <a:solidFill>
                  <a:srgbClr val="00B0F0"/>
                </a:solidFill>
              </a:rPr>
              <a:t>AIM:</a:t>
            </a:r>
          </a:p>
          <a:p>
            <a:pPr>
              <a:buNone/>
            </a:pPr>
            <a:endParaRPr lang="en-GB" sz="2400" b="1" dirty="0" smtClean="0">
              <a:solidFill>
                <a:srgbClr val="00B0F0"/>
              </a:solidFill>
            </a:endParaRPr>
          </a:p>
          <a:p>
            <a:pPr>
              <a:buNone/>
            </a:pPr>
            <a:endParaRPr lang="en-GB" sz="2400" b="1" dirty="0" smtClean="0">
              <a:solidFill>
                <a:srgbClr val="00B0F0"/>
              </a:solidFill>
            </a:endParaRPr>
          </a:p>
          <a:p>
            <a:pPr>
              <a:buNone/>
            </a:pPr>
            <a:endParaRPr lang="en-GB" sz="2400" b="1" dirty="0" smtClean="0">
              <a:solidFill>
                <a:srgbClr val="00B0F0"/>
              </a:solidFill>
            </a:endParaRPr>
          </a:p>
          <a:p>
            <a:pPr>
              <a:buNone/>
            </a:pPr>
            <a:r>
              <a:rPr lang="en-GB" sz="2400" dirty="0" smtClean="0">
                <a:solidFill>
                  <a:srgbClr val="00B0F0"/>
                </a:solidFill>
              </a:rPr>
              <a:t> </a:t>
            </a:r>
          </a:p>
          <a:p>
            <a:pPr>
              <a:buNone/>
            </a:pPr>
            <a:endParaRPr lang="en-GB"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00B050"/>
                </a:solidFill>
                <a:latin typeface="+mn-lt"/>
              </a:rPr>
              <a:t>Purpose</a:t>
            </a:r>
            <a:endParaRPr lang="en-IE" b="1" dirty="0">
              <a:solidFill>
                <a:srgbClr val="00B050"/>
              </a:solidFill>
              <a:latin typeface="+mn-lt"/>
            </a:endParaRPr>
          </a:p>
        </p:txBody>
      </p:sp>
      <p:sp>
        <p:nvSpPr>
          <p:cNvPr id="3" name="Content Placeholder 2"/>
          <p:cNvSpPr>
            <a:spLocks noGrp="1"/>
          </p:cNvSpPr>
          <p:nvPr>
            <p:ph idx="1"/>
          </p:nvPr>
        </p:nvSpPr>
        <p:spPr/>
        <p:txBody>
          <a:bodyPr>
            <a:normAutofit/>
          </a:bodyPr>
          <a:lstStyle/>
          <a:p>
            <a:endParaRPr lang="en-IE" dirty="0" smtClean="0"/>
          </a:p>
          <a:p>
            <a:endParaRPr lang="en-IE" dirty="0"/>
          </a:p>
        </p:txBody>
      </p:sp>
      <p:sp>
        <p:nvSpPr>
          <p:cNvPr id="4" name="Footer Placeholder 3"/>
          <p:cNvSpPr>
            <a:spLocks noGrp="1"/>
          </p:cNvSpPr>
          <p:nvPr>
            <p:ph type="ftr" sz="quarter" idx="11"/>
          </p:nvPr>
        </p:nvSpPr>
        <p:spPr>
          <a:xfrm>
            <a:off x="5940152" y="188640"/>
            <a:ext cx="2895600" cy="365125"/>
          </a:xfrm>
        </p:spPr>
        <p:txBody>
          <a:bodyPr/>
          <a:lstStyle/>
          <a:p>
            <a:r>
              <a:rPr lang="en-GB" dirty="0" smtClean="0"/>
              <a:t>National Complaints Governance &amp; Learning Team</a:t>
            </a:r>
            <a:endParaRPr lang="en-GB" dirty="0"/>
          </a:p>
        </p:txBody>
      </p:sp>
      <p:sp>
        <p:nvSpPr>
          <p:cNvPr id="5" name="Rectangle 4"/>
          <p:cNvSpPr/>
          <p:nvPr/>
        </p:nvSpPr>
        <p:spPr>
          <a:xfrm>
            <a:off x="755576" y="1340768"/>
            <a:ext cx="8064896" cy="5262979"/>
          </a:xfrm>
          <a:prstGeom prst="rect">
            <a:avLst/>
          </a:prstGeom>
        </p:spPr>
        <p:txBody>
          <a:bodyPr wrap="square">
            <a:spAutoFit/>
          </a:bodyPr>
          <a:lstStyle/>
          <a:p>
            <a:pPr>
              <a:buNone/>
            </a:pPr>
            <a:r>
              <a:rPr lang="en-GB" sz="2400" b="1" dirty="0" smtClean="0">
                <a:solidFill>
                  <a:srgbClr val="00B0F0"/>
                </a:solidFill>
              </a:rPr>
              <a:t>Outcomes</a:t>
            </a:r>
            <a:r>
              <a:rPr lang="en-GB" sz="2400" dirty="0" smtClean="0">
                <a:solidFill>
                  <a:srgbClr val="00B0F0"/>
                </a:solidFill>
              </a:rPr>
              <a:t>: </a:t>
            </a:r>
          </a:p>
          <a:p>
            <a:pPr>
              <a:buNone/>
            </a:pPr>
            <a:endParaRPr lang="en-GB" sz="2400" dirty="0" smtClean="0"/>
          </a:p>
          <a:p>
            <a:pPr>
              <a:buNone/>
            </a:pPr>
            <a:r>
              <a:rPr lang="en-GB" dirty="0" smtClean="0"/>
              <a:t>By the end of the course you will be able to:</a:t>
            </a:r>
          </a:p>
          <a:p>
            <a:pPr>
              <a:buNone/>
            </a:pPr>
            <a:endParaRPr lang="en-IE" dirty="0" smtClean="0"/>
          </a:p>
          <a:p>
            <a:pPr lvl="0">
              <a:buFont typeface="Arial" pitchFamily="34" charset="0"/>
              <a:buChar char="•"/>
            </a:pPr>
            <a:r>
              <a:rPr lang="en-GB" dirty="0" smtClean="0"/>
              <a:t>Fulfil your role in the Your Service Your Say complaints handling process, and describe your responsibilities within the legislative framework.</a:t>
            </a:r>
          </a:p>
          <a:p>
            <a:pPr lvl="0"/>
            <a:endParaRPr lang="en-IE" dirty="0" smtClean="0"/>
          </a:p>
          <a:p>
            <a:pPr lvl="0">
              <a:buFont typeface="Arial" pitchFamily="34" charset="0"/>
              <a:buChar char="•"/>
            </a:pPr>
            <a:r>
              <a:rPr lang="en-GB" dirty="0" smtClean="0"/>
              <a:t>Work collaboratively with the Complaints Officer to effectively resolve complaints.</a:t>
            </a:r>
          </a:p>
          <a:p>
            <a:pPr lvl="0"/>
            <a:endParaRPr lang="en-IE" dirty="0" smtClean="0"/>
          </a:p>
          <a:p>
            <a:pPr lvl="0">
              <a:buFont typeface="Arial" pitchFamily="34" charset="0"/>
              <a:buChar char="•"/>
            </a:pPr>
            <a:r>
              <a:rPr lang="en-GB" dirty="0" smtClean="0"/>
              <a:t>Communicate effectively with Service Users to respond appropriately to their concerns. </a:t>
            </a:r>
          </a:p>
          <a:p>
            <a:pPr lvl="0"/>
            <a:endParaRPr lang="en-IE" dirty="0" smtClean="0"/>
          </a:p>
          <a:p>
            <a:pPr lvl="0">
              <a:buFont typeface="Arial" pitchFamily="34" charset="0"/>
              <a:buChar char="•"/>
            </a:pPr>
            <a:r>
              <a:rPr lang="en-GB" dirty="0" smtClean="0"/>
              <a:t>Write a clear clinical judgement complaint report in line with best practice to demonstrate to Service Users that their complaint has been heard and taken seriously.</a:t>
            </a:r>
          </a:p>
          <a:p>
            <a:pPr lvl="0"/>
            <a:endParaRPr lang="en-IE" dirty="0" smtClean="0"/>
          </a:p>
          <a:p>
            <a:pPr lvl="0">
              <a:buFont typeface="Arial" pitchFamily="34" charset="0"/>
              <a:buChar char="•"/>
            </a:pPr>
            <a:r>
              <a:rPr lang="en-GB" dirty="0" smtClean="0"/>
              <a:t>Identify where complaints offer opportunities for learning, for yourself, your team and your organisation.</a:t>
            </a:r>
            <a:endParaRPr lang="en-I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00B050"/>
                </a:solidFill>
              </a:rPr>
              <a:t>Content</a:t>
            </a:r>
            <a:endParaRPr lang="en-IE" b="1" dirty="0">
              <a:solidFill>
                <a:srgbClr val="00B050"/>
              </a:solidFill>
            </a:endParaRPr>
          </a:p>
        </p:txBody>
      </p:sp>
      <p:sp>
        <p:nvSpPr>
          <p:cNvPr id="3" name="Content Placeholder 2"/>
          <p:cNvSpPr>
            <a:spLocks noGrp="1"/>
          </p:cNvSpPr>
          <p:nvPr>
            <p:ph idx="1"/>
          </p:nvPr>
        </p:nvSpPr>
        <p:spPr/>
        <p:txBody>
          <a:bodyPr>
            <a:normAutofit/>
          </a:bodyPr>
          <a:lstStyle/>
          <a:p>
            <a:r>
              <a:rPr lang="en-IE" dirty="0" smtClean="0"/>
              <a:t> </a:t>
            </a:r>
          </a:p>
          <a:p>
            <a:r>
              <a:rPr lang="en-IE" dirty="0" smtClean="0"/>
              <a:t> </a:t>
            </a:r>
          </a:p>
          <a:p>
            <a:endParaRPr lang="en-IE" dirty="0"/>
          </a:p>
        </p:txBody>
      </p:sp>
      <p:sp>
        <p:nvSpPr>
          <p:cNvPr id="4" name="Footer Placeholder 3"/>
          <p:cNvSpPr>
            <a:spLocks noGrp="1"/>
          </p:cNvSpPr>
          <p:nvPr>
            <p:ph type="ftr" sz="quarter" idx="11"/>
          </p:nvPr>
        </p:nvSpPr>
        <p:spPr>
          <a:xfrm>
            <a:off x="6156176" y="188640"/>
            <a:ext cx="2895600" cy="365125"/>
          </a:xfrm>
        </p:spPr>
        <p:txBody>
          <a:bodyPr/>
          <a:lstStyle/>
          <a:p>
            <a:r>
              <a:rPr lang="en-GB" dirty="0" smtClean="0"/>
              <a:t>National Complaints Governance &amp; Learning Team</a:t>
            </a:r>
            <a:endParaRPr lang="en-GB" dirty="0"/>
          </a:p>
        </p:txBody>
      </p:sp>
      <p:graphicFrame>
        <p:nvGraphicFramePr>
          <p:cNvPr id="5" name="Table 4"/>
          <p:cNvGraphicFramePr>
            <a:graphicFrameLocks noGrp="1"/>
          </p:cNvGraphicFramePr>
          <p:nvPr/>
        </p:nvGraphicFramePr>
        <p:xfrm>
          <a:off x="611560" y="1556792"/>
          <a:ext cx="7560840" cy="3398776"/>
        </p:xfrm>
        <a:graphic>
          <a:graphicData uri="http://schemas.openxmlformats.org/drawingml/2006/table">
            <a:tbl>
              <a:tblPr/>
              <a:tblGrid>
                <a:gridCol w="709458"/>
                <a:gridCol w="4868926"/>
                <a:gridCol w="1982456"/>
              </a:tblGrid>
              <a:tr h="576064">
                <a:tc>
                  <a:txBody>
                    <a:bodyPr/>
                    <a:lstStyle/>
                    <a:p>
                      <a:pPr>
                        <a:lnSpc>
                          <a:spcPct val="107000"/>
                        </a:lnSpc>
                        <a:spcAft>
                          <a:spcPts val="800"/>
                        </a:spcAft>
                      </a:pPr>
                      <a:endParaRPr lang="en-IE" sz="9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solidFill>
                            <a:srgbClr val="00B0F0"/>
                          </a:solidFill>
                          <a:latin typeface="+mn-lt"/>
                          <a:ea typeface="Times New Roman"/>
                          <a:cs typeface="Times New Roman"/>
                        </a:rPr>
                        <a:t>Topic Title</a:t>
                      </a:r>
                      <a:endParaRPr lang="en-IE" sz="1400" b="1" dirty="0">
                        <a:solidFill>
                          <a:srgbClr val="00B0F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solidFill>
                            <a:srgbClr val="00B0F0"/>
                          </a:solidFill>
                          <a:latin typeface="+mn-lt"/>
                          <a:ea typeface="Times New Roman"/>
                          <a:cs typeface="Times New Roman"/>
                        </a:rPr>
                        <a:t>Approximate Duration</a:t>
                      </a:r>
                      <a:endParaRPr lang="en-IE" sz="1400" b="1" dirty="0">
                        <a:solidFill>
                          <a:srgbClr val="00B0F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78">
                <a:tc>
                  <a:txBody>
                    <a:bodyPr/>
                    <a:lstStyle/>
                    <a:p>
                      <a:pPr>
                        <a:lnSpc>
                          <a:spcPct val="107000"/>
                        </a:lnSpc>
                        <a:spcAft>
                          <a:spcPts val="800"/>
                        </a:spcAft>
                      </a:pPr>
                      <a:r>
                        <a:rPr lang="en-IE" sz="1200" b="1" u="none" dirty="0" smtClean="0">
                          <a:solidFill>
                            <a:srgbClr val="00B050"/>
                          </a:solidFill>
                          <a:latin typeface="Century Gothic"/>
                          <a:ea typeface="Times New Roman"/>
                          <a:cs typeface="Times New Roman"/>
                        </a:rPr>
                        <a:t>TOPIC 1</a:t>
                      </a:r>
                      <a:endParaRPr lang="en-IE" sz="1200" b="1" u="none" dirty="0">
                        <a:solidFill>
                          <a:srgbClr val="00B050"/>
                        </a:solidFill>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latin typeface="Century Gothic"/>
                          <a:ea typeface="Times New Roman"/>
                          <a:cs typeface="Times New Roman"/>
                        </a:rPr>
                        <a:t>Setting the Scene</a:t>
                      </a:r>
                      <a:endParaRPr lang="en-IE" sz="14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latin typeface="Century Gothic"/>
                          <a:ea typeface="Times New Roman"/>
                          <a:cs typeface="Times New Roman"/>
                        </a:rPr>
                        <a:t>15 minutes</a:t>
                      </a:r>
                      <a:endParaRPr lang="en-IE" sz="12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78">
                <a:tc>
                  <a:txBody>
                    <a:bodyPr/>
                    <a:lstStyle/>
                    <a:p>
                      <a:pPr>
                        <a:lnSpc>
                          <a:spcPct val="107000"/>
                        </a:lnSpc>
                        <a:spcAft>
                          <a:spcPts val="800"/>
                        </a:spcAft>
                      </a:pPr>
                      <a:r>
                        <a:rPr lang="en-GB" sz="1200" b="1" dirty="0" smtClean="0">
                          <a:solidFill>
                            <a:srgbClr val="00B050"/>
                          </a:solidFill>
                          <a:latin typeface="Century Gothic"/>
                          <a:ea typeface="Times New Roman"/>
                          <a:cs typeface="Times New Roman"/>
                        </a:rPr>
                        <a:t>TOPI</a:t>
                      </a:r>
                      <a:r>
                        <a:rPr lang="en-GB" sz="1200" b="1" baseline="0" dirty="0" smtClean="0">
                          <a:solidFill>
                            <a:srgbClr val="00B050"/>
                          </a:solidFill>
                          <a:latin typeface="Century Gothic"/>
                          <a:ea typeface="Times New Roman"/>
                          <a:cs typeface="Times New Roman"/>
                        </a:rPr>
                        <a:t>C 2 </a:t>
                      </a:r>
                      <a:endParaRPr lang="en-IE" sz="1200" b="1" dirty="0">
                        <a:solidFill>
                          <a:srgbClr val="00B050"/>
                        </a:solidFill>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latin typeface="Century Gothic"/>
                          <a:ea typeface="Times New Roman"/>
                          <a:cs typeface="Times New Roman"/>
                        </a:rPr>
                        <a:t>Undertaking Informal Resolution</a:t>
                      </a:r>
                      <a:endParaRPr lang="en-IE" sz="14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latin typeface="Century Gothic"/>
                          <a:ea typeface="Times New Roman"/>
                          <a:cs typeface="Times New Roman"/>
                        </a:rPr>
                        <a:t>20  minutes</a:t>
                      </a:r>
                      <a:endParaRPr lang="en-IE" sz="12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78">
                <a:tc>
                  <a:txBody>
                    <a:bodyPr/>
                    <a:lstStyle/>
                    <a:p>
                      <a:pPr>
                        <a:lnSpc>
                          <a:spcPct val="107000"/>
                        </a:lnSpc>
                        <a:spcAft>
                          <a:spcPts val="800"/>
                        </a:spcAft>
                      </a:pPr>
                      <a:r>
                        <a:rPr lang="en-GB" sz="1200" b="1" dirty="0" smtClean="0">
                          <a:solidFill>
                            <a:srgbClr val="00B050"/>
                          </a:solidFill>
                          <a:latin typeface="Century Gothic"/>
                          <a:ea typeface="Times New Roman"/>
                          <a:cs typeface="Times New Roman"/>
                        </a:rPr>
                        <a:t>TOPIC 3</a:t>
                      </a:r>
                      <a:endParaRPr lang="en-IE" sz="1200" b="1" dirty="0">
                        <a:solidFill>
                          <a:srgbClr val="00B050"/>
                        </a:solidFill>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latin typeface="Century Gothic"/>
                          <a:ea typeface="Times New Roman"/>
                          <a:cs typeface="Times New Roman"/>
                        </a:rPr>
                        <a:t>Contributing to  or conducting a Formal Investigation</a:t>
                      </a:r>
                      <a:endParaRPr lang="en-IE" sz="14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latin typeface="Century Gothic"/>
                          <a:ea typeface="Times New Roman"/>
                          <a:cs typeface="Times New Roman"/>
                        </a:rPr>
                        <a:t>15 minutes</a:t>
                      </a:r>
                      <a:endParaRPr lang="en-IE" sz="12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678">
                <a:tc>
                  <a:txBody>
                    <a:bodyPr/>
                    <a:lstStyle/>
                    <a:p>
                      <a:pPr>
                        <a:lnSpc>
                          <a:spcPct val="107000"/>
                        </a:lnSpc>
                        <a:spcAft>
                          <a:spcPts val="800"/>
                        </a:spcAft>
                      </a:pPr>
                      <a:r>
                        <a:rPr lang="en-GB" sz="1200" b="1" dirty="0" smtClean="0">
                          <a:solidFill>
                            <a:srgbClr val="00B050"/>
                          </a:solidFill>
                          <a:latin typeface="Century Gothic"/>
                          <a:ea typeface="Times New Roman"/>
                          <a:cs typeface="Times New Roman"/>
                        </a:rPr>
                        <a:t>TOPIC</a:t>
                      </a:r>
                      <a:r>
                        <a:rPr lang="en-GB" sz="1200" b="1" baseline="0" dirty="0" smtClean="0">
                          <a:solidFill>
                            <a:srgbClr val="00B050"/>
                          </a:solidFill>
                          <a:latin typeface="Century Gothic"/>
                          <a:ea typeface="Times New Roman"/>
                          <a:cs typeface="Times New Roman"/>
                        </a:rPr>
                        <a:t> 4</a:t>
                      </a:r>
                      <a:endParaRPr lang="en-IE" sz="1200" b="1" dirty="0">
                        <a:solidFill>
                          <a:srgbClr val="00B050"/>
                        </a:solidFill>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dirty="0">
                          <a:latin typeface="Century Gothic"/>
                          <a:ea typeface="Times New Roman"/>
                          <a:cs typeface="Times New Roman"/>
                        </a:rPr>
                        <a:t>Summary and Assessment</a:t>
                      </a:r>
                      <a:endParaRPr lang="en-IE" sz="14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dirty="0">
                          <a:latin typeface="Century Gothic"/>
                          <a:ea typeface="Times New Roman"/>
                          <a:cs typeface="Times New Roman"/>
                        </a:rPr>
                        <a:t>10 minutes</a:t>
                      </a:r>
                      <a:endParaRPr lang="en-IE" sz="1200" b="1"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Setting the Scene</a:t>
            </a:r>
            <a:endParaRPr lang="en-IE" dirty="0"/>
          </a:p>
        </p:txBody>
      </p:sp>
      <p:sp>
        <p:nvSpPr>
          <p:cNvPr id="3" name="Content Placeholder 2"/>
          <p:cNvSpPr>
            <a:spLocks noGrp="1"/>
          </p:cNvSpPr>
          <p:nvPr>
            <p:ph idx="1"/>
          </p:nvPr>
        </p:nvSpPr>
        <p:spPr/>
        <p:txBody>
          <a:bodyPr>
            <a:normAutofit/>
          </a:bodyPr>
          <a:lstStyle/>
          <a:p>
            <a:r>
              <a:rPr lang="en-GB" sz="2100" dirty="0" smtClean="0"/>
              <a:t>Overview of the </a:t>
            </a:r>
            <a:r>
              <a:rPr lang="en-GB" sz="2100" b="1" dirty="0" smtClean="0"/>
              <a:t>4 stages </a:t>
            </a:r>
            <a:r>
              <a:rPr lang="en-GB" sz="2100" dirty="0" smtClean="0"/>
              <a:t>of the complaints</a:t>
            </a:r>
          </a:p>
          <a:p>
            <a:r>
              <a:rPr lang="en-GB" sz="2100" dirty="0" smtClean="0"/>
              <a:t>Description of </a:t>
            </a:r>
            <a:r>
              <a:rPr lang="en-GB" sz="2100" b="1" dirty="0" smtClean="0"/>
              <a:t>assessing</a:t>
            </a:r>
            <a:r>
              <a:rPr lang="en-GB" sz="2100" dirty="0" smtClean="0"/>
              <a:t> a complaint and what is described as clinical elements within a complaint and non-clinical elements.</a:t>
            </a:r>
            <a:endParaRPr lang="en-IE" sz="2100" dirty="0" smtClean="0"/>
          </a:p>
          <a:p>
            <a:r>
              <a:rPr lang="en-GB" sz="2100" dirty="0" smtClean="0"/>
              <a:t>The role of Clinical staff in the complaints management process.</a:t>
            </a:r>
            <a:endParaRPr lang="en-IE" sz="2100" dirty="0" smtClean="0"/>
          </a:p>
          <a:p>
            <a:pPr lvl="0"/>
            <a:r>
              <a:rPr lang="en-GB" sz="2100" dirty="0" smtClean="0"/>
              <a:t>How Complaints Officers (CO) &amp; clinical staff work together?</a:t>
            </a:r>
            <a:endParaRPr lang="en-IE" sz="2100" dirty="0" smtClean="0"/>
          </a:p>
          <a:p>
            <a:pPr lvl="0"/>
            <a:r>
              <a:rPr lang="en-GB" sz="2100" dirty="0" smtClean="0"/>
              <a:t>Overview of </a:t>
            </a:r>
            <a:r>
              <a:rPr lang="en-GB" sz="2100" b="1" dirty="0" smtClean="0"/>
              <a:t>Informally</a:t>
            </a:r>
            <a:r>
              <a:rPr lang="en-GB" sz="2100" dirty="0" smtClean="0"/>
              <a:t> investigating a complaint</a:t>
            </a:r>
          </a:p>
          <a:p>
            <a:pPr lvl="0"/>
            <a:r>
              <a:rPr lang="en-GB" sz="2100" dirty="0" smtClean="0"/>
              <a:t>Overview of the </a:t>
            </a:r>
            <a:r>
              <a:rPr lang="en-GB" sz="2100" b="1" dirty="0" smtClean="0"/>
              <a:t>formal</a:t>
            </a:r>
            <a:r>
              <a:rPr lang="en-GB" sz="2100" dirty="0" smtClean="0"/>
              <a:t> investigation phase: Clinical professional investigates CJI, writes Clinical Judgement Complaint Report &amp; provides it to CO.</a:t>
            </a:r>
            <a:endParaRPr lang="en-IE" sz="2100" dirty="0" smtClean="0"/>
          </a:p>
          <a:p>
            <a:endParaRPr lang="en-IE" sz="1400" dirty="0"/>
          </a:p>
        </p:txBody>
      </p:sp>
      <p:sp>
        <p:nvSpPr>
          <p:cNvPr id="4" name="Footer Placeholder 3"/>
          <p:cNvSpPr>
            <a:spLocks noGrp="1"/>
          </p:cNvSpPr>
          <p:nvPr>
            <p:ph type="ftr" sz="quarter" idx="11"/>
          </p:nvPr>
        </p:nvSpPr>
        <p:spPr>
          <a:xfrm>
            <a:off x="107504" y="6309320"/>
            <a:ext cx="2895600" cy="365125"/>
          </a:xfrm>
        </p:spPr>
        <p:txBody>
          <a:bodyPr/>
          <a:lstStyle/>
          <a:p>
            <a:r>
              <a:rPr lang="en-GB" dirty="0" smtClean="0"/>
              <a:t>National Complaints Governance &amp; Learning</a:t>
            </a:r>
            <a:endParaRPr lang="en-GB"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6548</TotalTime>
  <Words>1145</Words>
  <Application>Microsoft Office PowerPoint</Application>
  <PresentationFormat>On-screen Show (4:3)</PresentationFormat>
  <Paragraphs>164</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Apex</vt:lpstr>
      <vt:lpstr> Your Service Your Say Presentation on YSYS Guidance for Clinical Staff  1st October 2019</vt:lpstr>
      <vt:lpstr>  ecember 2018 </vt:lpstr>
      <vt:lpstr>YSYS Guidance for Clinical Staff</vt:lpstr>
      <vt:lpstr>YSYS – Clinical Judgment</vt:lpstr>
      <vt:lpstr>Slide 5</vt:lpstr>
      <vt:lpstr>YSYS Complaints Handling Guidance for Clinical Staff</vt:lpstr>
      <vt:lpstr>Purpose</vt:lpstr>
      <vt:lpstr>Content</vt:lpstr>
      <vt:lpstr>Setting the Scene</vt:lpstr>
      <vt:lpstr>Setting the Scene</vt:lpstr>
      <vt:lpstr>Setting the Scene</vt:lpstr>
      <vt:lpstr>Topic 2: Undertaking Informal Resolution  </vt:lpstr>
      <vt:lpstr>A Complaint is Made</vt:lpstr>
      <vt:lpstr>Preparing to meet the Complainant</vt:lpstr>
      <vt:lpstr>A Complaint is Made</vt:lpstr>
      <vt:lpstr>Topic 3: Contributing to a Formal Investigation</vt:lpstr>
      <vt:lpstr>Topic 3: Contributing to a Formal Investigation</vt:lpstr>
      <vt:lpstr>Assessment</vt:lpstr>
      <vt:lpstr>    Any Questions?  </vt:lpstr>
    </vt:vector>
  </TitlesOfParts>
  <Company>HSE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355</cp:revision>
  <cp:lastPrinted>2018-04-06T16:12:56Z</cp:lastPrinted>
  <dcterms:created xsi:type="dcterms:W3CDTF">2017-02-16T11:56:59Z</dcterms:created>
  <dcterms:modified xsi:type="dcterms:W3CDTF">2019-10-07T09:38:07Z</dcterms:modified>
</cp:coreProperties>
</file>