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handoutMasterIdLst>
    <p:handoutMasterId r:id="rId61"/>
  </p:handoutMasterIdLst>
  <p:sldIdLst>
    <p:sldId id="256" r:id="rId2"/>
    <p:sldId id="258" r:id="rId3"/>
    <p:sldId id="261" r:id="rId4"/>
    <p:sldId id="317" r:id="rId5"/>
    <p:sldId id="318"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19"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 id="310" r:id="rId53"/>
    <p:sldId id="311" r:id="rId54"/>
    <p:sldId id="312" r:id="rId55"/>
    <p:sldId id="315" r:id="rId56"/>
    <p:sldId id="316" r:id="rId57"/>
    <p:sldId id="320" r:id="rId58"/>
    <p:sldId id="259" r:id="rId5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rraine Murphy" initials="L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A2C8"/>
    <a:srgbClr val="D5F4FF"/>
    <a:srgbClr val="0099CC"/>
    <a:srgbClr val="0067B1"/>
    <a:srgbClr val="A7E8FF"/>
    <a:srgbClr val="0072C8"/>
    <a:srgbClr val="CCCCFF"/>
    <a:srgbClr val="69BEFF"/>
    <a:srgbClr val="69AAFF"/>
    <a:srgbClr val="69C7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28" autoAdjust="0"/>
  </p:normalViewPr>
  <p:slideViewPr>
    <p:cSldViewPr>
      <p:cViewPr>
        <p:scale>
          <a:sx n="75" d="100"/>
          <a:sy n="75" d="100"/>
        </p:scale>
        <p:origin x="-1236" y="-46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0" d="100"/>
          <a:sy n="50" d="100"/>
        </p:scale>
        <p:origin x="-26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IE" sz="1050" b="1" dirty="0" smtClean="0">
                <a:solidFill>
                  <a:srgbClr val="0067B1"/>
                </a:solidFill>
              </a:rPr>
              <a:t>National Quality Improvement Team</a:t>
            </a:r>
          </a:p>
          <a:p>
            <a:r>
              <a:rPr lang="en-IE" sz="1050" b="1" dirty="0" smtClean="0">
                <a:solidFill>
                  <a:srgbClr val="0067B1"/>
                </a:solidFill>
              </a:rPr>
              <a:t>www.qualityimprovement.ie</a:t>
            </a:r>
            <a:endParaRPr lang="en-IE" sz="1050" b="1" dirty="0">
              <a:solidFill>
                <a:srgbClr val="0067B1"/>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3CC09B-915F-4BB5-AD3E-467C11F08E28}" type="datetimeFigureOut">
              <a:rPr lang="en-IE" smtClean="0"/>
              <a:t>01/10/2019</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6D0336-F0A3-49C4-AFB5-8FD2E3DD72FA}" type="slidenum">
              <a:rPr lang="en-IE" smtClean="0"/>
              <a:t>‹#›</a:t>
            </a:fld>
            <a:endParaRPr lang="en-IE"/>
          </a:p>
        </p:txBody>
      </p:sp>
    </p:spTree>
    <p:extLst>
      <p:ext uri="{BB962C8B-B14F-4D97-AF65-F5344CB8AC3E}">
        <p14:creationId xmlns:p14="http://schemas.microsoft.com/office/powerpoint/2010/main" val="3264427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FC6D91-D7F7-45A7-A50A-EFF2A808450D}" type="datetimeFigureOut">
              <a:rPr lang="en-IE" smtClean="0"/>
              <a:t>01/10/2019</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D69AB0-934D-4105-8ED2-F0DADCE55598}" type="slidenum">
              <a:rPr lang="en-IE" smtClean="0"/>
              <a:t>‹#›</a:t>
            </a:fld>
            <a:endParaRPr lang="en-IE"/>
          </a:p>
        </p:txBody>
      </p:sp>
    </p:spTree>
    <p:extLst>
      <p:ext uri="{BB962C8B-B14F-4D97-AF65-F5344CB8AC3E}">
        <p14:creationId xmlns:p14="http://schemas.microsoft.com/office/powerpoint/2010/main" val="1222979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ie/url?sa=i&amp;rct=j&amp;q=&amp;esrc=s&amp;source=images&amp;cd=&amp;cad=rja&amp;uact=8&amp;ved=0ahUKEwiFouybmcfPAhWJ6xoKHY1iAw8QjRwIBw&amp;url=http://hellomynameis.org.uk/&amp;bvm=bv.134495766,d.ZGg&amp;psig=AFQjCNGPqExk5Pj8ltPP_WRkAhuBlREL-Q&amp;ust=1475878203228667"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95486"/>
            <a:ext cx="9144000" cy="4464496"/>
          </a:xfrm>
          <a:prstGeom prst="rect">
            <a:avLst/>
          </a:prstGeom>
          <a:solidFill>
            <a:srgbClr val="00A2C8"/>
          </a:solidFill>
          <a:ln>
            <a:solidFill>
              <a:srgbClr val="00A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0" name="Rectangle 19"/>
          <p:cNvSpPr/>
          <p:nvPr userDrawn="1"/>
        </p:nvSpPr>
        <p:spPr>
          <a:xfrm>
            <a:off x="-1588" y="3541532"/>
            <a:ext cx="9145588" cy="10464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8" name="Picture 2" descr="Image result for hello my name is campaign">
            <a:hlinkClick r:id="rId2"/>
          </p:cNvPr>
          <p:cNvPicPr>
            <a:picLocks noChangeAspect="1" noChangeArrowheads="1"/>
          </p:cNvPicPr>
          <p:nvPr/>
        </p:nvPicPr>
        <p:blipFill>
          <a:blip r:embed="rId3"/>
          <a:srcRect/>
          <a:stretch>
            <a:fillRect/>
          </a:stretch>
        </p:blipFill>
        <p:spPr bwMode="auto">
          <a:xfrm>
            <a:off x="0" y="3541532"/>
            <a:ext cx="2447359" cy="1046442"/>
          </a:xfrm>
          <a:prstGeom prst="rect">
            <a:avLst/>
          </a:prstGeom>
          <a:noFill/>
        </p:spPr>
      </p:pic>
      <p:sp>
        <p:nvSpPr>
          <p:cNvPr id="11" name="Text Placeholder 10"/>
          <p:cNvSpPr>
            <a:spLocks noGrp="1"/>
          </p:cNvSpPr>
          <p:nvPr userDrawn="1">
            <p:ph type="body" sz="quarter" idx="10" hasCustomPrompt="1"/>
          </p:nvPr>
        </p:nvSpPr>
        <p:spPr>
          <a:xfrm>
            <a:off x="2461766" y="3541532"/>
            <a:ext cx="6694934" cy="362155"/>
          </a:xfrm>
          <a:solidFill>
            <a:schemeClr val="bg1"/>
          </a:solidFill>
        </p:spPr>
        <p:txBody>
          <a:bodyPr>
            <a:noAutofit/>
          </a:bodyPr>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Name</a:t>
            </a:r>
            <a:endParaRPr lang="en-IE" dirty="0"/>
          </a:p>
        </p:txBody>
      </p:sp>
      <p:sp>
        <p:nvSpPr>
          <p:cNvPr id="15" name="Title 14"/>
          <p:cNvSpPr>
            <a:spLocks noGrp="1"/>
          </p:cNvSpPr>
          <p:nvPr>
            <p:ph type="title" hasCustomPrompt="1"/>
          </p:nvPr>
        </p:nvSpPr>
        <p:spPr>
          <a:xfrm>
            <a:off x="457200" y="699542"/>
            <a:ext cx="8229600" cy="936104"/>
          </a:xfrm>
          <a:prstGeom prst="rect">
            <a:avLst/>
          </a:prstGeom>
        </p:spPr>
        <p:txBody>
          <a:bodyPr/>
          <a:lstStyle>
            <a:lvl1pPr>
              <a:defRPr sz="4000" b="1">
                <a:solidFill>
                  <a:schemeClr val="bg1"/>
                </a:solidFill>
                <a:latin typeface="Arial" panose="020B0604020202020204" pitchFamily="34" charset="0"/>
                <a:cs typeface="Arial" panose="020B0604020202020204" pitchFamily="34" charset="0"/>
              </a:defRPr>
            </a:lvl1pPr>
          </a:lstStyle>
          <a:p>
            <a:r>
              <a:rPr lang="en-US" dirty="0" smtClean="0"/>
              <a:t>Title of presentation</a:t>
            </a:r>
            <a:br>
              <a:rPr lang="en-US" dirty="0" smtClean="0"/>
            </a:br>
            <a:endParaRPr lang="en-IE" dirty="0"/>
          </a:p>
        </p:txBody>
      </p:sp>
      <p:sp>
        <p:nvSpPr>
          <p:cNvPr id="17" name="Text Placeholder 16"/>
          <p:cNvSpPr>
            <a:spLocks noGrp="1"/>
          </p:cNvSpPr>
          <p:nvPr>
            <p:ph type="body" sz="quarter" idx="11" hasCustomPrompt="1"/>
          </p:nvPr>
        </p:nvSpPr>
        <p:spPr>
          <a:xfrm>
            <a:off x="468313" y="1779141"/>
            <a:ext cx="8207375" cy="936625"/>
          </a:xfrm>
        </p:spPr>
        <p:txBody>
          <a:bodyPr>
            <a:normAutofit/>
          </a:bodyPr>
          <a:lstStyle>
            <a:lvl1pPr marL="0" indent="0" algn="ctr">
              <a:buNone/>
              <a:defRPr sz="240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smtClean="0"/>
              <a:t>Subtitle</a:t>
            </a:r>
          </a:p>
          <a:p>
            <a:pPr lvl="0"/>
            <a:r>
              <a:rPr lang="en-US" dirty="0" smtClean="0"/>
              <a:t>Date</a:t>
            </a:r>
          </a:p>
        </p:txBody>
      </p:sp>
      <p:sp>
        <p:nvSpPr>
          <p:cNvPr id="18" name="Text Placeholder 10"/>
          <p:cNvSpPr>
            <a:spLocks noGrp="1"/>
          </p:cNvSpPr>
          <p:nvPr>
            <p:ph type="body" sz="quarter" idx="12" hasCustomPrompt="1"/>
          </p:nvPr>
        </p:nvSpPr>
        <p:spPr>
          <a:xfrm>
            <a:off x="2461766" y="3939902"/>
            <a:ext cx="6694934" cy="298852"/>
          </a:xfrm>
          <a:solidFill>
            <a:schemeClr val="bg1"/>
          </a:solidFill>
        </p:spPr>
        <p:txBody>
          <a:bodyPr>
            <a:noAutofit/>
          </a:bodyPr>
          <a:lstStyle>
            <a:lvl1pPr marL="0" indent="0">
              <a:buNone/>
              <a:defRPr sz="160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Title</a:t>
            </a:r>
            <a:endParaRPr lang="en-IE" dirty="0"/>
          </a:p>
        </p:txBody>
      </p:sp>
      <p:sp>
        <p:nvSpPr>
          <p:cNvPr id="19" name="Text Placeholder 10"/>
          <p:cNvSpPr>
            <a:spLocks noGrp="1"/>
          </p:cNvSpPr>
          <p:nvPr>
            <p:ph type="body" sz="quarter" idx="13" hasCustomPrompt="1"/>
          </p:nvPr>
        </p:nvSpPr>
        <p:spPr>
          <a:xfrm>
            <a:off x="2461766" y="4266034"/>
            <a:ext cx="6694934" cy="298852"/>
          </a:xfrm>
          <a:solidFill>
            <a:schemeClr val="bg1"/>
          </a:solidFill>
        </p:spPr>
        <p:txBody>
          <a:bodyPr>
            <a:noAutofit/>
          </a:bodyPr>
          <a:lstStyle>
            <a:lvl1pPr marL="0" indent="0">
              <a:buNone/>
              <a:defRPr sz="1600" baseline="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dirty="0" smtClean="0"/>
              <a:t>Twitter</a:t>
            </a:r>
            <a:endParaRPr lang="en-IE" dirty="0"/>
          </a:p>
        </p:txBody>
      </p:sp>
    </p:spTree>
    <p:extLst>
      <p:ext uri="{BB962C8B-B14F-4D97-AF65-F5344CB8AC3E}">
        <p14:creationId xmlns:p14="http://schemas.microsoft.com/office/powerpoint/2010/main" val="312094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084480"/>
            <a:ext cx="8229600" cy="3575502"/>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1414442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6622"/>
            <a:ext cx="2057400" cy="4503360"/>
          </a:xfrm>
          <a:prstGeom prst="rect">
            <a:avLst/>
          </a:prstGeom>
        </p:spPr>
        <p:txBody>
          <a:bodyPr vert="eaVert"/>
          <a:lstStyle>
            <a:lvl1pPr>
              <a:defRPr>
                <a:solidFill>
                  <a:srgbClr val="002060"/>
                </a:solidFill>
              </a:defRPr>
            </a:lvl1pPr>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156622"/>
            <a:ext cx="6019800" cy="4503360"/>
          </a:xfrm>
        </p:spPr>
        <p:txBody>
          <a:bodyPr vert="eaVert"/>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extLst>
      <p:ext uri="{BB962C8B-B14F-4D97-AF65-F5344CB8AC3E}">
        <p14:creationId xmlns:p14="http://schemas.microsoft.com/office/powerpoint/2010/main" val="74444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71450"/>
            <a:ext cx="8153400" cy="742950"/>
          </a:xfrm>
          <a:prstGeom prst="rect">
            <a:avLst/>
          </a:prstGeom>
        </p:spPr>
        <p:txBody>
          <a:bodyPr/>
          <a:lstStyle>
            <a:lvl1pPr>
              <a:defRPr sz="4000" b="1">
                <a:solidFill>
                  <a:srgbClr val="002060"/>
                </a:solidFill>
              </a:defRPr>
            </a:lvl1pPr>
          </a:lstStyle>
          <a:p>
            <a:r>
              <a:rPr lang="en-US" smtClean="0"/>
              <a:t>Click to edit Master title style</a:t>
            </a:r>
            <a:endParaRPr lang="en-US"/>
          </a:p>
        </p:txBody>
      </p:sp>
      <p:sp>
        <p:nvSpPr>
          <p:cNvPr id="3" name="Text Placeholder 2"/>
          <p:cNvSpPr>
            <a:spLocks noGrp="1"/>
          </p:cNvSpPr>
          <p:nvPr>
            <p:ph type="body" sz="half" idx="1"/>
          </p:nvPr>
        </p:nvSpPr>
        <p:spPr>
          <a:xfrm>
            <a:off x="612775" y="1200151"/>
            <a:ext cx="40005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5675" y="1200151"/>
            <a:ext cx="4000500" cy="33944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0677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list">
    <p:spTree>
      <p:nvGrpSpPr>
        <p:cNvPr id="1" name=""/>
        <p:cNvGrpSpPr/>
        <p:nvPr/>
      </p:nvGrpSpPr>
      <p:grpSpPr>
        <a:xfrm>
          <a:off x="0" y="0"/>
          <a:ext cx="0" cy="0"/>
          <a:chOff x="0" y="0"/>
          <a:chExt cx="0" cy="0"/>
        </a:xfrm>
      </p:grpSpPr>
      <p:sp>
        <p:nvSpPr>
          <p:cNvPr id="6" name="Rectangle 5"/>
          <p:cNvSpPr/>
          <p:nvPr userDrawn="1"/>
        </p:nvSpPr>
        <p:spPr>
          <a:xfrm>
            <a:off x="4139952" y="0"/>
            <a:ext cx="5004048" cy="4587974"/>
          </a:xfrm>
          <a:prstGeom prst="rect">
            <a:avLst/>
          </a:prstGeom>
          <a:solidFill>
            <a:srgbClr val="00A2C8"/>
          </a:solidFill>
          <a:ln>
            <a:solidFill>
              <a:srgbClr val="00A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pic>
        <p:nvPicPr>
          <p:cNvPr id="3" name="Picture 2"/>
          <p:cNvPicPr>
            <a:picLocks noChangeAspect="1"/>
          </p:cNvPicPr>
          <p:nvPr userDrawn="1"/>
        </p:nvPicPr>
        <p:blipFill>
          <a:blip r:embed="rId2"/>
          <a:stretch>
            <a:fillRect/>
          </a:stretch>
        </p:blipFill>
        <p:spPr>
          <a:xfrm>
            <a:off x="755576" y="3239504"/>
            <a:ext cx="2448272" cy="628390"/>
          </a:xfrm>
          <a:prstGeom prst="rect">
            <a:avLst/>
          </a:prstGeom>
          <a:noFill/>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6688" y="500192"/>
            <a:ext cx="2367160" cy="1813478"/>
          </a:xfrm>
          <a:prstGeom prst="rect">
            <a:avLst/>
          </a:prstGeom>
          <a:noFill/>
        </p:spPr>
      </p:pic>
      <p:sp>
        <p:nvSpPr>
          <p:cNvPr id="5" name="Rectangle 4"/>
          <p:cNvSpPr/>
          <p:nvPr userDrawn="1"/>
        </p:nvSpPr>
        <p:spPr>
          <a:xfrm>
            <a:off x="4263628" y="3387645"/>
            <a:ext cx="4194212" cy="1200329"/>
          </a:xfrm>
          <a:prstGeom prst="rect">
            <a:avLst/>
          </a:prstGeom>
        </p:spPr>
        <p:txBody>
          <a:bodyPr wrap="square">
            <a:spAutoFit/>
          </a:bodyPr>
          <a:lstStyle/>
          <a:p>
            <a:pPr eaLnBrk="1" hangingPunct="1">
              <a:spcBef>
                <a:spcPct val="50000"/>
              </a:spcBef>
              <a:buFontTx/>
              <a:buNone/>
            </a:pPr>
            <a:r>
              <a:rPr lang="en-IE" altLang="en-US" sz="1800" b="1" dirty="0" smtClean="0">
                <a:solidFill>
                  <a:schemeClr val="bg1"/>
                </a:solidFill>
              </a:rPr>
              <a:t>Web: 	www.qualityimprovement.ie</a:t>
            </a:r>
          </a:p>
          <a:p>
            <a:pPr eaLnBrk="1" hangingPunct="1">
              <a:spcBef>
                <a:spcPct val="50000"/>
              </a:spcBef>
              <a:buFontTx/>
              <a:buNone/>
            </a:pPr>
            <a:endParaRPr lang="en-IE" altLang="en-US" sz="1800" b="1" dirty="0" smtClean="0">
              <a:solidFill>
                <a:schemeClr val="bg1"/>
              </a:solidFill>
            </a:endParaRPr>
          </a:p>
          <a:p>
            <a:pPr eaLnBrk="1" hangingPunct="1">
              <a:spcBef>
                <a:spcPct val="50000"/>
              </a:spcBef>
              <a:buFontTx/>
              <a:buNone/>
            </a:pPr>
            <a:r>
              <a:rPr lang="en-IE" altLang="en-US" sz="1800" b="1" dirty="0" smtClean="0">
                <a:solidFill>
                  <a:schemeClr val="bg1"/>
                </a:solidFill>
              </a:rPr>
              <a:t>Email: 	</a:t>
            </a:r>
          </a:p>
        </p:txBody>
      </p:sp>
      <p:sp>
        <p:nvSpPr>
          <p:cNvPr id="8" name="Content Placeholder 7"/>
          <p:cNvSpPr>
            <a:spLocks noGrp="1"/>
          </p:cNvSpPr>
          <p:nvPr>
            <p:ph sz="quarter" idx="10" hasCustomPrompt="1"/>
          </p:nvPr>
        </p:nvSpPr>
        <p:spPr>
          <a:xfrm>
            <a:off x="4284663" y="339725"/>
            <a:ext cx="4194175" cy="1954213"/>
          </a:xfrm>
        </p:spPr>
        <p:txBody>
          <a:bodyPr>
            <a:normAutofit/>
          </a:bodyPr>
          <a:lstStyle>
            <a:lvl1pPr marL="0" indent="0">
              <a:buNone/>
              <a:defRPr lang="en-US" sz="1800" b="1" kern="1200" dirty="0" smtClean="0">
                <a:solidFill>
                  <a:schemeClr val="bg1"/>
                </a:solidFill>
                <a:latin typeface="+mn-lt"/>
                <a:ea typeface="+mn-ea"/>
                <a:cs typeface="+mn-cs"/>
              </a:defRPr>
            </a:lvl1pPr>
            <a:lvl2pPr marL="457200" indent="0">
              <a:buNone/>
              <a:defRPr lang="en-US" sz="1800" b="1" kern="1200" dirty="0" smtClean="0">
                <a:solidFill>
                  <a:schemeClr val="bg1"/>
                </a:solidFill>
                <a:latin typeface="+mn-lt"/>
                <a:ea typeface="+mn-ea"/>
                <a:cs typeface="+mn-cs"/>
              </a:defRPr>
            </a:lvl2pPr>
            <a:lvl3pPr marL="914400" indent="0">
              <a:buNone/>
              <a:defRPr lang="en-US" sz="1800" b="1" kern="1200" dirty="0" smtClean="0">
                <a:solidFill>
                  <a:schemeClr val="bg1"/>
                </a:solidFill>
                <a:latin typeface="+mn-lt"/>
                <a:ea typeface="+mn-ea"/>
                <a:cs typeface="+mn-cs"/>
              </a:defRPr>
            </a:lvl3pPr>
            <a:lvl4pPr marL="1371600" indent="0">
              <a:buNone/>
              <a:defRPr lang="en-US" sz="1800" b="1" kern="1200" dirty="0" smtClean="0">
                <a:solidFill>
                  <a:schemeClr val="bg1"/>
                </a:solidFill>
                <a:latin typeface="+mn-lt"/>
                <a:ea typeface="+mn-ea"/>
                <a:cs typeface="+mn-cs"/>
              </a:defRPr>
            </a:lvl4pPr>
            <a:lvl5pPr marL="1828800" indent="0">
              <a:buNone/>
              <a:defRPr lang="en-IE" sz="1800" b="1" kern="1200" dirty="0">
                <a:solidFill>
                  <a:schemeClr val="bg1"/>
                </a:solidFill>
                <a:latin typeface="+mn-lt"/>
                <a:ea typeface="+mn-ea"/>
                <a:cs typeface="+mn-cs"/>
              </a:defRPr>
            </a:lvl5pPr>
          </a:lstStyle>
          <a:p>
            <a:pPr lvl="0"/>
            <a:r>
              <a:rPr lang="en-US" dirty="0" smtClean="0"/>
              <a:t>Your contact details:</a:t>
            </a:r>
            <a:endParaRPr lang="en-IE" dirty="0"/>
          </a:p>
        </p:txBody>
      </p:sp>
      <p:sp>
        <p:nvSpPr>
          <p:cNvPr id="7" name="Content Placeholder 6"/>
          <p:cNvSpPr>
            <a:spLocks noGrp="1"/>
          </p:cNvSpPr>
          <p:nvPr>
            <p:ph sz="quarter" idx="11"/>
          </p:nvPr>
        </p:nvSpPr>
        <p:spPr>
          <a:xfrm>
            <a:off x="5220072" y="4189843"/>
            <a:ext cx="3600400" cy="360040"/>
          </a:xfrm>
        </p:spPr>
        <p:txBody>
          <a:bodyPr/>
          <a:lstStyle>
            <a:lvl1pPr marL="0" indent="0">
              <a:buNone/>
              <a:defRPr sz="1800" b="1">
                <a:solidFill>
                  <a:schemeClr val="bg1"/>
                </a:solidFill>
              </a:defRPr>
            </a:lvl1pPr>
          </a:lstStyle>
          <a:p>
            <a:pPr lvl="0"/>
            <a:r>
              <a:rPr lang="en-US" dirty="0" smtClean="0"/>
              <a:t>Click to edit Master text styles</a:t>
            </a:r>
          </a:p>
        </p:txBody>
      </p:sp>
      <p:sp>
        <p:nvSpPr>
          <p:cNvPr id="11" name="Content Placeholder 6"/>
          <p:cNvSpPr>
            <a:spLocks noGrp="1"/>
          </p:cNvSpPr>
          <p:nvPr>
            <p:ph sz="quarter" idx="14"/>
          </p:nvPr>
        </p:nvSpPr>
        <p:spPr>
          <a:xfrm>
            <a:off x="5220072" y="3387645"/>
            <a:ext cx="3600400" cy="360040"/>
          </a:xfrm>
        </p:spPr>
        <p:txBody>
          <a:bodyPr/>
          <a:lstStyle>
            <a:lvl1pPr marL="0" indent="0">
              <a:buNone/>
              <a:defRPr sz="18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3845373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
        <p:nvSpPr>
          <p:cNvPr id="3" name="Content Placeholder 2"/>
          <p:cNvSpPr>
            <a:spLocks noGrp="1"/>
          </p:cNvSpPr>
          <p:nvPr>
            <p:ph idx="1"/>
          </p:nvPr>
        </p:nvSpPr>
        <p:spPr>
          <a:xfrm>
            <a:off x="457200" y="987574"/>
            <a:ext cx="8229600" cy="3672408"/>
          </a:xfrm>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extLst>
      <p:ext uri="{BB962C8B-B14F-4D97-AF65-F5344CB8AC3E}">
        <p14:creationId xmlns:p14="http://schemas.microsoft.com/office/powerpoint/2010/main" val="3429965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4587974"/>
          </a:xfrm>
          <a:prstGeom prst="rect">
            <a:avLst/>
          </a:prstGeom>
          <a:solidFill>
            <a:srgbClr val="00A2C8"/>
          </a:solidFill>
          <a:ln>
            <a:solidFill>
              <a:srgbClr val="00A2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solidFill>
                  <a:schemeClr val="bg1"/>
                </a:solidFill>
              </a:defRPr>
            </a:lvl1pPr>
          </a:lstStyle>
          <a:p>
            <a:r>
              <a:rPr lang="en-US" smtClean="0"/>
              <a:t>Click to edit Master title style</a:t>
            </a:r>
            <a:endParaRPr lang="en-IE"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467301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
        <p:nvSpPr>
          <p:cNvPr id="3" name="Content Placeholder 2"/>
          <p:cNvSpPr>
            <a:spLocks noGrp="1"/>
          </p:cNvSpPr>
          <p:nvPr>
            <p:ph sz="half" idx="1"/>
          </p:nvPr>
        </p:nvSpPr>
        <p:spPr>
          <a:xfrm>
            <a:off x="457200" y="1084480"/>
            <a:ext cx="4038600" cy="3575502"/>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4" name="Content Placeholder 3"/>
          <p:cNvSpPr>
            <a:spLocks noGrp="1"/>
          </p:cNvSpPr>
          <p:nvPr>
            <p:ph sz="half" idx="2"/>
          </p:nvPr>
        </p:nvSpPr>
        <p:spPr>
          <a:xfrm>
            <a:off x="4648200" y="1084480"/>
            <a:ext cx="4038600" cy="3575502"/>
          </a:xfrm>
        </p:spPr>
        <p:txBody>
          <a:bodyPr/>
          <a:lstStyle>
            <a:lvl1pPr>
              <a:defRPr sz="2800">
                <a:solidFill>
                  <a:srgbClr val="002060"/>
                </a:solidFill>
              </a:defRPr>
            </a:lvl1pPr>
            <a:lvl2pPr>
              <a:defRPr sz="2400">
                <a:solidFill>
                  <a:srgbClr val="002060"/>
                </a:solidFill>
              </a:defRPr>
            </a:lvl2pPr>
            <a:lvl3pPr>
              <a:defRPr sz="2000">
                <a:solidFill>
                  <a:srgbClr val="002060"/>
                </a:solidFill>
              </a:defRPr>
            </a:lvl3pPr>
            <a:lvl4pPr>
              <a:defRPr sz="1800">
                <a:solidFill>
                  <a:srgbClr val="002060"/>
                </a:solidFill>
              </a:defRPr>
            </a:lvl4pPr>
            <a:lvl5pPr>
              <a:defRPr sz="1800">
                <a:solidFill>
                  <a:srgbClr val="00206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Tree>
    <p:extLst>
      <p:ext uri="{BB962C8B-B14F-4D97-AF65-F5344CB8AC3E}">
        <p14:creationId xmlns:p14="http://schemas.microsoft.com/office/powerpoint/2010/main" val="2710652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79662"/>
            <a:ext cx="4040188" cy="2856456"/>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779662"/>
            <a:ext cx="4041775" cy="2856456"/>
          </a:xfrm>
        </p:spPr>
        <p:txBody>
          <a:bodyPr/>
          <a:lstStyle>
            <a:lvl1pPr>
              <a:defRPr sz="2400">
                <a:solidFill>
                  <a:srgbClr val="002060"/>
                </a:solidFill>
              </a:defRPr>
            </a:lvl1pPr>
            <a:lvl2pPr>
              <a:defRPr sz="2000">
                <a:solidFill>
                  <a:srgbClr val="002060"/>
                </a:solidFill>
              </a:defRPr>
            </a:lvl2pPr>
            <a:lvl3pPr>
              <a:defRPr sz="1800">
                <a:solidFill>
                  <a:srgbClr val="002060"/>
                </a:solidFill>
              </a:defRPr>
            </a:lvl3pPr>
            <a:lvl4pPr>
              <a:defRPr sz="1600">
                <a:solidFill>
                  <a:srgbClr val="002060"/>
                </a:solidFill>
              </a:defRPr>
            </a:lvl4pPr>
            <a:lvl5pPr>
              <a:defRPr sz="1600">
                <a:solidFill>
                  <a:srgbClr val="00206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Tree>
    <p:extLst>
      <p:ext uri="{BB962C8B-B14F-4D97-AF65-F5344CB8AC3E}">
        <p14:creationId xmlns:p14="http://schemas.microsoft.com/office/powerpoint/2010/main" val="47166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15565"/>
          </a:xfrm>
          <a:prstGeom prst="rect">
            <a:avLst/>
          </a:prstGeom>
        </p:spPr>
        <p:txBody>
          <a:bodyPr anchor="ctr"/>
          <a:lstStyle>
            <a:lvl1pPr>
              <a:defRPr sz="4000" b="1">
                <a:solidFill>
                  <a:srgbClr val="002060"/>
                </a:solidFill>
              </a:defRPr>
            </a:lvl1pPr>
          </a:lstStyle>
          <a:p>
            <a:r>
              <a:rPr lang="en-US" smtClean="0"/>
              <a:t>Click to edit Master title style</a:t>
            </a:r>
            <a:endParaRPr lang="en-IE" dirty="0"/>
          </a:p>
        </p:txBody>
      </p:sp>
    </p:spTree>
    <p:extLst>
      <p:ext uri="{BB962C8B-B14F-4D97-AF65-F5344CB8AC3E}">
        <p14:creationId xmlns:p14="http://schemas.microsoft.com/office/powerpoint/2010/main" val="6546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530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solidFill>
                  <a:srgbClr val="002060"/>
                </a:solidFill>
              </a:defRPr>
            </a:lvl1pPr>
          </a:lstStyle>
          <a:p>
            <a:r>
              <a:rPr lang="en-US" smtClean="0"/>
              <a:t>Click to edit Master title style</a:t>
            </a:r>
            <a:endParaRPr lang="en-IE" dirty="0"/>
          </a:p>
        </p:txBody>
      </p:sp>
      <p:sp>
        <p:nvSpPr>
          <p:cNvPr id="3" name="Content Placeholder 2"/>
          <p:cNvSpPr>
            <a:spLocks noGrp="1"/>
          </p:cNvSpPr>
          <p:nvPr>
            <p:ph idx="1"/>
          </p:nvPr>
        </p:nvSpPr>
        <p:spPr>
          <a:xfrm>
            <a:off x="3575050" y="234521"/>
            <a:ext cx="5111750" cy="4425461"/>
          </a:xfrm>
        </p:spPr>
        <p:txBody>
          <a:bodyPr/>
          <a:lstStyle>
            <a:lvl1pPr>
              <a:defRPr sz="3200">
                <a:solidFill>
                  <a:srgbClr val="002060"/>
                </a:solidFill>
              </a:defRPr>
            </a:lvl1pPr>
            <a:lvl2pPr>
              <a:defRPr sz="2800">
                <a:solidFill>
                  <a:srgbClr val="00206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smtClean="0"/>
              <a:t>Click to edit Master text styles</a:t>
            </a:r>
          </a:p>
        </p:txBody>
      </p:sp>
      <p:sp>
        <p:nvSpPr>
          <p:cNvPr id="4" name="Text Placeholder 3"/>
          <p:cNvSpPr>
            <a:spLocks noGrp="1"/>
          </p:cNvSpPr>
          <p:nvPr>
            <p:ph type="body" sz="half" idx="2"/>
          </p:nvPr>
        </p:nvSpPr>
        <p:spPr>
          <a:xfrm>
            <a:off x="457201" y="1149637"/>
            <a:ext cx="3008313" cy="3466769"/>
          </a:xfrm>
        </p:spPr>
        <p:txBody>
          <a:bodyPr>
            <a:normAutofit/>
          </a:bodyPr>
          <a:lstStyle>
            <a:lvl1pPr marL="0" indent="0">
              <a:buNone/>
              <a:defRPr sz="18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102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075806"/>
            <a:ext cx="5486400" cy="425054"/>
          </a:xfrm>
          <a:prstGeom prst="rect">
            <a:avLst/>
          </a:prstGeom>
        </p:spPr>
        <p:txBody>
          <a:bodyPr anchor="b"/>
          <a:lstStyle>
            <a:lvl1pPr algn="l">
              <a:defRPr sz="2000" b="1">
                <a:solidFill>
                  <a:srgbClr val="002060"/>
                </a:solidFill>
              </a:defRPr>
            </a:lvl1pPr>
          </a:lstStyle>
          <a:p>
            <a:r>
              <a:rPr lang="en-US" smtClean="0"/>
              <a:t>Click to edit Master title style</a:t>
            </a:r>
            <a:endParaRPr lang="en-IE"/>
          </a:p>
        </p:txBody>
      </p:sp>
      <p:sp>
        <p:nvSpPr>
          <p:cNvPr id="3" name="Picture Placeholder 2"/>
          <p:cNvSpPr>
            <a:spLocks noGrp="1"/>
          </p:cNvSpPr>
          <p:nvPr>
            <p:ph type="pic" idx="1"/>
          </p:nvPr>
        </p:nvSpPr>
        <p:spPr>
          <a:xfrm>
            <a:off x="1792288" y="123478"/>
            <a:ext cx="5486400" cy="2832249"/>
          </a:xfrm>
        </p:spPr>
        <p:txBody>
          <a:bodyPr/>
          <a:lstStyle>
            <a:lvl1pPr marL="0" indent="0">
              <a:buNone/>
              <a:defRPr sz="3200">
                <a:solidFill>
                  <a:srgbClr val="00206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IE"/>
          </a:p>
        </p:txBody>
      </p:sp>
      <p:sp>
        <p:nvSpPr>
          <p:cNvPr id="4" name="Text Placeholder 3"/>
          <p:cNvSpPr>
            <a:spLocks noGrp="1"/>
          </p:cNvSpPr>
          <p:nvPr>
            <p:ph type="body" sz="half" idx="2"/>
          </p:nvPr>
        </p:nvSpPr>
        <p:spPr>
          <a:xfrm>
            <a:off x="1792288" y="3651870"/>
            <a:ext cx="5486400" cy="603647"/>
          </a:xfrm>
        </p:spPr>
        <p:txBody>
          <a:bodyPr/>
          <a:lstStyle>
            <a:lvl1pPr marL="0" indent="0">
              <a:buNone/>
              <a:defRPr sz="1400">
                <a:solidFill>
                  <a:srgbClr val="00206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99007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43558"/>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0" name="TextBox 9"/>
          <p:cNvSpPr txBox="1"/>
          <p:nvPr/>
        </p:nvSpPr>
        <p:spPr>
          <a:xfrm>
            <a:off x="0" y="4803998"/>
            <a:ext cx="9144000" cy="348203"/>
          </a:xfrm>
          <a:prstGeom prst="rect">
            <a:avLst/>
          </a:prstGeom>
          <a:solidFill>
            <a:srgbClr val="00A2C8"/>
          </a:solidFill>
          <a:ln w="9525">
            <a:solidFill>
              <a:srgbClr val="00A2C8"/>
            </a:solidFill>
          </a:ln>
        </p:spPr>
        <p:txBody>
          <a:bodyPr wrap="square" rtlCol="0" anchor="ctr">
            <a:spAutoFit/>
          </a:bodyPr>
          <a:lstStyle/>
          <a:p>
            <a:pPr algn="l">
              <a:spcBef>
                <a:spcPts val="0"/>
              </a:spcBef>
            </a:pPr>
            <a:r>
              <a:rPr lang="en-IE" sz="1100" b="1" dirty="0" smtClean="0">
                <a:solidFill>
                  <a:prstClr val="white"/>
                </a:solidFill>
              </a:rPr>
              <a:t>                </a:t>
            </a:r>
            <a:r>
              <a:rPr lang="en-IE" sz="1100" b="1" baseline="0" dirty="0" smtClean="0">
                <a:solidFill>
                  <a:prstClr val="white"/>
                </a:solidFill>
              </a:rPr>
              <a:t>  </a:t>
            </a:r>
            <a:r>
              <a:rPr lang="en-IE" sz="1000" b="1" baseline="0" dirty="0" smtClean="0">
                <a:solidFill>
                  <a:prstClr val="white"/>
                </a:solidFill>
              </a:rPr>
              <a:t>CHAMPION   PARTNER   ENABLE   DEMONSTRATE   </a:t>
            </a:r>
            <a:r>
              <a:rPr lang="en-IE" sz="1100" b="1" baseline="0" dirty="0" smtClean="0">
                <a:solidFill>
                  <a:prstClr val="white"/>
                </a:solidFill>
              </a:rPr>
              <a:t>@NationalQI   www.qualityimprovement.ie</a:t>
            </a:r>
            <a:endParaRPr lang="en-IE" sz="1100" b="1" dirty="0">
              <a:solidFill>
                <a:prstClr val="white"/>
              </a:solidFill>
            </a:endParaRPr>
          </a:p>
        </p:txBody>
      </p:sp>
      <p:pic>
        <p:nvPicPr>
          <p:cNvPr id="2"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52852" y="4816581"/>
            <a:ext cx="3188431" cy="347457"/>
          </a:xfrm>
          <a:prstGeom prst="rect">
            <a:avLst/>
          </a:prstGeom>
          <a:noFill/>
          <a:ln w="3175">
            <a:no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11" descr="C:\Users\flynnma\AppData\Local\Microsoft\Windows\Temporary Internet Files\Content.Outlook\FHNBANPY\HSE_NQIT_Logo_Colour (00000002).png"/>
          <p:cNvPicPr/>
          <p:nvPr/>
        </p:nvPicPr>
        <p:blipFill rotWithShape="1">
          <a:blip r:embed="rId16" cstate="print">
            <a:extLst>
              <a:ext uri="{28A0092B-C50C-407E-A947-70E740481C1C}">
                <a14:useLocalDpi xmlns:a14="http://schemas.microsoft.com/office/drawing/2010/main" val="0"/>
              </a:ext>
            </a:extLst>
          </a:blip>
          <a:srcRect r="67000" b="5231"/>
          <a:stretch/>
        </p:blipFill>
        <p:spPr bwMode="auto">
          <a:xfrm>
            <a:off x="0" y="4814491"/>
            <a:ext cx="611560" cy="348203"/>
          </a:xfrm>
          <a:prstGeom prst="rect">
            <a:avLst/>
          </a:prstGeom>
          <a:solidFill>
            <a:schemeClr val="bg1"/>
          </a:solidFill>
          <a:ln>
            <a:noFill/>
          </a:ln>
        </p:spPr>
      </p:pic>
    </p:spTree>
    <p:extLst>
      <p:ext uri="{BB962C8B-B14F-4D97-AF65-F5344CB8AC3E}">
        <p14:creationId xmlns:p14="http://schemas.microsoft.com/office/powerpoint/2010/main" val="389864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3" r:id="rId8"/>
    <p:sldLayoutId id="2147483669" r:id="rId9"/>
    <p:sldLayoutId id="2147483670" r:id="rId10"/>
    <p:sldLayoutId id="2147483671" r:id="rId11"/>
    <p:sldLayoutId id="2147483672" r:id="rId12"/>
    <p:sldLayoutId id="2147483674" r:id="rId13"/>
  </p:sldLayoutIdLst>
  <p:txStyles>
    <p:titleStyle>
      <a:lvl1pPr algn="ctr" defTabSz="914400" rtl="0" eaLnBrk="1" latinLnBrk="0" hangingPunct="1">
        <a:spcBef>
          <a:spcPct val="0"/>
        </a:spcBef>
        <a:buNone/>
        <a:defRPr sz="4400" kern="1200">
          <a:solidFill>
            <a:srgbClr val="0099CC"/>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IE" dirty="0" smtClean="0"/>
              <a:t>Jacqueline Grogan	</a:t>
            </a:r>
            <a:endParaRPr lang="en-IE" dirty="0"/>
          </a:p>
        </p:txBody>
      </p:sp>
      <p:sp>
        <p:nvSpPr>
          <p:cNvPr id="3" name="Title 2"/>
          <p:cNvSpPr>
            <a:spLocks noGrp="1"/>
          </p:cNvSpPr>
          <p:nvPr>
            <p:ph type="title"/>
          </p:nvPr>
        </p:nvSpPr>
        <p:spPr/>
        <p:txBody>
          <a:bodyPr/>
          <a:lstStyle/>
          <a:p>
            <a:r>
              <a:rPr lang="en-IE" dirty="0" smtClean="0"/>
              <a:t>Assisted Decision-Making (Capacity) Act 2015</a:t>
            </a:r>
            <a:endParaRPr lang="en-IE" dirty="0"/>
          </a:p>
        </p:txBody>
      </p:sp>
      <p:sp>
        <p:nvSpPr>
          <p:cNvPr id="4" name="Text Placeholder 3"/>
          <p:cNvSpPr>
            <a:spLocks noGrp="1"/>
          </p:cNvSpPr>
          <p:nvPr>
            <p:ph type="body" sz="quarter" idx="11"/>
          </p:nvPr>
        </p:nvSpPr>
        <p:spPr>
          <a:xfrm>
            <a:off x="467544" y="2355726"/>
            <a:ext cx="8207375" cy="936625"/>
          </a:xfrm>
        </p:spPr>
        <p:txBody>
          <a:bodyPr/>
          <a:lstStyle/>
          <a:p>
            <a:endParaRPr lang="en-IE" dirty="0"/>
          </a:p>
        </p:txBody>
      </p:sp>
      <p:sp>
        <p:nvSpPr>
          <p:cNvPr id="5" name="Text Placeholder 4"/>
          <p:cNvSpPr>
            <a:spLocks noGrp="1"/>
          </p:cNvSpPr>
          <p:nvPr>
            <p:ph type="body" sz="quarter" idx="12"/>
          </p:nvPr>
        </p:nvSpPr>
        <p:spPr/>
        <p:txBody>
          <a:bodyPr/>
          <a:lstStyle/>
          <a:p>
            <a:r>
              <a:rPr lang="en-IE" dirty="0" smtClean="0"/>
              <a:t>Project Manager, HSE Assisted Decision-Making and Consent Office</a:t>
            </a:r>
            <a:endParaRPr lang="en-IE" dirty="0"/>
          </a:p>
        </p:txBody>
      </p:sp>
      <p:sp>
        <p:nvSpPr>
          <p:cNvPr id="6" name="Text Placeholder 5"/>
          <p:cNvSpPr>
            <a:spLocks noGrp="1"/>
          </p:cNvSpPr>
          <p:nvPr>
            <p:ph type="body" sz="quarter" idx="13"/>
          </p:nvPr>
        </p:nvSpPr>
        <p:spPr/>
        <p:txBody>
          <a:bodyPr/>
          <a:lstStyle/>
          <a:p>
            <a:r>
              <a:rPr lang="en-IE" dirty="0" smtClean="0"/>
              <a:t>@</a:t>
            </a:r>
            <a:r>
              <a:rPr lang="en-IE" dirty="0" err="1" smtClean="0"/>
              <a:t>jacqgrogan</a:t>
            </a:r>
            <a:endParaRPr lang="en-IE" dirty="0"/>
          </a:p>
        </p:txBody>
      </p:sp>
    </p:spTree>
    <p:extLst>
      <p:ext uri="{BB962C8B-B14F-4D97-AF65-F5344CB8AC3E}">
        <p14:creationId xmlns:p14="http://schemas.microsoft.com/office/powerpoint/2010/main" val="3355301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Multidisciplinary working group on Advance Healthcare Directives</a:t>
            </a:r>
            <a:endParaRPr lang="en-IE" sz="3500" dirty="0"/>
          </a:p>
        </p:txBody>
      </p:sp>
      <p:pic>
        <p:nvPicPr>
          <p:cNvPr id="4" name="Content Placeholder 3" descr="Image result for refusal of treatment"/>
          <p:cNvPicPr>
            <a:picLocks/>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987574"/>
            <a:ext cx="5543839" cy="1944216"/>
          </a:xfrm>
          <a:prstGeom prst="rect">
            <a:avLst/>
          </a:prstGeom>
          <a:noFill/>
          <a:ln>
            <a:noFill/>
          </a:ln>
        </p:spPr>
      </p:pic>
      <p:pic>
        <p:nvPicPr>
          <p:cNvPr id="5" name="Picture 6" descr="Image result for advance healthcare directiv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16016" y="2714352"/>
            <a:ext cx="3996713" cy="1880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50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Who is the legislation for?</a:t>
            </a:r>
            <a:endParaRPr lang="en-IE" sz="3500" dirty="0"/>
          </a:p>
        </p:txBody>
      </p:sp>
      <p:pic>
        <p:nvPicPr>
          <p:cNvPr id="4" name="Picture 6" descr="Image result for over 1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6532" y="1707654"/>
            <a:ext cx="5499690" cy="25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47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Who in particular?</a:t>
            </a:r>
            <a:endParaRPr lang="en-IE" sz="3500" dirty="0"/>
          </a:p>
        </p:txBody>
      </p:sp>
      <p:sp>
        <p:nvSpPr>
          <p:cNvPr id="3" name="Content Placeholder 2"/>
          <p:cNvSpPr>
            <a:spLocks noGrp="1"/>
          </p:cNvSpPr>
          <p:nvPr>
            <p:ph idx="1"/>
          </p:nvPr>
        </p:nvSpPr>
        <p:spPr>
          <a:xfrm>
            <a:off x="457200" y="987574"/>
            <a:ext cx="4114800" cy="3672408"/>
          </a:xfrm>
        </p:spPr>
        <p:txBody>
          <a:bodyPr/>
          <a:lstStyle/>
          <a:p>
            <a:pPr marL="0" indent="0">
              <a:buNone/>
            </a:pPr>
            <a:r>
              <a:rPr lang="en-IE" sz="2400" dirty="0"/>
              <a:t>It applies to a person whose </a:t>
            </a:r>
            <a:r>
              <a:rPr lang="en-IE" sz="2400" b="1" dirty="0"/>
              <a:t>decision-making capacity is being called into question, may shortly be called into question, or lacks capacity,</a:t>
            </a:r>
            <a:r>
              <a:rPr lang="en-IE" sz="2400" dirty="0"/>
              <a:t> in respect of one or more than one matters.</a:t>
            </a:r>
          </a:p>
          <a:p>
            <a:endParaRPr lang="en-IE" dirty="0"/>
          </a:p>
        </p:txBody>
      </p:sp>
      <p:pic>
        <p:nvPicPr>
          <p:cNvPr id="4" name="Picture 2" descr="Z:\My Documents\Conference 22nd Feb 2016\Decision-Maki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20072" y="915566"/>
            <a:ext cx="2962672" cy="3380753"/>
          </a:xfrm>
          <a:prstGeom prst="rect">
            <a:avLst/>
          </a:prstGeom>
          <a:noFill/>
        </p:spPr>
      </p:pic>
    </p:spTree>
    <p:extLst>
      <p:ext uri="{BB962C8B-B14F-4D97-AF65-F5344CB8AC3E}">
        <p14:creationId xmlns:p14="http://schemas.microsoft.com/office/powerpoint/2010/main" val="3030975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In Ireland….</a:t>
            </a:r>
            <a:endParaRPr lang="en-IE" sz="35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843558"/>
            <a:ext cx="6687656" cy="380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9511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3535" y="0"/>
            <a:ext cx="6038850" cy="479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6352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What does the Act say?</a:t>
            </a:r>
            <a:endParaRPr lang="en-IE" sz="3500" dirty="0"/>
          </a:p>
        </p:txBody>
      </p:sp>
      <p:sp>
        <p:nvSpPr>
          <p:cNvPr id="3" name="Content Placeholder 2"/>
          <p:cNvSpPr>
            <a:spLocks noGrp="1"/>
          </p:cNvSpPr>
          <p:nvPr>
            <p:ph idx="1"/>
          </p:nvPr>
        </p:nvSpPr>
        <p:spPr/>
        <p:txBody>
          <a:bodyPr/>
          <a:lstStyle/>
          <a:p>
            <a:pPr marL="0" indent="0">
              <a:buNone/>
            </a:pPr>
            <a:r>
              <a:rPr lang="en-IE" sz="2400" dirty="0"/>
              <a:t>It requires service providers to provide a range of supports and information to help a person make a decision.</a:t>
            </a:r>
          </a:p>
          <a:p>
            <a:pPr marL="0" indent="0">
              <a:buNone/>
            </a:pPr>
            <a:endParaRPr lang="en-IE" dirty="0"/>
          </a:p>
        </p:txBody>
      </p:sp>
      <p:pic>
        <p:nvPicPr>
          <p:cNvPr id="4" name="Picture 2" descr="http://www.hsa.ie/images_upload/eng/Image_Library/Legislation.2.web.jpg"/>
          <p:cNvPicPr>
            <a:picLocks noChangeAspect="1" noChangeArrowheads="1"/>
          </p:cNvPicPr>
          <p:nvPr/>
        </p:nvPicPr>
        <p:blipFill>
          <a:blip r:embed="rId2" cstate="print"/>
          <a:srcRect/>
          <a:stretch>
            <a:fillRect/>
          </a:stretch>
        </p:blipFill>
        <p:spPr bwMode="auto">
          <a:xfrm>
            <a:off x="2555900" y="1923678"/>
            <a:ext cx="4003136" cy="2664296"/>
          </a:xfrm>
          <a:prstGeom prst="rect">
            <a:avLst/>
          </a:prstGeom>
          <a:noFill/>
        </p:spPr>
      </p:pic>
    </p:spTree>
    <p:extLst>
      <p:ext uri="{BB962C8B-B14F-4D97-AF65-F5344CB8AC3E}">
        <p14:creationId xmlns:p14="http://schemas.microsoft.com/office/powerpoint/2010/main" val="153419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Important to remember</a:t>
            </a:r>
            <a:endParaRPr lang="en-IE" sz="3500" dirty="0"/>
          </a:p>
        </p:txBody>
      </p:sp>
      <p:sp>
        <p:nvSpPr>
          <p:cNvPr id="3" name="Content Placeholder 2"/>
          <p:cNvSpPr>
            <a:spLocks noGrp="1"/>
          </p:cNvSpPr>
          <p:nvPr>
            <p:ph idx="1"/>
          </p:nvPr>
        </p:nvSpPr>
        <p:spPr/>
        <p:txBody>
          <a:bodyPr/>
          <a:lstStyle/>
          <a:p>
            <a:pPr marL="0" indent="0">
              <a:buNone/>
            </a:pPr>
            <a:r>
              <a:rPr lang="en-IE" sz="2400" dirty="0"/>
              <a:t>The ADMCA is a disability neutral Act</a:t>
            </a:r>
          </a:p>
          <a:p>
            <a:pPr marL="0" indent="0">
              <a:buNone/>
            </a:pPr>
            <a:endParaRPr lang="en-IE" sz="2400" dirty="0"/>
          </a:p>
          <a:p>
            <a:pPr marL="0" indent="0">
              <a:buNone/>
            </a:pPr>
            <a:r>
              <a:rPr lang="en-IE" sz="2400" dirty="0"/>
              <a:t>This reminds us that we all need support at some time and that at times, in certain situations, some people need more support!!</a:t>
            </a:r>
          </a:p>
          <a:p>
            <a:pPr marL="0" indent="0">
              <a:buNone/>
            </a:pPr>
            <a:endParaRPr lang="en-IE" dirty="0"/>
          </a:p>
        </p:txBody>
      </p:sp>
      <p:pic>
        <p:nvPicPr>
          <p:cNvPr id="4" name="Picture 2" descr="Image result for supp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2787774"/>
            <a:ext cx="3492674" cy="1964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6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images of guiding principl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59632" y="195486"/>
            <a:ext cx="6647978" cy="4341143"/>
          </a:xfrm>
          <a:prstGeom prst="rect">
            <a:avLst/>
          </a:prstGeom>
          <a:noFill/>
        </p:spPr>
      </p:pic>
    </p:spTree>
    <p:extLst>
      <p:ext uri="{BB962C8B-B14F-4D97-AF65-F5344CB8AC3E}">
        <p14:creationId xmlns:p14="http://schemas.microsoft.com/office/powerpoint/2010/main" val="2254712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Presumption of capacity</a:t>
            </a:r>
            <a:endParaRPr lang="en-IE" sz="3500" dirty="0"/>
          </a:p>
        </p:txBody>
      </p:sp>
      <p:sp>
        <p:nvSpPr>
          <p:cNvPr id="3" name="Content Placeholder 2"/>
          <p:cNvSpPr>
            <a:spLocks noGrp="1"/>
          </p:cNvSpPr>
          <p:nvPr>
            <p:ph idx="1"/>
          </p:nvPr>
        </p:nvSpPr>
        <p:spPr/>
        <p:txBody>
          <a:bodyPr/>
          <a:lstStyle/>
          <a:p>
            <a:pPr marL="0" indent="0">
              <a:buNone/>
            </a:pPr>
            <a:r>
              <a:rPr lang="en-IE" sz="2400" dirty="0"/>
              <a:t>It is presumed that the person has capacity to make their own decisions, unless it is proved otherwise</a:t>
            </a:r>
          </a:p>
          <a:p>
            <a:endParaRPr lang="en-IE" dirty="0"/>
          </a:p>
        </p:txBody>
      </p:sp>
      <p:pic>
        <p:nvPicPr>
          <p:cNvPr id="4" name="Picture 1" descr="Z:\My Documents\Conference 22nd Feb 2016\ask me.jpg"/>
          <p:cNvPicPr>
            <a:picLocks noChangeAspect="1" noChangeArrowheads="1"/>
          </p:cNvPicPr>
          <p:nvPr/>
        </p:nvPicPr>
        <p:blipFill>
          <a:blip r:embed="rId2" cstate="print"/>
          <a:srcRect/>
          <a:stretch>
            <a:fillRect/>
          </a:stretch>
        </p:blipFill>
        <p:spPr bwMode="auto">
          <a:xfrm>
            <a:off x="3563888" y="1923678"/>
            <a:ext cx="1951536" cy="2577501"/>
          </a:xfrm>
          <a:prstGeom prst="rect">
            <a:avLst/>
          </a:prstGeom>
          <a:noFill/>
        </p:spPr>
      </p:pic>
    </p:spTree>
    <p:extLst>
      <p:ext uri="{BB962C8B-B14F-4D97-AF65-F5344CB8AC3E}">
        <p14:creationId xmlns:p14="http://schemas.microsoft.com/office/powerpoint/2010/main" val="2709749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Support to make a decision</a:t>
            </a:r>
            <a:endParaRPr lang="en-IE" sz="3500" dirty="0"/>
          </a:p>
        </p:txBody>
      </p:sp>
      <p:sp>
        <p:nvSpPr>
          <p:cNvPr id="3" name="Content Placeholder 2"/>
          <p:cNvSpPr>
            <a:spLocks noGrp="1"/>
          </p:cNvSpPr>
          <p:nvPr>
            <p:ph idx="1"/>
          </p:nvPr>
        </p:nvSpPr>
        <p:spPr>
          <a:xfrm>
            <a:off x="457200" y="987574"/>
            <a:ext cx="4114800" cy="3672408"/>
          </a:xfrm>
        </p:spPr>
        <p:txBody>
          <a:bodyPr/>
          <a:lstStyle/>
          <a:p>
            <a:pPr marL="0" indent="0">
              <a:buNone/>
            </a:pPr>
            <a:r>
              <a:rPr lang="en-IE" sz="2400" dirty="0"/>
              <a:t>Everyone has the right to be supported to make decisions</a:t>
            </a:r>
          </a:p>
          <a:p>
            <a:pPr marL="0" indent="0">
              <a:buNone/>
            </a:pPr>
            <a:endParaRPr lang="en-IE" dirty="0"/>
          </a:p>
        </p:txBody>
      </p:sp>
      <p:pic>
        <p:nvPicPr>
          <p:cNvPr id="4" name="Picture 2" descr="Z:\My Documents\Conference 22nd Feb 2016\supported-decision-making-410x264.jpg"/>
          <p:cNvPicPr>
            <a:picLocks noChangeAspect="1" noChangeArrowheads="1"/>
          </p:cNvPicPr>
          <p:nvPr/>
        </p:nvPicPr>
        <p:blipFill>
          <a:blip r:embed="rId2" cstate="print"/>
          <a:srcRect/>
          <a:stretch>
            <a:fillRect/>
          </a:stretch>
        </p:blipFill>
        <p:spPr bwMode="auto">
          <a:xfrm>
            <a:off x="5076055" y="1006376"/>
            <a:ext cx="2843017" cy="3250148"/>
          </a:xfrm>
          <a:prstGeom prst="rect">
            <a:avLst/>
          </a:prstGeom>
          <a:noFill/>
        </p:spPr>
      </p:pic>
    </p:spTree>
    <p:extLst>
      <p:ext uri="{BB962C8B-B14F-4D97-AF65-F5344CB8AC3E}">
        <p14:creationId xmlns:p14="http://schemas.microsoft.com/office/powerpoint/2010/main" val="1328567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What the presentation will cover?</a:t>
            </a:r>
            <a:endParaRPr lang="en-IE" sz="3500" dirty="0"/>
          </a:p>
        </p:txBody>
      </p:sp>
      <p:sp>
        <p:nvSpPr>
          <p:cNvPr id="3" name="Content Placeholder 2"/>
          <p:cNvSpPr>
            <a:spLocks noGrp="1"/>
          </p:cNvSpPr>
          <p:nvPr>
            <p:ph idx="1"/>
          </p:nvPr>
        </p:nvSpPr>
        <p:spPr/>
        <p:txBody>
          <a:bodyPr/>
          <a:lstStyle/>
          <a:p>
            <a:r>
              <a:rPr lang="en-IE" sz="2500" dirty="0"/>
              <a:t>About the Act</a:t>
            </a:r>
          </a:p>
          <a:p>
            <a:r>
              <a:rPr lang="en-IE" sz="2500" dirty="0"/>
              <a:t>Key aspects about the Act</a:t>
            </a:r>
          </a:p>
          <a:p>
            <a:r>
              <a:rPr lang="en-IE" sz="2500" dirty="0"/>
              <a:t>Guiding principles of the Act</a:t>
            </a:r>
          </a:p>
          <a:p>
            <a:r>
              <a:rPr lang="en-IE" sz="2500" dirty="0"/>
              <a:t>Who are the legally recognised persons?</a:t>
            </a:r>
          </a:p>
          <a:p>
            <a:r>
              <a:rPr lang="en-IE" sz="2500" dirty="0"/>
              <a:t>Update on what is happening</a:t>
            </a:r>
          </a:p>
          <a:p>
            <a:pPr marL="0" indent="0">
              <a:buNone/>
            </a:pPr>
            <a:endParaRPr lang="en-IE" dirty="0"/>
          </a:p>
        </p:txBody>
      </p:sp>
    </p:spTree>
    <p:extLst>
      <p:ext uri="{BB962C8B-B14F-4D97-AF65-F5344CB8AC3E}">
        <p14:creationId xmlns:p14="http://schemas.microsoft.com/office/powerpoint/2010/main" val="2924244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Unwise decisions</a:t>
            </a:r>
            <a:endParaRPr lang="en-IE" sz="3500" dirty="0"/>
          </a:p>
        </p:txBody>
      </p:sp>
      <p:sp>
        <p:nvSpPr>
          <p:cNvPr id="3" name="Content Placeholder 2"/>
          <p:cNvSpPr>
            <a:spLocks noGrp="1"/>
          </p:cNvSpPr>
          <p:nvPr>
            <p:ph idx="1"/>
          </p:nvPr>
        </p:nvSpPr>
        <p:spPr/>
        <p:txBody>
          <a:bodyPr/>
          <a:lstStyle/>
          <a:p>
            <a:pPr marL="0" indent="0">
              <a:buNone/>
            </a:pPr>
            <a:r>
              <a:rPr lang="en-IE" sz="2400" dirty="0"/>
              <a:t>A person cannot be considered as being unable to make a decision merely because they are making, have made, or are likely to make, an unwise decision</a:t>
            </a:r>
          </a:p>
          <a:p>
            <a:pPr marL="0" indent="0">
              <a:buNone/>
            </a:pPr>
            <a:endParaRPr lang="en-IE" dirty="0"/>
          </a:p>
        </p:txBody>
      </p:sp>
      <p:pic>
        <p:nvPicPr>
          <p:cNvPr id="4" name="Picture 2" descr="Image result for parko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211710"/>
            <a:ext cx="4509508" cy="2536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456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Accessible information</a:t>
            </a:r>
            <a:endParaRPr lang="en-IE" sz="3500" dirty="0"/>
          </a:p>
        </p:txBody>
      </p:sp>
      <p:sp>
        <p:nvSpPr>
          <p:cNvPr id="3" name="Content Placeholder 2"/>
          <p:cNvSpPr>
            <a:spLocks noGrp="1"/>
          </p:cNvSpPr>
          <p:nvPr>
            <p:ph idx="1"/>
          </p:nvPr>
        </p:nvSpPr>
        <p:spPr/>
        <p:txBody>
          <a:bodyPr/>
          <a:lstStyle/>
          <a:p>
            <a:r>
              <a:rPr lang="en-IE" sz="2400" dirty="0"/>
              <a:t>A person has the right to have accessible information in relation to a particular decision</a:t>
            </a:r>
          </a:p>
          <a:p>
            <a:r>
              <a:rPr lang="en-IE" sz="2400" dirty="0"/>
              <a:t>More time to understand information</a:t>
            </a:r>
          </a:p>
          <a:p>
            <a:r>
              <a:rPr lang="en-IE" sz="2400" dirty="0"/>
              <a:t>And information in a range of different formats to maximise understanding (</a:t>
            </a:r>
            <a:r>
              <a:rPr lang="en-IE" sz="2400" dirty="0" err="1"/>
              <a:t>eg</a:t>
            </a:r>
            <a:r>
              <a:rPr lang="en-IE" sz="2400" dirty="0"/>
              <a:t> easy to read, audio, video, text, pictures)</a:t>
            </a:r>
          </a:p>
          <a:p>
            <a:endParaRPr lang="en-IE" dirty="0"/>
          </a:p>
        </p:txBody>
      </p:sp>
      <p:pic>
        <p:nvPicPr>
          <p:cNvPr id="4" name="Picture 3" descr="Z:\My Documents\Conference 22nd Feb 2016\easy read.png"/>
          <p:cNvPicPr>
            <a:picLocks noChangeAspect="1" noChangeArrowheads="1"/>
          </p:cNvPicPr>
          <p:nvPr/>
        </p:nvPicPr>
        <p:blipFill>
          <a:blip r:embed="rId2" cstate="print"/>
          <a:srcRect/>
          <a:stretch>
            <a:fillRect/>
          </a:stretch>
        </p:blipFill>
        <p:spPr bwMode="auto">
          <a:xfrm>
            <a:off x="1619672" y="3267075"/>
            <a:ext cx="1742703" cy="1395551"/>
          </a:xfrm>
          <a:prstGeom prst="rect">
            <a:avLst/>
          </a:prstGeom>
          <a:noFill/>
        </p:spPr>
      </p:pic>
      <p:pic>
        <p:nvPicPr>
          <p:cNvPr id="5" name="Picture 4" descr="Z:\My Documents\Conference 22nd Feb 2016\large print.jpg"/>
          <p:cNvPicPr>
            <a:picLocks noChangeAspect="1" noChangeArrowheads="1"/>
          </p:cNvPicPr>
          <p:nvPr/>
        </p:nvPicPr>
        <p:blipFill>
          <a:blip r:embed="rId3" cstate="print"/>
          <a:srcRect/>
          <a:stretch>
            <a:fillRect/>
          </a:stretch>
        </p:blipFill>
        <p:spPr bwMode="auto">
          <a:xfrm>
            <a:off x="5580112" y="3172352"/>
            <a:ext cx="1944216" cy="1489186"/>
          </a:xfrm>
          <a:prstGeom prst="rect">
            <a:avLst/>
          </a:prstGeom>
          <a:noFill/>
        </p:spPr>
      </p:pic>
    </p:spTree>
    <p:extLst>
      <p:ext uri="{BB962C8B-B14F-4D97-AF65-F5344CB8AC3E}">
        <p14:creationId xmlns:p14="http://schemas.microsoft.com/office/powerpoint/2010/main" val="42856488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Legally recognised persons</a:t>
            </a:r>
            <a:endParaRPr lang="en-IE" sz="3500" dirty="0"/>
          </a:p>
        </p:txBody>
      </p:sp>
      <p:sp>
        <p:nvSpPr>
          <p:cNvPr id="3" name="Content Placeholder 2"/>
          <p:cNvSpPr>
            <a:spLocks noGrp="1"/>
          </p:cNvSpPr>
          <p:nvPr>
            <p:ph idx="1"/>
          </p:nvPr>
        </p:nvSpPr>
        <p:spPr/>
        <p:txBody>
          <a:bodyPr/>
          <a:lstStyle/>
          <a:p>
            <a:pPr marL="0" indent="0">
              <a:buNone/>
            </a:pPr>
            <a:r>
              <a:rPr lang="en-IE" sz="2400" dirty="0"/>
              <a:t>The Act provides for legally recognised persons referred to as </a:t>
            </a:r>
            <a:r>
              <a:rPr lang="en-IE" sz="2400" b="1" dirty="0"/>
              <a:t>‘</a:t>
            </a:r>
            <a:r>
              <a:rPr lang="en-IE" sz="2400" dirty="0"/>
              <a:t>interveners</a:t>
            </a:r>
            <a:r>
              <a:rPr lang="en-IE" sz="2400" b="1" dirty="0"/>
              <a:t>’ </a:t>
            </a:r>
            <a:r>
              <a:rPr lang="en-IE" sz="2400" dirty="0"/>
              <a:t>to support a person to maximise their decision making capacity</a:t>
            </a:r>
          </a:p>
          <a:p>
            <a:pPr marL="0" indent="0">
              <a:buNone/>
            </a:pPr>
            <a:endParaRPr lang="en-IE" dirty="0"/>
          </a:p>
        </p:txBody>
      </p:sp>
      <p:pic>
        <p:nvPicPr>
          <p:cNvPr id="4" name="Picture 12" descr="Image result for intervener"/>
          <p:cNvPicPr>
            <a:picLocks noChangeAspect="1" noChangeArrowheads="1"/>
          </p:cNvPicPr>
          <p:nvPr/>
        </p:nvPicPr>
        <p:blipFill>
          <a:blip r:embed="rId2" cstate="print"/>
          <a:srcRect/>
          <a:stretch>
            <a:fillRect/>
          </a:stretch>
        </p:blipFill>
        <p:spPr bwMode="auto">
          <a:xfrm>
            <a:off x="2915816" y="2024844"/>
            <a:ext cx="3643603" cy="2602575"/>
          </a:xfrm>
          <a:prstGeom prst="rect">
            <a:avLst/>
          </a:prstGeom>
          <a:noFill/>
        </p:spPr>
      </p:pic>
    </p:spTree>
    <p:extLst>
      <p:ext uri="{BB962C8B-B14F-4D97-AF65-F5344CB8AC3E}">
        <p14:creationId xmlns:p14="http://schemas.microsoft.com/office/powerpoint/2010/main" val="619072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Retention for short periods</a:t>
            </a:r>
            <a:endParaRPr lang="en-IE" sz="3500" dirty="0"/>
          </a:p>
        </p:txBody>
      </p:sp>
      <p:sp>
        <p:nvSpPr>
          <p:cNvPr id="3" name="Content Placeholder 2"/>
          <p:cNvSpPr>
            <a:spLocks noGrp="1"/>
          </p:cNvSpPr>
          <p:nvPr>
            <p:ph idx="1"/>
          </p:nvPr>
        </p:nvSpPr>
        <p:spPr/>
        <p:txBody>
          <a:bodyPr/>
          <a:lstStyle/>
          <a:p>
            <a:pPr marL="0" indent="0">
              <a:buNone/>
            </a:pPr>
            <a:r>
              <a:rPr lang="en-IE" sz="2400" dirty="0" smtClean="0"/>
              <a:t>The ability to retain information for short periods only should not be equated to a lack of capacity</a:t>
            </a:r>
          </a:p>
          <a:p>
            <a:pPr marL="0" indent="0">
              <a:buNone/>
            </a:pPr>
            <a:endParaRPr lang="en-I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6087" y="1923678"/>
            <a:ext cx="2717895" cy="278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90970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Least restrictive intervention</a:t>
            </a:r>
            <a:endParaRPr lang="en-IE" sz="3500" dirty="0"/>
          </a:p>
        </p:txBody>
      </p:sp>
      <p:sp>
        <p:nvSpPr>
          <p:cNvPr id="3" name="Content Placeholder 2"/>
          <p:cNvSpPr>
            <a:spLocks noGrp="1"/>
          </p:cNvSpPr>
          <p:nvPr>
            <p:ph idx="1"/>
          </p:nvPr>
        </p:nvSpPr>
        <p:spPr/>
        <p:txBody>
          <a:bodyPr>
            <a:normAutofit/>
          </a:bodyPr>
          <a:lstStyle/>
          <a:p>
            <a:pPr marL="0" indent="0">
              <a:buNone/>
            </a:pPr>
            <a:r>
              <a:rPr lang="en-IE" sz="2400" dirty="0"/>
              <a:t>There shall be no intervention unless it is necessary to do so. Any intervention must be in a manner that:</a:t>
            </a:r>
          </a:p>
          <a:p>
            <a:r>
              <a:rPr lang="en-IE" sz="2400" dirty="0"/>
              <a:t>Minimises any restrictions on a person’s rights and freedom of action</a:t>
            </a:r>
          </a:p>
          <a:p>
            <a:r>
              <a:rPr lang="en-IE" sz="2400" dirty="0"/>
              <a:t>Is as limited in duration as possible</a:t>
            </a:r>
          </a:p>
          <a:p>
            <a:r>
              <a:rPr lang="en-IE" sz="2400" dirty="0"/>
              <a:t>Is proportionate to the significance and urgency of the decision</a:t>
            </a:r>
          </a:p>
          <a:p>
            <a:r>
              <a:rPr lang="en-IE" sz="2400" dirty="0"/>
              <a:t>Is for the benefit of the person</a:t>
            </a:r>
          </a:p>
          <a:p>
            <a:pPr marL="0" indent="0">
              <a:buNone/>
            </a:pPr>
            <a:endParaRPr lang="en-IE" dirty="0"/>
          </a:p>
        </p:txBody>
      </p:sp>
    </p:spTree>
    <p:extLst>
      <p:ext uri="{BB962C8B-B14F-4D97-AF65-F5344CB8AC3E}">
        <p14:creationId xmlns:p14="http://schemas.microsoft.com/office/powerpoint/2010/main" val="3217682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What is capacity?</a:t>
            </a:r>
            <a:endParaRPr lang="en-IE" sz="3500" dirty="0"/>
          </a:p>
        </p:txBody>
      </p:sp>
      <p:sp>
        <p:nvSpPr>
          <p:cNvPr id="3" name="Content Placeholder 2"/>
          <p:cNvSpPr>
            <a:spLocks noGrp="1"/>
          </p:cNvSpPr>
          <p:nvPr>
            <p:ph idx="1"/>
          </p:nvPr>
        </p:nvSpPr>
        <p:spPr>
          <a:xfrm>
            <a:off x="457200" y="987574"/>
            <a:ext cx="4186808" cy="3672408"/>
          </a:xfrm>
        </p:spPr>
        <p:txBody>
          <a:bodyPr/>
          <a:lstStyle/>
          <a:p>
            <a:pPr marL="0" indent="0">
              <a:buNone/>
            </a:pPr>
            <a:r>
              <a:rPr lang="en-IE" sz="2400" dirty="0"/>
              <a:t>Capacity is defined as the person’s </a:t>
            </a:r>
            <a:r>
              <a:rPr lang="en-IE" sz="2400" b="1" dirty="0"/>
              <a:t>ability to understand</a:t>
            </a:r>
            <a:r>
              <a:rPr lang="en-IE" sz="2400" dirty="0"/>
              <a:t>, at the </a:t>
            </a:r>
            <a:r>
              <a:rPr lang="en-IE" sz="2400" b="1" dirty="0"/>
              <a:t>time</a:t>
            </a:r>
            <a:r>
              <a:rPr lang="en-IE" sz="2400" dirty="0"/>
              <a:t> a decision is to be made, the </a:t>
            </a:r>
            <a:r>
              <a:rPr lang="en-IE" sz="2400" b="1" dirty="0"/>
              <a:t>nature and consequences </a:t>
            </a:r>
            <a:r>
              <a:rPr lang="en-IE" sz="2400" dirty="0"/>
              <a:t>of the decision to be made by him or her in the </a:t>
            </a:r>
            <a:r>
              <a:rPr lang="en-IE" sz="2400" b="1" dirty="0"/>
              <a:t>context of the available choices </a:t>
            </a:r>
            <a:r>
              <a:rPr lang="en-IE" sz="2400" dirty="0"/>
              <a:t>at that time</a:t>
            </a:r>
          </a:p>
          <a:p>
            <a:pPr marL="0" indent="0">
              <a:buNone/>
            </a:pPr>
            <a:endParaRPr lang="en-IE"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42024" y="987574"/>
            <a:ext cx="3324664" cy="3734550"/>
          </a:xfrm>
          <a:prstGeom prst="rect">
            <a:avLst/>
          </a:prstGeom>
        </p:spPr>
      </p:pic>
    </p:spTree>
    <p:extLst>
      <p:ext uri="{BB962C8B-B14F-4D97-AF65-F5344CB8AC3E}">
        <p14:creationId xmlns:p14="http://schemas.microsoft.com/office/powerpoint/2010/main" val="1792224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Moving from……</a:t>
            </a:r>
            <a:endParaRPr lang="en-IE" sz="3500" dirty="0"/>
          </a:p>
        </p:txBody>
      </p:sp>
      <p:sp>
        <p:nvSpPr>
          <p:cNvPr id="3" name="Content Placeholder 2"/>
          <p:cNvSpPr>
            <a:spLocks noGrp="1"/>
          </p:cNvSpPr>
          <p:nvPr>
            <p:ph idx="1"/>
          </p:nvPr>
        </p:nvSpPr>
        <p:spPr/>
        <p:txBody>
          <a:bodyPr>
            <a:normAutofit/>
          </a:bodyPr>
          <a:lstStyle/>
          <a:p>
            <a:r>
              <a:rPr lang="en-IE" sz="2400" dirty="0"/>
              <a:t>Status approach</a:t>
            </a:r>
          </a:p>
          <a:p>
            <a:pPr lvl="2"/>
            <a:r>
              <a:rPr lang="en-IE" dirty="0"/>
              <a:t>You are someone with an intellectual disability or dementia or a brain injury and therefore, you cannot have capacity</a:t>
            </a:r>
          </a:p>
          <a:p>
            <a:pPr lvl="2">
              <a:buNone/>
            </a:pPr>
            <a:endParaRPr lang="en-IE" dirty="0"/>
          </a:p>
          <a:p>
            <a:r>
              <a:rPr lang="en-IE" sz="2400" dirty="0"/>
              <a:t>Outcome approach</a:t>
            </a:r>
          </a:p>
          <a:p>
            <a:pPr lvl="2"/>
            <a:r>
              <a:rPr lang="en-IE" dirty="0"/>
              <a:t>What you want to do is so unwise that you must lack the capacity to decide to do it</a:t>
            </a:r>
          </a:p>
          <a:p>
            <a:endParaRPr lang="en-IE" dirty="0"/>
          </a:p>
        </p:txBody>
      </p:sp>
    </p:spTree>
    <p:extLst>
      <p:ext uri="{BB962C8B-B14F-4D97-AF65-F5344CB8AC3E}">
        <p14:creationId xmlns:p14="http://schemas.microsoft.com/office/powerpoint/2010/main" val="4206533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To this….</a:t>
            </a:r>
            <a:endParaRPr lang="en-IE" sz="3500" dirty="0"/>
          </a:p>
        </p:txBody>
      </p:sp>
      <p:sp>
        <p:nvSpPr>
          <p:cNvPr id="3" name="Content Placeholder 2"/>
          <p:cNvSpPr>
            <a:spLocks noGrp="1"/>
          </p:cNvSpPr>
          <p:nvPr>
            <p:ph idx="1"/>
          </p:nvPr>
        </p:nvSpPr>
        <p:spPr>
          <a:xfrm>
            <a:off x="457200" y="987574"/>
            <a:ext cx="4114800" cy="3672408"/>
          </a:xfrm>
        </p:spPr>
        <p:txBody>
          <a:bodyPr/>
          <a:lstStyle/>
          <a:p>
            <a:r>
              <a:rPr lang="en-IE" sz="2400" dirty="0"/>
              <a:t>Functional approach</a:t>
            </a:r>
          </a:p>
          <a:p>
            <a:pPr lvl="1"/>
            <a:r>
              <a:rPr lang="en-IE" sz="2400" dirty="0"/>
              <a:t>How the decision is made, </a:t>
            </a:r>
            <a:r>
              <a:rPr lang="en-IE" sz="2400" b="1" dirty="0"/>
              <a:t>not</a:t>
            </a:r>
            <a:r>
              <a:rPr lang="en-IE" sz="2400" dirty="0"/>
              <a:t> the outcome or consequence of the decision</a:t>
            </a:r>
          </a:p>
          <a:p>
            <a:pPr lvl="1"/>
            <a:r>
              <a:rPr lang="en-IE" sz="2400" dirty="0"/>
              <a:t>Functional approach is issue, context and time specific</a:t>
            </a:r>
          </a:p>
          <a:p>
            <a:pPr marL="0" indent="0">
              <a:buNone/>
            </a:pPr>
            <a:endParaRPr lang="en-IE" dirty="0"/>
          </a:p>
        </p:txBody>
      </p:sp>
      <p:pic>
        <p:nvPicPr>
          <p:cNvPr id="4" name="Picture 2" descr="Image result for decision making proce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1468" y="843558"/>
            <a:ext cx="3888431" cy="3888432"/>
          </a:xfrm>
          <a:prstGeom prst="rect">
            <a:avLst/>
          </a:prstGeom>
          <a:noFill/>
        </p:spPr>
      </p:pic>
    </p:spTree>
    <p:extLst>
      <p:ext uri="{BB962C8B-B14F-4D97-AF65-F5344CB8AC3E}">
        <p14:creationId xmlns:p14="http://schemas.microsoft.com/office/powerpoint/2010/main" val="165536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Functional assessment of capacity</a:t>
            </a:r>
            <a:endParaRPr lang="en-IE" sz="3500" dirty="0"/>
          </a:p>
        </p:txBody>
      </p:sp>
      <p:sp>
        <p:nvSpPr>
          <p:cNvPr id="3" name="Content Placeholder 2"/>
          <p:cNvSpPr>
            <a:spLocks noGrp="1"/>
          </p:cNvSpPr>
          <p:nvPr>
            <p:ph idx="1"/>
          </p:nvPr>
        </p:nvSpPr>
        <p:spPr/>
        <p:txBody>
          <a:bodyPr/>
          <a:lstStyle/>
          <a:p>
            <a:pPr marL="0" indent="0">
              <a:buNone/>
            </a:pPr>
            <a:r>
              <a:rPr lang="en-IE" sz="2400" dirty="0"/>
              <a:t>The functional assessment states that a person is unable to make a decision for himself if he is unable:</a:t>
            </a:r>
          </a:p>
          <a:p>
            <a:pPr marL="0" indent="0">
              <a:buNone/>
            </a:pPr>
            <a:endParaRPr lang="en-IE" dirty="0"/>
          </a:p>
        </p:txBody>
      </p:sp>
      <p:pic>
        <p:nvPicPr>
          <p:cNvPr id="4" name="Picture 2" descr="Image result for don't understand"/>
          <p:cNvPicPr>
            <a:picLocks noChangeAspect="1" noChangeArrowheads="1"/>
          </p:cNvPicPr>
          <p:nvPr/>
        </p:nvPicPr>
        <p:blipFill>
          <a:blip r:embed="rId2" cstate="print"/>
          <a:srcRect/>
          <a:stretch>
            <a:fillRect/>
          </a:stretch>
        </p:blipFill>
        <p:spPr bwMode="auto">
          <a:xfrm>
            <a:off x="3285594" y="1854870"/>
            <a:ext cx="2163197" cy="2666266"/>
          </a:xfrm>
          <a:prstGeom prst="rect">
            <a:avLst/>
          </a:prstGeom>
          <a:noFill/>
        </p:spPr>
      </p:pic>
    </p:spTree>
    <p:extLst>
      <p:ext uri="{BB962C8B-B14F-4D97-AF65-F5344CB8AC3E}">
        <p14:creationId xmlns:p14="http://schemas.microsoft.com/office/powerpoint/2010/main" val="145407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buNone/>
            </a:pPr>
            <a:r>
              <a:rPr lang="en-IE" sz="2400" dirty="0"/>
              <a:t>To </a:t>
            </a:r>
            <a:r>
              <a:rPr lang="en-IE" sz="2400" b="1" dirty="0"/>
              <a:t>understand</a:t>
            </a:r>
            <a:r>
              <a:rPr lang="en-IE" sz="2400" dirty="0"/>
              <a:t> the information relevant to the decision</a:t>
            </a:r>
          </a:p>
          <a:p>
            <a:pPr marL="0" indent="0">
              <a:buNone/>
            </a:pPr>
            <a:endParaRPr lang="en-IE" dirty="0"/>
          </a:p>
        </p:txBody>
      </p:sp>
      <p:pic>
        <p:nvPicPr>
          <p:cNvPr id="4" name="Picture 2" descr="C:\Users\jacquelinegrogan\Documents\Admin\Personal\Understanding pictur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555776" y="1608956"/>
            <a:ext cx="4132185" cy="3108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560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The journey to date</a:t>
            </a:r>
            <a:endParaRPr lang="en-IE" sz="3500" dirty="0"/>
          </a:p>
        </p:txBody>
      </p:sp>
      <p:sp>
        <p:nvSpPr>
          <p:cNvPr id="3" name="Content Placeholder 2"/>
          <p:cNvSpPr>
            <a:spLocks noGrp="1"/>
          </p:cNvSpPr>
          <p:nvPr>
            <p:ph idx="1"/>
          </p:nvPr>
        </p:nvSpPr>
        <p:spPr>
          <a:xfrm>
            <a:off x="457200" y="987574"/>
            <a:ext cx="8229600" cy="3816424"/>
          </a:xfrm>
        </p:spPr>
        <p:txBody>
          <a:bodyPr>
            <a:normAutofit fontScale="70000" lnSpcReduction="20000"/>
          </a:bodyPr>
          <a:lstStyle/>
          <a:p>
            <a:r>
              <a:rPr lang="en-IE" dirty="0">
                <a:latin typeface="+mj-lt"/>
                <a:cs typeface="Arial" pitchFamily="34" charset="0"/>
              </a:rPr>
              <a:t>1871 Lunacy Act</a:t>
            </a:r>
          </a:p>
          <a:p>
            <a:r>
              <a:rPr lang="en-IE" dirty="0">
                <a:latin typeface="+mj-lt"/>
                <a:cs typeface="Arial" pitchFamily="34" charset="0"/>
              </a:rPr>
              <a:t>2003 Who Decides &amp; How</a:t>
            </a:r>
          </a:p>
          <a:p>
            <a:r>
              <a:rPr lang="en-IE" dirty="0">
                <a:latin typeface="+mj-lt"/>
                <a:cs typeface="Arial" pitchFamily="34" charset="0"/>
              </a:rPr>
              <a:t>2003 The Law &amp; the Elderly (LRC) </a:t>
            </a:r>
          </a:p>
          <a:p>
            <a:r>
              <a:rPr lang="en-IE" dirty="0">
                <a:latin typeface="+mj-lt"/>
                <a:cs typeface="Arial" pitchFamily="34" charset="0"/>
              </a:rPr>
              <a:t>2005 Vulnerable Adults &amp; the Law (LRC)</a:t>
            </a:r>
          </a:p>
          <a:p>
            <a:r>
              <a:rPr lang="en-IE" dirty="0">
                <a:latin typeface="+mj-lt"/>
                <a:cs typeface="Arial" pitchFamily="34" charset="0"/>
              </a:rPr>
              <a:t>2007 Ireland signed the CRPD</a:t>
            </a:r>
          </a:p>
          <a:p>
            <a:r>
              <a:rPr lang="en-IE" dirty="0">
                <a:latin typeface="+mj-lt"/>
                <a:cs typeface="Arial" pitchFamily="34" charset="0"/>
              </a:rPr>
              <a:t>2008 Mental Capacity &amp; Guardianship Bill</a:t>
            </a:r>
          </a:p>
          <a:p>
            <a:r>
              <a:rPr lang="en-IE" dirty="0">
                <a:latin typeface="+mj-lt"/>
                <a:cs typeface="Arial" pitchFamily="34" charset="0"/>
              </a:rPr>
              <a:t>2009 Bioethics – Advance Healthcare Directives (LRC)</a:t>
            </a:r>
          </a:p>
          <a:p>
            <a:r>
              <a:rPr lang="en-IE" dirty="0">
                <a:latin typeface="+mj-lt"/>
                <a:cs typeface="Arial" pitchFamily="34" charset="0"/>
              </a:rPr>
              <a:t>2013 Assisted Decision-Making Bill</a:t>
            </a:r>
          </a:p>
          <a:p>
            <a:r>
              <a:rPr lang="en-IE" dirty="0">
                <a:latin typeface="+mj-lt"/>
                <a:cs typeface="Arial" pitchFamily="34" charset="0"/>
              </a:rPr>
              <a:t>2015 Assisted Decision-Making (Capacity) Act</a:t>
            </a:r>
          </a:p>
          <a:p>
            <a:r>
              <a:rPr lang="en-IE" dirty="0">
                <a:latin typeface="+mj-lt"/>
                <a:cs typeface="Arial" pitchFamily="34" charset="0"/>
              </a:rPr>
              <a:t>2018 Ratification of the </a:t>
            </a:r>
            <a:r>
              <a:rPr lang="en-IE" dirty="0" smtClean="0">
                <a:latin typeface="+mj-lt"/>
                <a:cs typeface="Arial" pitchFamily="34" charset="0"/>
              </a:rPr>
              <a:t>UNCRPD</a:t>
            </a:r>
            <a:endParaRPr lang="en-US" dirty="0">
              <a:latin typeface="+mj-lt"/>
              <a:cs typeface="Arial" pitchFamily="34" charset="0"/>
            </a:endParaRPr>
          </a:p>
        </p:txBody>
      </p:sp>
      <p:pic>
        <p:nvPicPr>
          <p:cNvPr id="4" name="Picture 2" descr="Image result for journey"/>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372200" y="786736"/>
            <a:ext cx="3107819" cy="2060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934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1" indent="0">
              <a:buNone/>
            </a:pPr>
            <a:r>
              <a:rPr lang="en-IE" sz="2400" dirty="0"/>
              <a:t>To </a:t>
            </a:r>
            <a:r>
              <a:rPr lang="en-IE" sz="2400" b="1" dirty="0"/>
              <a:t>retain</a:t>
            </a:r>
            <a:r>
              <a:rPr lang="en-IE" sz="2400" dirty="0"/>
              <a:t> that information for long enough to make a choice;</a:t>
            </a:r>
          </a:p>
          <a:p>
            <a:pPr marL="0" indent="0">
              <a:buNone/>
            </a:pPr>
            <a:endParaRPr lang="en-I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029147" y="1419622"/>
            <a:ext cx="50768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956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5" name="Content Placeholder 4"/>
          <p:cNvSpPr>
            <a:spLocks noGrp="1"/>
          </p:cNvSpPr>
          <p:nvPr>
            <p:ph idx="1"/>
          </p:nvPr>
        </p:nvSpPr>
        <p:spPr/>
        <p:txBody>
          <a:bodyPr/>
          <a:lstStyle/>
          <a:p>
            <a:pPr marL="0" lvl="1" indent="0">
              <a:buNone/>
            </a:pPr>
            <a:r>
              <a:rPr lang="en-IE" sz="2400" dirty="0"/>
              <a:t>To </a:t>
            </a:r>
            <a:r>
              <a:rPr lang="en-IE" sz="2400" b="1" dirty="0"/>
              <a:t>use or weigh </a:t>
            </a:r>
            <a:r>
              <a:rPr lang="en-IE" sz="2400" dirty="0"/>
              <a:t>that information as part of the process of making the decision; or</a:t>
            </a:r>
          </a:p>
          <a:p>
            <a:pPr marL="0" indent="0">
              <a:buNone/>
            </a:pPr>
            <a:endParaRPr lang="en-IE" dirty="0"/>
          </a:p>
        </p:txBody>
      </p:sp>
      <p:pic>
        <p:nvPicPr>
          <p:cNvPr id="6" name="Picture 2" descr="C:\Users\jacquelinegrogan\Documents\Admin\Personal\Use and weigh up information.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83768" y="2067694"/>
            <a:ext cx="3783853" cy="2577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536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marL="0" lvl="1" indent="0">
              <a:buNone/>
            </a:pPr>
            <a:r>
              <a:rPr lang="en-IE" sz="2400" dirty="0"/>
              <a:t>To </a:t>
            </a:r>
            <a:r>
              <a:rPr lang="en-IE" sz="2400" b="1" dirty="0"/>
              <a:t>communicate</a:t>
            </a:r>
            <a:r>
              <a:rPr lang="en-IE" sz="2400" dirty="0"/>
              <a:t> their decision (whether by talking, sign language, using technology or any other means).</a:t>
            </a:r>
          </a:p>
          <a:p>
            <a:pPr marL="0" indent="0">
              <a:buNone/>
            </a:pPr>
            <a:endParaRPr lang="en-IE" dirty="0"/>
          </a:p>
        </p:txBody>
      </p:sp>
      <p:pic>
        <p:nvPicPr>
          <p:cNvPr id="4" name="Picture 2" descr="C:\Users\jacquelinegrogan\Documents\Admin\Personal\Communicat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771800" y="1995686"/>
            <a:ext cx="3426955" cy="256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6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older person decision making family cartoon"/>
          <p:cNvPicPr>
            <a:picLocks noChangeAspect="1" noChangeArrowheads="1"/>
          </p:cNvPicPr>
          <p:nvPr/>
        </p:nvPicPr>
        <p:blipFill>
          <a:blip r:embed="rId2" cstate="print"/>
          <a:srcRect/>
          <a:stretch>
            <a:fillRect/>
          </a:stretch>
        </p:blipFill>
        <p:spPr bwMode="auto">
          <a:xfrm>
            <a:off x="4872188" y="411510"/>
            <a:ext cx="4271811" cy="4271812"/>
          </a:xfrm>
          <a:prstGeom prst="rect">
            <a:avLst/>
          </a:prstGeom>
          <a:noFill/>
        </p:spPr>
      </p:pic>
      <p:sp>
        <p:nvSpPr>
          <p:cNvPr id="2" name="Title 1"/>
          <p:cNvSpPr>
            <a:spLocks noGrp="1"/>
          </p:cNvSpPr>
          <p:nvPr>
            <p:ph type="title"/>
          </p:nvPr>
        </p:nvSpPr>
        <p:spPr/>
        <p:txBody>
          <a:bodyPr/>
          <a:lstStyle/>
          <a:p>
            <a:r>
              <a:rPr lang="en-IE" sz="3500" dirty="0" smtClean="0"/>
              <a:t>Will and preference</a:t>
            </a:r>
            <a:endParaRPr lang="en-IE" sz="3500" dirty="0"/>
          </a:p>
        </p:txBody>
      </p:sp>
      <p:sp>
        <p:nvSpPr>
          <p:cNvPr id="3" name="Content Placeholder 2"/>
          <p:cNvSpPr>
            <a:spLocks noGrp="1"/>
          </p:cNvSpPr>
          <p:nvPr>
            <p:ph idx="1"/>
          </p:nvPr>
        </p:nvSpPr>
        <p:spPr>
          <a:xfrm>
            <a:off x="457200" y="987574"/>
            <a:ext cx="4114800" cy="3672408"/>
          </a:xfrm>
        </p:spPr>
        <p:txBody>
          <a:bodyPr/>
          <a:lstStyle/>
          <a:p>
            <a:pPr marL="0" indent="0">
              <a:buNone/>
            </a:pPr>
            <a:r>
              <a:rPr lang="en-IE" sz="2400" dirty="0"/>
              <a:t>If there is concern that someone lacks capacity to make a decision, it is essential that their past </a:t>
            </a:r>
            <a:r>
              <a:rPr lang="en-IE" sz="2400" b="1" dirty="0"/>
              <a:t>will and preferences</a:t>
            </a:r>
            <a:r>
              <a:rPr lang="en-IE" sz="2400" dirty="0"/>
              <a:t> are taken into consideration </a:t>
            </a:r>
          </a:p>
          <a:p>
            <a:pPr marL="0" indent="0">
              <a:buNone/>
            </a:pPr>
            <a:endParaRPr lang="en-IE" dirty="0"/>
          </a:p>
        </p:txBody>
      </p:sp>
    </p:spTree>
    <p:extLst>
      <p:ext uri="{BB962C8B-B14F-4D97-AF65-F5344CB8AC3E}">
        <p14:creationId xmlns:p14="http://schemas.microsoft.com/office/powerpoint/2010/main" val="3039274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Need to consider…</a:t>
            </a:r>
            <a:endParaRPr lang="en-IE" sz="3500" dirty="0"/>
          </a:p>
        </p:txBody>
      </p:sp>
      <p:sp>
        <p:nvSpPr>
          <p:cNvPr id="3" name="Content Placeholder 2"/>
          <p:cNvSpPr>
            <a:spLocks noGrp="1"/>
          </p:cNvSpPr>
          <p:nvPr>
            <p:ph idx="1"/>
          </p:nvPr>
        </p:nvSpPr>
        <p:spPr/>
        <p:txBody>
          <a:bodyPr/>
          <a:lstStyle/>
          <a:p>
            <a:pPr marL="457200" lvl="1" indent="-457200">
              <a:buFont typeface="Arial" pitchFamily="34" charset="0"/>
              <a:buChar char="•"/>
            </a:pPr>
            <a:r>
              <a:rPr lang="en-IE" sz="2400" dirty="0"/>
              <a:t>What they would have wanted to happen before they lack capacity</a:t>
            </a:r>
          </a:p>
          <a:p>
            <a:pPr marL="457200" lvl="1" indent="-457200">
              <a:buFont typeface="Arial" pitchFamily="34" charset="0"/>
              <a:buChar char="•"/>
            </a:pPr>
            <a:r>
              <a:rPr lang="en-IE" sz="2400" dirty="0"/>
              <a:t>Their beliefs and values</a:t>
            </a:r>
          </a:p>
          <a:p>
            <a:endParaRPr lang="en-IE" dirty="0"/>
          </a:p>
        </p:txBody>
      </p:sp>
      <p:pic>
        <p:nvPicPr>
          <p:cNvPr id="4" name="Picture 2" descr="C:\Users\jacquelinegrogan\Documents\Admin\Personal\Will and preference pictur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644008" y="1551161"/>
            <a:ext cx="3485009" cy="316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396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Wardship</a:t>
            </a:r>
            <a:endParaRPr lang="en-IE" sz="3500" dirty="0"/>
          </a:p>
        </p:txBody>
      </p:sp>
      <p:sp>
        <p:nvSpPr>
          <p:cNvPr id="3" name="Content Placeholder 2"/>
          <p:cNvSpPr>
            <a:spLocks noGrp="1"/>
          </p:cNvSpPr>
          <p:nvPr>
            <p:ph idx="1"/>
          </p:nvPr>
        </p:nvSpPr>
        <p:spPr/>
        <p:txBody>
          <a:bodyPr/>
          <a:lstStyle/>
          <a:p>
            <a:r>
              <a:rPr lang="en-IE" sz="2400" dirty="0"/>
              <a:t>Section 2, Lunacy Regulation 1871 Ireland Act</a:t>
            </a:r>
          </a:p>
          <a:p>
            <a:pPr lvl="1"/>
            <a:endParaRPr lang="en-IE" sz="2400" dirty="0"/>
          </a:p>
          <a:p>
            <a:pPr marL="274320" lvl="1" indent="0">
              <a:buNone/>
            </a:pPr>
            <a:r>
              <a:rPr lang="en-IE" sz="2400" i="1" dirty="0"/>
              <a:t>“….any person …. of unsound mind, and incapable of managing himself or his affairs”</a:t>
            </a:r>
          </a:p>
          <a:p>
            <a:pPr lvl="1"/>
            <a:endParaRPr lang="en-IE" sz="2400" dirty="0"/>
          </a:p>
          <a:p>
            <a:r>
              <a:rPr lang="en-IE" sz="2400" dirty="0"/>
              <a:t>People still being registered for Wardship (13 people per week)</a:t>
            </a:r>
          </a:p>
          <a:p>
            <a:endParaRPr lang="en-IE" dirty="0"/>
          </a:p>
        </p:txBody>
      </p:sp>
    </p:spTree>
    <p:extLst>
      <p:ext uri="{BB962C8B-B14F-4D97-AF65-F5344CB8AC3E}">
        <p14:creationId xmlns:p14="http://schemas.microsoft.com/office/powerpoint/2010/main" val="3626043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Abolition of Wards of Court</a:t>
            </a:r>
            <a:endParaRPr lang="en-IE" sz="3500" dirty="0"/>
          </a:p>
        </p:txBody>
      </p:sp>
      <p:sp>
        <p:nvSpPr>
          <p:cNvPr id="3" name="Content Placeholder 2"/>
          <p:cNvSpPr>
            <a:spLocks noGrp="1"/>
          </p:cNvSpPr>
          <p:nvPr>
            <p:ph idx="1"/>
          </p:nvPr>
        </p:nvSpPr>
        <p:spPr>
          <a:xfrm>
            <a:off x="457200" y="987574"/>
            <a:ext cx="5338936" cy="3672408"/>
          </a:xfrm>
        </p:spPr>
        <p:txBody>
          <a:bodyPr>
            <a:normAutofit lnSpcReduction="10000"/>
          </a:bodyPr>
          <a:lstStyle/>
          <a:p>
            <a:pPr lvl="0"/>
            <a:r>
              <a:rPr lang="en-IE" sz="2400" dirty="0"/>
              <a:t>The Wards of Court system will be </a:t>
            </a:r>
            <a:r>
              <a:rPr lang="en-IE" sz="2400" b="1" dirty="0"/>
              <a:t>abolished.</a:t>
            </a:r>
          </a:p>
          <a:p>
            <a:pPr lvl="0"/>
            <a:r>
              <a:rPr lang="en-IE" sz="2400" dirty="0"/>
              <a:t>There will be a </a:t>
            </a:r>
            <a:r>
              <a:rPr lang="en-IE" sz="2400" b="1" dirty="0"/>
              <a:t>review</a:t>
            </a:r>
            <a:r>
              <a:rPr lang="en-IE" sz="2400" dirty="0"/>
              <a:t> of all existing wards – they will be </a:t>
            </a:r>
            <a:r>
              <a:rPr lang="en-IE" sz="2400" b="1" dirty="0"/>
              <a:t>discharged fully and may be supported to transition </a:t>
            </a:r>
            <a:r>
              <a:rPr lang="en-IE" sz="2400" dirty="0"/>
              <a:t>into one of the new decision-making arrangements provided for under the Act.</a:t>
            </a:r>
          </a:p>
          <a:p>
            <a:pPr lvl="0"/>
            <a:r>
              <a:rPr lang="en-IE" sz="2400" dirty="0"/>
              <a:t>This will happen within 3 years of the Act being commenced.</a:t>
            </a:r>
          </a:p>
          <a:p>
            <a:endParaRPr lang="en-IE" dirty="0"/>
          </a:p>
        </p:txBody>
      </p:sp>
      <p:pic>
        <p:nvPicPr>
          <p:cNvPr id="4" name="Content Placeholder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84168" y="915566"/>
            <a:ext cx="2500842" cy="3751262"/>
          </a:xfrm>
          <a:prstGeom prst="rect">
            <a:avLst/>
          </a:prstGeom>
        </p:spPr>
      </p:pic>
    </p:spTree>
    <p:extLst>
      <p:ext uri="{BB962C8B-B14F-4D97-AF65-F5344CB8AC3E}">
        <p14:creationId xmlns:p14="http://schemas.microsoft.com/office/powerpoint/2010/main" val="1233096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Who are the legally recognised persons?</a:t>
            </a:r>
            <a:endParaRPr lang="en-IE" sz="3500" dirty="0"/>
          </a:p>
        </p:txBody>
      </p:sp>
      <p:sp>
        <p:nvSpPr>
          <p:cNvPr id="3" name="Content Placeholder 2"/>
          <p:cNvSpPr>
            <a:spLocks noGrp="1"/>
          </p:cNvSpPr>
          <p:nvPr>
            <p:ph idx="1"/>
          </p:nvPr>
        </p:nvSpPr>
        <p:spPr/>
        <p:txBody>
          <a:bodyPr/>
          <a:lstStyle/>
          <a:p>
            <a:r>
              <a:rPr lang="en-IE" sz="2400" dirty="0"/>
              <a:t>Decision-Making Assistant </a:t>
            </a:r>
          </a:p>
          <a:p>
            <a:r>
              <a:rPr lang="en-IE" sz="2400" dirty="0"/>
              <a:t>Co-Decision-Maker </a:t>
            </a:r>
          </a:p>
          <a:p>
            <a:r>
              <a:rPr lang="en-IE" sz="2400" dirty="0"/>
              <a:t>Decision-Making Representative</a:t>
            </a:r>
          </a:p>
          <a:p>
            <a:r>
              <a:rPr lang="en-IE" sz="2400" dirty="0"/>
              <a:t>Enduring Power of Attorney</a:t>
            </a:r>
          </a:p>
          <a:p>
            <a:r>
              <a:rPr lang="en-IE" sz="2400" dirty="0"/>
              <a:t>Designated Healthcare Representative</a:t>
            </a:r>
          </a:p>
          <a:p>
            <a:endParaRPr lang="en-IE" dirty="0"/>
          </a:p>
        </p:txBody>
      </p:sp>
      <p:pic>
        <p:nvPicPr>
          <p:cNvPr id="4" name="Picture 2" descr="Image result for group decisions"/>
          <p:cNvPicPr>
            <a:picLocks noChangeAspect="1" noChangeArrowheads="1"/>
          </p:cNvPicPr>
          <p:nvPr/>
        </p:nvPicPr>
        <p:blipFill>
          <a:blip r:embed="rId2" cstate="print"/>
          <a:srcRect/>
          <a:stretch>
            <a:fillRect/>
          </a:stretch>
        </p:blipFill>
        <p:spPr bwMode="auto">
          <a:xfrm>
            <a:off x="5861771" y="2067694"/>
            <a:ext cx="3101936" cy="1872208"/>
          </a:xfrm>
          <a:prstGeom prst="rect">
            <a:avLst/>
          </a:prstGeom>
          <a:noFill/>
        </p:spPr>
      </p:pic>
    </p:spTree>
    <p:extLst>
      <p:ext uri="{BB962C8B-B14F-4D97-AF65-F5344CB8AC3E}">
        <p14:creationId xmlns:p14="http://schemas.microsoft.com/office/powerpoint/2010/main" val="1849937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0"/>
            <a:ext cx="2629088" cy="4776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11560" y="984548"/>
            <a:ext cx="3096344" cy="2677656"/>
          </a:xfrm>
          <a:prstGeom prst="rect">
            <a:avLst/>
          </a:prstGeom>
          <a:noFill/>
        </p:spPr>
        <p:txBody>
          <a:bodyPr wrap="square" rtlCol="0">
            <a:spAutoFit/>
          </a:bodyPr>
          <a:lstStyle/>
          <a:p>
            <a:r>
              <a:rPr lang="en-IE" sz="2400" dirty="0" smtClean="0">
                <a:solidFill>
                  <a:srgbClr val="002060"/>
                </a:solidFill>
              </a:rPr>
              <a:t>The 2015 Act sets out three different tiers of support that could be provided to a relevant person who is faced with capacity challenges:</a:t>
            </a:r>
            <a:endParaRPr lang="en-IE" sz="2400" dirty="0">
              <a:solidFill>
                <a:srgbClr val="002060"/>
              </a:solidFill>
            </a:endParaRPr>
          </a:p>
        </p:txBody>
      </p:sp>
    </p:spTree>
    <p:extLst>
      <p:ext uri="{BB962C8B-B14F-4D97-AF65-F5344CB8AC3E}">
        <p14:creationId xmlns:p14="http://schemas.microsoft.com/office/powerpoint/2010/main" val="1728109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Decision-Making Assistant</a:t>
            </a:r>
            <a:endParaRPr lang="en-IE" sz="3500" dirty="0"/>
          </a:p>
        </p:txBody>
      </p:sp>
      <p:sp>
        <p:nvSpPr>
          <p:cNvPr id="3" name="Content Placeholder 2"/>
          <p:cNvSpPr>
            <a:spLocks noGrp="1"/>
          </p:cNvSpPr>
          <p:nvPr>
            <p:ph idx="1"/>
          </p:nvPr>
        </p:nvSpPr>
        <p:spPr/>
        <p:txBody>
          <a:bodyPr/>
          <a:lstStyle/>
          <a:p>
            <a:r>
              <a:rPr lang="en-IE" sz="2400" dirty="0"/>
              <a:t>Lowest and least formal of all  levels</a:t>
            </a:r>
          </a:p>
          <a:p>
            <a:r>
              <a:rPr lang="en-IE" sz="2400" dirty="0"/>
              <a:t>Appointed by the person when they consider capacity is or may shortly be called into </a:t>
            </a:r>
            <a:r>
              <a:rPr lang="en-IE" sz="2400" dirty="0" smtClean="0"/>
              <a:t>question</a:t>
            </a:r>
          </a:p>
          <a:p>
            <a:r>
              <a:rPr lang="en-IE" sz="2400" dirty="0" smtClean="0"/>
              <a:t>Helps access information, or support the person to understand, make or express decisions</a:t>
            </a:r>
          </a:p>
          <a:p>
            <a:r>
              <a:rPr lang="en-IE" sz="2400" dirty="0" smtClean="0"/>
              <a:t>Can make own decisions, requires support to do so</a:t>
            </a:r>
            <a:endParaRPr lang="en-IE" sz="2400" dirty="0"/>
          </a:p>
          <a:p>
            <a:r>
              <a:rPr lang="en-IE" sz="2400" dirty="0"/>
              <a:t>Decision is still made by the appointer</a:t>
            </a:r>
          </a:p>
          <a:p>
            <a:endParaRPr lang="en-IE" dirty="0"/>
          </a:p>
        </p:txBody>
      </p:sp>
    </p:spTree>
    <p:extLst>
      <p:ext uri="{BB962C8B-B14F-4D97-AF65-F5344CB8AC3E}">
        <p14:creationId xmlns:p14="http://schemas.microsoft.com/office/powerpoint/2010/main" val="3091508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UN Convention on the Rights of Persons with Disabilities</a:t>
            </a:r>
            <a:endParaRPr lang="en-IE" sz="3500" dirty="0"/>
          </a:p>
        </p:txBody>
      </p:sp>
      <p:sp>
        <p:nvSpPr>
          <p:cNvPr id="3" name="Content Placeholder 2"/>
          <p:cNvSpPr>
            <a:spLocks noGrp="1"/>
          </p:cNvSpPr>
          <p:nvPr>
            <p:ph idx="1"/>
          </p:nvPr>
        </p:nvSpPr>
        <p:spPr/>
        <p:txBody>
          <a:bodyPr>
            <a:noAutofit/>
          </a:bodyPr>
          <a:lstStyle/>
          <a:p>
            <a:pPr marL="0" indent="0">
              <a:buNone/>
            </a:pPr>
            <a:r>
              <a:rPr lang="en-IE" sz="2400" dirty="0" smtClean="0"/>
              <a:t>Key requirements of Article 12 include:</a:t>
            </a:r>
          </a:p>
          <a:p>
            <a:r>
              <a:rPr lang="en-IE" sz="2400" dirty="0" smtClean="0"/>
              <a:t>Persons </a:t>
            </a:r>
            <a:r>
              <a:rPr lang="en-IE" sz="2400" dirty="0"/>
              <a:t>with disabilities have the right to recognition everywhere as persons before the law. </a:t>
            </a:r>
          </a:p>
          <a:p>
            <a:r>
              <a:rPr lang="en-IE" sz="2400" dirty="0" smtClean="0"/>
              <a:t>Persons </a:t>
            </a:r>
            <a:r>
              <a:rPr lang="en-IE" sz="2400" dirty="0"/>
              <a:t>with disabilities should enjoy legal capacity on an equal basis with others in all aspects of life. </a:t>
            </a:r>
          </a:p>
          <a:p>
            <a:r>
              <a:rPr lang="en-IE" sz="2400" dirty="0" smtClean="0"/>
              <a:t>Appropriate </a:t>
            </a:r>
            <a:r>
              <a:rPr lang="en-IE" sz="2400" dirty="0"/>
              <a:t>measures should be taken to provide access by persons with disabilities to the support they may require in exercising their legal capacity. </a:t>
            </a:r>
          </a:p>
        </p:txBody>
      </p:sp>
    </p:spTree>
    <p:extLst>
      <p:ext uri="{BB962C8B-B14F-4D97-AF65-F5344CB8AC3E}">
        <p14:creationId xmlns:p14="http://schemas.microsoft.com/office/powerpoint/2010/main" val="2753799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Decision-Making Assistant</a:t>
            </a:r>
            <a:endParaRPr lang="en-IE" sz="3500" dirty="0"/>
          </a:p>
        </p:txBody>
      </p:sp>
      <p:sp>
        <p:nvSpPr>
          <p:cNvPr id="3" name="Content Placeholder 2"/>
          <p:cNvSpPr>
            <a:spLocks noGrp="1"/>
          </p:cNvSpPr>
          <p:nvPr>
            <p:ph idx="1"/>
          </p:nvPr>
        </p:nvSpPr>
        <p:spPr>
          <a:xfrm>
            <a:off x="457200" y="987574"/>
            <a:ext cx="5050904" cy="3672408"/>
          </a:xfrm>
        </p:spPr>
        <p:txBody>
          <a:bodyPr>
            <a:normAutofit fontScale="92500"/>
          </a:bodyPr>
          <a:lstStyle/>
          <a:p>
            <a:pPr lvl="0"/>
            <a:r>
              <a:rPr lang="en-IE" sz="2600" dirty="0"/>
              <a:t>A Decision Making Assistant is appointed through a </a:t>
            </a:r>
            <a:r>
              <a:rPr lang="en-IE" sz="2600" b="1" dirty="0"/>
              <a:t>formal Decision Making Assistance Agreement.</a:t>
            </a:r>
          </a:p>
          <a:p>
            <a:pPr lvl="0"/>
            <a:r>
              <a:rPr lang="en-IE" sz="2600" dirty="0"/>
              <a:t>The Agreement may be </a:t>
            </a:r>
            <a:r>
              <a:rPr lang="en-IE" sz="2600" b="1" dirty="0"/>
              <a:t>revoked</a:t>
            </a:r>
            <a:r>
              <a:rPr lang="en-IE" sz="2600" dirty="0"/>
              <a:t> at any time by </a:t>
            </a:r>
            <a:r>
              <a:rPr lang="en-IE" sz="2600" b="1" dirty="0"/>
              <a:t>either </a:t>
            </a:r>
            <a:r>
              <a:rPr lang="en-IE" sz="2600" dirty="0"/>
              <a:t>party, or </a:t>
            </a:r>
            <a:r>
              <a:rPr lang="en-IE" sz="2600" b="1" dirty="0"/>
              <a:t>changed</a:t>
            </a:r>
            <a:r>
              <a:rPr lang="en-IE" sz="2600" dirty="0"/>
              <a:t> with the </a:t>
            </a:r>
            <a:r>
              <a:rPr lang="en-IE" sz="2600" b="1" dirty="0"/>
              <a:t>consent</a:t>
            </a:r>
            <a:r>
              <a:rPr lang="en-IE" sz="2600" dirty="0"/>
              <a:t> of both parties.</a:t>
            </a:r>
          </a:p>
          <a:p>
            <a:pPr lvl="0"/>
            <a:r>
              <a:rPr lang="en-IE" sz="2600" dirty="0"/>
              <a:t>Director of the DSS is notified of the agreement</a:t>
            </a:r>
          </a:p>
          <a:p>
            <a:endParaRPr lang="en-IE" dirty="0"/>
          </a:p>
        </p:txBody>
      </p:sp>
      <p:pic>
        <p:nvPicPr>
          <p:cNvPr id="4" name="Picture 2" descr="Image result for agreement clipar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843558"/>
            <a:ext cx="3528391" cy="3528392"/>
          </a:xfrm>
          <a:prstGeom prst="rect">
            <a:avLst/>
          </a:prstGeom>
          <a:noFill/>
        </p:spPr>
      </p:pic>
    </p:spTree>
    <p:extLst>
      <p:ext uri="{BB962C8B-B14F-4D97-AF65-F5344CB8AC3E}">
        <p14:creationId xmlns:p14="http://schemas.microsoft.com/office/powerpoint/2010/main" val="2923066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Co-Decision-Maker	</a:t>
            </a:r>
            <a:endParaRPr lang="en-IE" sz="3500" dirty="0"/>
          </a:p>
        </p:txBody>
      </p:sp>
      <p:sp>
        <p:nvSpPr>
          <p:cNvPr id="3" name="Content Placeholder 2"/>
          <p:cNvSpPr>
            <a:spLocks noGrp="1"/>
          </p:cNvSpPr>
          <p:nvPr>
            <p:ph idx="1"/>
          </p:nvPr>
        </p:nvSpPr>
        <p:spPr/>
        <p:txBody>
          <a:bodyPr/>
          <a:lstStyle/>
          <a:p>
            <a:r>
              <a:rPr lang="en-IE" sz="2400" dirty="0"/>
              <a:t>Appointed by the person when they consider capacity is or may shortly be called into question</a:t>
            </a:r>
          </a:p>
          <a:p>
            <a:r>
              <a:rPr lang="en-IE" sz="2400" dirty="0"/>
              <a:t>Make specified decisions jointly with the </a:t>
            </a:r>
            <a:r>
              <a:rPr lang="en-IE" sz="2400" dirty="0" smtClean="0"/>
              <a:t>appointer</a:t>
            </a:r>
          </a:p>
          <a:p>
            <a:r>
              <a:rPr lang="en-IE" sz="2400" dirty="0" smtClean="0"/>
              <a:t>Suitable co-decision-maker – someone who knows the person well, like a close family friend or family member</a:t>
            </a:r>
          </a:p>
          <a:p>
            <a:r>
              <a:rPr lang="en-IE" sz="2400" dirty="0" smtClean="0"/>
              <a:t>Will and preference should be established</a:t>
            </a:r>
            <a:endParaRPr lang="en-IE" sz="2400" dirty="0"/>
          </a:p>
          <a:p>
            <a:endParaRPr lang="en-IE" dirty="0"/>
          </a:p>
        </p:txBody>
      </p:sp>
    </p:spTree>
    <p:extLst>
      <p:ext uri="{BB962C8B-B14F-4D97-AF65-F5344CB8AC3E}">
        <p14:creationId xmlns:p14="http://schemas.microsoft.com/office/powerpoint/2010/main" val="355661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Co-Decision-Maker</a:t>
            </a:r>
            <a:endParaRPr lang="en-IE" dirty="0"/>
          </a:p>
        </p:txBody>
      </p:sp>
      <p:sp>
        <p:nvSpPr>
          <p:cNvPr id="3" name="Content Placeholder 2"/>
          <p:cNvSpPr>
            <a:spLocks noGrp="1"/>
          </p:cNvSpPr>
          <p:nvPr>
            <p:ph idx="1"/>
          </p:nvPr>
        </p:nvSpPr>
        <p:spPr>
          <a:xfrm>
            <a:off x="457200" y="987574"/>
            <a:ext cx="8229600" cy="3744416"/>
          </a:xfrm>
        </p:spPr>
        <p:txBody>
          <a:bodyPr>
            <a:noAutofit/>
          </a:bodyPr>
          <a:lstStyle/>
          <a:p>
            <a:r>
              <a:rPr lang="en-GB" sz="2200" b="1" dirty="0"/>
              <a:t>Written agreement</a:t>
            </a:r>
            <a:r>
              <a:rPr lang="en-GB" sz="2200" dirty="0"/>
              <a:t>, two witnesses </a:t>
            </a:r>
          </a:p>
          <a:p>
            <a:r>
              <a:rPr lang="en-GB" sz="2200" dirty="0"/>
              <a:t>Statement by a registered medical practitioner </a:t>
            </a:r>
            <a:r>
              <a:rPr lang="en-GB" sz="2200" b="1" dirty="0"/>
              <a:t>and</a:t>
            </a:r>
            <a:r>
              <a:rPr lang="en-GB" sz="2200" dirty="0"/>
              <a:t> such other </a:t>
            </a:r>
            <a:r>
              <a:rPr lang="en-GB" sz="2200" b="1" dirty="0"/>
              <a:t>healthcare professional </a:t>
            </a:r>
            <a:r>
              <a:rPr lang="en-GB" sz="2200" dirty="0"/>
              <a:t>as shall be prescribed that the appointer: </a:t>
            </a:r>
          </a:p>
          <a:p>
            <a:pPr lvl="1"/>
            <a:r>
              <a:rPr lang="en-GB" sz="2200" b="1" dirty="0"/>
              <a:t>Has capacity </a:t>
            </a:r>
            <a:r>
              <a:rPr lang="en-GB" sz="2200" dirty="0"/>
              <a:t>to decide to enter co-decision-making agreement,</a:t>
            </a:r>
          </a:p>
          <a:p>
            <a:pPr lvl="1"/>
            <a:r>
              <a:rPr lang="en-GB" sz="2200" b="1" dirty="0"/>
              <a:t>Requires assistance </a:t>
            </a:r>
            <a:r>
              <a:rPr lang="en-GB" sz="2200" dirty="0"/>
              <a:t>in exercising decision-making in respect of the relevant decisions in the agreement, and</a:t>
            </a:r>
          </a:p>
          <a:p>
            <a:pPr lvl="1"/>
            <a:r>
              <a:rPr lang="en-GB" sz="2200" b="1" dirty="0"/>
              <a:t>Has capacity </a:t>
            </a:r>
            <a:r>
              <a:rPr lang="en-GB" sz="2200" dirty="0"/>
              <a:t>to make the relevant decisions specified in the co-decision-making agreement with the assistance of the co-decision-maker;</a:t>
            </a:r>
          </a:p>
          <a:p>
            <a:r>
              <a:rPr lang="en-GB" sz="2200" b="1" dirty="0"/>
              <a:t>Registered</a:t>
            </a:r>
            <a:r>
              <a:rPr lang="en-GB" sz="2200" dirty="0"/>
              <a:t> and review by Director</a:t>
            </a:r>
          </a:p>
          <a:p>
            <a:endParaRPr lang="en-IE" sz="2200" dirty="0"/>
          </a:p>
        </p:txBody>
      </p:sp>
    </p:spTree>
    <p:extLst>
      <p:ext uri="{BB962C8B-B14F-4D97-AF65-F5344CB8AC3E}">
        <p14:creationId xmlns:p14="http://schemas.microsoft.com/office/powerpoint/2010/main" val="294516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Decision-Making Representative</a:t>
            </a:r>
            <a:endParaRPr lang="en-IE" sz="3500" dirty="0"/>
          </a:p>
        </p:txBody>
      </p:sp>
      <p:sp>
        <p:nvSpPr>
          <p:cNvPr id="3" name="Content Placeholder 2"/>
          <p:cNvSpPr>
            <a:spLocks noGrp="1"/>
          </p:cNvSpPr>
          <p:nvPr>
            <p:ph idx="1"/>
          </p:nvPr>
        </p:nvSpPr>
        <p:spPr/>
        <p:txBody>
          <a:bodyPr/>
          <a:lstStyle/>
          <a:p>
            <a:r>
              <a:rPr lang="en-IE" sz="2400" dirty="0"/>
              <a:t>Circuit Court </a:t>
            </a:r>
          </a:p>
          <a:p>
            <a:r>
              <a:rPr lang="en-IE" sz="2400" dirty="0"/>
              <a:t>Application under Part 5 of the Act</a:t>
            </a:r>
          </a:p>
          <a:p>
            <a:r>
              <a:rPr lang="en-IE" sz="2400" dirty="0"/>
              <a:t>Declaration of incapacity</a:t>
            </a:r>
          </a:p>
          <a:p>
            <a:r>
              <a:rPr lang="en-IE" sz="2400" dirty="0"/>
              <a:t>Co-decision-maker will not suffice</a:t>
            </a:r>
          </a:p>
          <a:p>
            <a:r>
              <a:rPr lang="en-IE" sz="2400" dirty="0"/>
              <a:t>Substituted </a:t>
            </a:r>
            <a:r>
              <a:rPr lang="en-IE" sz="2400" dirty="0" smtClean="0"/>
              <a:t>decision-making</a:t>
            </a:r>
          </a:p>
          <a:p>
            <a:r>
              <a:rPr lang="en-IE" sz="2400" dirty="0" smtClean="0"/>
              <a:t>Court might make the decision if it is urgent or it is expedient to do so</a:t>
            </a:r>
            <a:endParaRPr lang="en-IE" sz="2400" dirty="0"/>
          </a:p>
          <a:p>
            <a:endParaRPr lang="en-IE" dirty="0"/>
          </a:p>
        </p:txBody>
      </p:sp>
    </p:spTree>
    <p:extLst>
      <p:ext uri="{BB962C8B-B14F-4D97-AF65-F5344CB8AC3E}">
        <p14:creationId xmlns:p14="http://schemas.microsoft.com/office/powerpoint/2010/main" val="2212206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Decision-Making Representative</a:t>
            </a:r>
            <a:endParaRPr lang="en-IE" sz="3500" dirty="0"/>
          </a:p>
        </p:txBody>
      </p:sp>
      <p:sp>
        <p:nvSpPr>
          <p:cNvPr id="3" name="Content Placeholder 2"/>
          <p:cNvSpPr>
            <a:spLocks noGrp="1"/>
          </p:cNvSpPr>
          <p:nvPr>
            <p:ph idx="1"/>
          </p:nvPr>
        </p:nvSpPr>
        <p:spPr/>
        <p:txBody>
          <a:bodyPr/>
          <a:lstStyle/>
          <a:p>
            <a:r>
              <a:rPr lang="en-IE" sz="2400" dirty="0"/>
              <a:t>Purpose - one or more specified decisions regarding a person’s</a:t>
            </a:r>
          </a:p>
          <a:p>
            <a:pPr lvl="1"/>
            <a:r>
              <a:rPr lang="en-IE" sz="2400" dirty="0"/>
              <a:t>Personal welfare (including healthcare)</a:t>
            </a:r>
          </a:p>
          <a:p>
            <a:pPr lvl="1"/>
            <a:r>
              <a:rPr lang="en-IE" sz="2400" dirty="0"/>
              <a:t>Property and affairs</a:t>
            </a:r>
          </a:p>
          <a:p>
            <a:endParaRPr lang="en-IE"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99992" y="2368997"/>
            <a:ext cx="4014961" cy="226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43506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Decision-Making Representative</a:t>
            </a:r>
            <a:endParaRPr lang="en-IE" sz="3500" dirty="0"/>
          </a:p>
        </p:txBody>
      </p:sp>
      <p:sp>
        <p:nvSpPr>
          <p:cNvPr id="3" name="Content Placeholder 2"/>
          <p:cNvSpPr>
            <a:spLocks noGrp="1"/>
          </p:cNvSpPr>
          <p:nvPr>
            <p:ph idx="1"/>
          </p:nvPr>
        </p:nvSpPr>
        <p:spPr>
          <a:xfrm>
            <a:off x="457200" y="987574"/>
            <a:ext cx="4114800" cy="3672408"/>
          </a:xfrm>
        </p:spPr>
        <p:txBody>
          <a:bodyPr>
            <a:normAutofit/>
          </a:bodyPr>
          <a:lstStyle/>
          <a:p>
            <a:pPr lvl="0">
              <a:spcBef>
                <a:spcPts val="0"/>
              </a:spcBef>
            </a:pPr>
            <a:r>
              <a:rPr lang="en-IE" sz="2400" dirty="0">
                <a:cs typeface="Arial" pitchFamily="34" charset="0"/>
              </a:rPr>
              <a:t>Decision Making Representation </a:t>
            </a:r>
            <a:r>
              <a:rPr lang="en-IE" sz="2400" dirty="0" smtClean="0">
                <a:cs typeface="Arial" pitchFamily="34" charset="0"/>
              </a:rPr>
              <a:t>Order</a:t>
            </a:r>
            <a:endParaRPr lang="en-IE" sz="2400" dirty="0">
              <a:cs typeface="Arial" pitchFamily="34" charset="0"/>
            </a:endParaRPr>
          </a:p>
          <a:p>
            <a:pPr lvl="0">
              <a:spcBef>
                <a:spcPts val="0"/>
              </a:spcBef>
            </a:pPr>
            <a:r>
              <a:rPr lang="en-IE" sz="2400" dirty="0">
                <a:cs typeface="Arial" pitchFamily="34" charset="0"/>
              </a:rPr>
              <a:t>Powers must be limited in scope and </a:t>
            </a:r>
            <a:r>
              <a:rPr lang="en-IE" sz="2400" dirty="0" smtClean="0">
                <a:cs typeface="Arial" pitchFamily="34" charset="0"/>
              </a:rPr>
              <a:t>duration</a:t>
            </a:r>
            <a:endParaRPr lang="en-IE" sz="2400" dirty="0">
              <a:cs typeface="Arial" pitchFamily="34" charset="0"/>
            </a:endParaRPr>
          </a:p>
          <a:p>
            <a:pPr lvl="0">
              <a:spcBef>
                <a:spcPts val="0"/>
              </a:spcBef>
            </a:pPr>
            <a:r>
              <a:rPr lang="en-IE" sz="2400" dirty="0">
                <a:cs typeface="Arial" pitchFamily="34" charset="0"/>
              </a:rPr>
              <a:t>Only have the power to do what is in the </a:t>
            </a:r>
            <a:r>
              <a:rPr lang="en-IE" sz="2400" dirty="0" smtClean="0">
                <a:cs typeface="Arial" pitchFamily="34" charset="0"/>
              </a:rPr>
              <a:t>order</a:t>
            </a:r>
            <a:endParaRPr lang="en-IE" sz="2400" dirty="0">
              <a:cs typeface="Arial" pitchFamily="34" charset="0"/>
            </a:endParaRPr>
          </a:p>
          <a:p>
            <a:pPr>
              <a:spcBef>
                <a:spcPts val="0"/>
              </a:spcBef>
            </a:pPr>
            <a:r>
              <a:rPr lang="en-IE" sz="2400" dirty="0">
                <a:cs typeface="Arial" pitchFamily="34" charset="0"/>
              </a:rPr>
              <a:t>Must consider if there is an EPA/AHD</a:t>
            </a:r>
          </a:p>
          <a:p>
            <a:endParaRPr lang="en-IE" dirty="0"/>
          </a:p>
        </p:txBody>
      </p:sp>
      <p:pic>
        <p:nvPicPr>
          <p:cNvPr id="4" name="Picture 2" descr="Image result for overs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08104" y="1419622"/>
            <a:ext cx="2819361" cy="2664296"/>
          </a:xfrm>
          <a:prstGeom prst="rect">
            <a:avLst/>
          </a:prstGeom>
          <a:noFill/>
        </p:spPr>
      </p:pic>
    </p:spTree>
    <p:extLst>
      <p:ext uri="{BB962C8B-B14F-4D97-AF65-F5344CB8AC3E}">
        <p14:creationId xmlns:p14="http://schemas.microsoft.com/office/powerpoint/2010/main" val="1304846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Decision-Making Representative</a:t>
            </a:r>
            <a:endParaRPr lang="en-IE" sz="3500" dirty="0"/>
          </a:p>
        </p:txBody>
      </p:sp>
      <p:sp>
        <p:nvSpPr>
          <p:cNvPr id="3" name="Content Placeholder 2"/>
          <p:cNvSpPr>
            <a:spLocks noGrp="1"/>
          </p:cNvSpPr>
          <p:nvPr>
            <p:ph idx="1"/>
          </p:nvPr>
        </p:nvSpPr>
        <p:spPr/>
        <p:txBody>
          <a:bodyPr>
            <a:normAutofit fontScale="92500" lnSpcReduction="20000"/>
          </a:bodyPr>
          <a:lstStyle/>
          <a:p>
            <a:pPr marL="0" indent="0">
              <a:buNone/>
            </a:pPr>
            <a:r>
              <a:rPr lang="en-IE" sz="2800" dirty="0">
                <a:cs typeface="Arial" pitchFamily="34" charset="0"/>
              </a:rPr>
              <a:t>In appointing Decision-Making Representative the court will have regard to:</a:t>
            </a:r>
          </a:p>
          <a:p>
            <a:r>
              <a:rPr lang="en-IE" sz="2800" dirty="0">
                <a:cs typeface="Arial" pitchFamily="34" charset="0"/>
              </a:rPr>
              <a:t>The known </a:t>
            </a:r>
            <a:r>
              <a:rPr lang="en-IE" sz="2800" b="1" dirty="0">
                <a:cs typeface="Arial" pitchFamily="34" charset="0"/>
              </a:rPr>
              <a:t>will and preferences </a:t>
            </a:r>
            <a:r>
              <a:rPr lang="en-IE" sz="2800" dirty="0">
                <a:cs typeface="Arial" pitchFamily="34" charset="0"/>
              </a:rPr>
              <a:t>of the person</a:t>
            </a:r>
          </a:p>
          <a:p>
            <a:r>
              <a:rPr lang="en-IE" sz="2800" dirty="0">
                <a:cs typeface="Arial" pitchFamily="34" charset="0"/>
              </a:rPr>
              <a:t>Desirability of </a:t>
            </a:r>
            <a:r>
              <a:rPr lang="en-IE" sz="2800" b="1" dirty="0">
                <a:cs typeface="Arial" pitchFamily="34" charset="0"/>
              </a:rPr>
              <a:t>preserving existing relationships </a:t>
            </a:r>
            <a:r>
              <a:rPr lang="en-IE" sz="2800" dirty="0">
                <a:cs typeface="Arial" pitchFamily="34" charset="0"/>
              </a:rPr>
              <a:t>within family</a:t>
            </a:r>
          </a:p>
          <a:p>
            <a:r>
              <a:rPr lang="en-IE" sz="2800" b="1" dirty="0">
                <a:cs typeface="Arial" pitchFamily="34" charset="0"/>
              </a:rPr>
              <a:t>Relationship/Compatibility </a:t>
            </a:r>
            <a:r>
              <a:rPr lang="en-IE" sz="2800" dirty="0">
                <a:cs typeface="Arial" pitchFamily="34" charset="0"/>
              </a:rPr>
              <a:t>between the person and the proposed representative</a:t>
            </a:r>
          </a:p>
          <a:p>
            <a:r>
              <a:rPr lang="en-IE" sz="2800" dirty="0">
                <a:cs typeface="Arial" pitchFamily="34" charset="0"/>
              </a:rPr>
              <a:t>Whether proposed representative will be </a:t>
            </a:r>
            <a:r>
              <a:rPr lang="en-IE" sz="2800" b="1" dirty="0">
                <a:cs typeface="Arial" pitchFamily="34" charset="0"/>
              </a:rPr>
              <a:t>able to perform functions</a:t>
            </a:r>
          </a:p>
          <a:p>
            <a:r>
              <a:rPr lang="en-IE" sz="2800" dirty="0">
                <a:cs typeface="Arial" pitchFamily="34" charset="0"/>
              </a:rPr>
              <a:t>Any </a:t>
            </a:r>
            <a:r>
              <a:rPr lang="en-IE" sz="2800" b="1" dirty="0">
                <a:cs typeface="Arial" pitchFamily="34" charset="0"/>
              </a:rPr>
              <a:t>conflict of interest</a:t>
            </a:r>
          </a:p>
          <a:p>
            <a:endParaRPr lang="en-IE" dirty="0"/>
          </a:p>
        </p:txBody>
      </p:sp>
    </p:spTree>
    <p:extLst>
      <p:ext uri="{BB962C8B-B14F-4D97-AF65-F5344CB8AC3E}">
        <p14:creationId xmlns:p14="http://schemas.microsoft.com/office/powerpoint/2010/main" val="20786246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Enduring Power of Attorney</a:t>
            </a:r>
            <a:endParaRPr lang="en-IE" sz="3500" dirty="0"/>
          </a:p>
        </p:txBody>
      </p:sp>
      <p:sp>
        <p:nvSpPr>
          <p:cNvPr id="3" name="Content Placeholder 2"/>
          <p:cNvSpPr>
            <a:spLocks noGrp="1"/>
          </p:cNvSpPr>
          <p:nvPr>
            <p:ph idx="1"/>
          </p:nvPr>
        </p:nvSpPr>
        <p:spPr>
          <a:xfrm>
            <a:off x="457200" y="987574"/>
            <a:ext cx="4114800" cy="3672408"/>
          </a:xfrm>
        </p:spPr>
        <p:txBody>
          <a:bodyPr>
            <a:normAutofit/>
          </a:bodyPr>
          <a:lstStyle/>
          <a:p>
            <a:pPr marL="0" indent="0">
              <a:buNone/>
            </a:pPr>
            <a:r>
              <a:rPr lang="en-IE" sz="2400" dirty="0" smtClean="0"/>
              <a:t>An Enduring Power of Attorney (EPA) is an arrangement whereby a </a:t>
            </a:r>
            <a:r>
              <a:rPr lang="en-IE" sz="2400" b="1" dirty="0" smtClean="0"/>
              <a:t>Donor</a:t>
            </a:r>
            <a:r>
              <a:rPr lang="en-IE" sz="2400" dirty="0" smtClean="0"/>
              <a:t> (the person who may </a:t>
            </a:r>
            <a:r>
              <a:rPr lang="en-IE" sz="2400" b="1" dirty="0" smtClean="0"/>
              <a:t>lack capacity in the future</a:t>
            </a:r>
            <a:r>
              <a:rPr lang="en-IE" sz="2400" dirty="0" smtClean="0"/>
              <a:t>) gives a general power to an </a:t>
            </a:r>
            <a:r>
              <a:rPr lang="en-IE" sz="2400" b="1" dirty="0" smtClean="0"/>
              <a:t>Attorney</a:t>
            </a:r>
            <a:r>
              <a:rPr lang="en-IE" sz="2400" dirty="0" smtClean="0"/>
              <a:t> (the person providing assistance) to act on their behalf. </a:t>
            </a:r>
            <a:endParaRPr lang="en-IE" sz="2400" dirty="0"/>
          </a:p>
          <a:p>
            <a:pPr marL="0" indent="0">
              <a:buNone/>
            </a:pPr>
            <a:endParaRPr lang="en-IE" dirty="0"/>
          </a:p>
        </p:txBody>
      </p:sp>
      <p:pic>
        <p:nvPicPr>
          <p:cNvPr id="4" name="Picture 2" descr="Image result for enduring power of attorney cartoon"/>
          <p:cNvPicPr>
            <a:picLocks noChangeAspect="1" noChangeArrowheads="1"/>
          </p:cNvPicPr>
          <p:nvPr/>
        </p:nvPicPr>
        <p:blipFill>
          <a:blip r:embed="rId2" cstate="print"/>
          <a:srcRect/>
          <a:stretch>
            <a:fillRect/>
          </a:stretch>
        </p:blipFill>
        <p:spPr bwMode="auto">
          <a:xfrm>
            <a:off x="4932040" y="915566"/>
            <a:ext cx="3238877" cy="3734246"/>
          </a:xfrm>
          <a:prstGeom prst="rect">
            <a:avLst/>
          </a:prstGeom>
          <a:noFill/>
        </p:spPr>
      </p:pic>
    </p:spTree>
    <p:extLst>
      <p:ext uri="{BB962C8B-B14F-4D97-AF65-F5344CB8AC3E}">
        <p14:creationId xmlns:p14="http://schemas.microsoft.com/office/powerpoint/2010/main" val="10998583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Enduring Power of Attorney</a:t>
            </a:r>
            <a:endParaRPr lang="en-IE" sz="3500" dirty="0"/>
          </a:p>
        </p:txBody>
      </p:sp>
      <p:sp>
        <p:nvSpPr>
          <p:cNvPr id="3" name="Content Placeholder 2"/>
          <p:cNvSpPr>
            <a:spLocks noGrp="1"/>
          </p:cNvSpPr>
          <p:nvPr>
            <p:ph idx="1"/>
          </p:nvPr>
        </p:nvSpPr>
        <p:spPr>
          <a:xfrm>
            <a:off x="457200" y="987574"/>
            <a:ext cx="3106688" cy="3672408"/>
          </a:xfrm>
        </p:spPr>
        <p:txBody>
          <a:bodyPr/>
          <a:lstStyle/>
          <a:p>
            <a:pPr marL="0" indent="0">
              <a:buNone/>
            </a:pPr>
            <a:r>
              <a:rPr lang="en-IE" sz="2400" dirty="0" smtClean="0"/>
              <a:t>This </a:t>
            </a:r>
            <a:r>
              <a:rPr lang="en-IE" sz="2400" dirty="0"/>
              <a:t>may be in respect of all or some of the person’s property and affairs, or to do specified things on the person’s behalf</a:t>
            </a:r>
          </a:p>
          <a:p>
            <a:pPr marL="0" indent="0">
              <a:buNone/>
            </a:pPr>
            <a:endParaRPr lang="en-IE" dirty="0"/>
          </a:p>
        </p:txBody>
      </p:sp>
      <p:pic>
        <p:nvPicPr>
          <p:cNvPr id="4" name="Picture 2" descr="Image result for enduring power of attorney cartoon"/>
          <p:cNvPicPr>
            <a:picLocks noChangeAspect="1" noChangeArrowheads="1"/>
          </p:cNvPicPr>
          <p:nvPr/>
        </p:nvPicPr>
        <p:blipFill>
          <a:blip r:embed="rId2" cstate="print"/>
          <a:srcRect/>
          <a:stretch>
            <a:fillRect/>
          </a:stretch>
        </p:blipFill>
        <p:spPr bwMode="auto">
          <a:xfrm>
            <a:off x="4211960" y="843558"/>
            <a:ext cx="4355976" cy="3943924"/>
          </a:xfrm>
          <a:prstGeom prst="rect">
            <a:avLst/>
          </a:prstGeom>
          <a:noFill/>
        </p:spPr>
      </p:pic>
    </p:spTree>
    <p:extLst>
      <p:ext uri="{BB962C8B-B14F-4D97-AF65-F5344CB8AC3E}">
        <p14:creationId xmlns:p14="http://schemas.microsoft.com/office/powerpoint/2010/main" val="9079710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Enduring Power of Attorney</a:t>
            </a:r>
            <a:endParaRPr lang="en-IE" sz="3500" dirty="0"/>
          </a:p>
        </p:txBody>
      </p:sp>
      <p:sp>
        <p:nvSpPr>
          <p:cNvPr id="3" name="Content Placeholder 2"/>
          <p:cNvSpPr>
            <a:spLocks noGrp="1"/>
          </p:cNvSpPr>
          <p:nvPr>
            <p:ph idx="1"/>
          </p:nvPr>
        </p:nvSpPr>
        <p:spPr/>
        <p:txBody>
          <a:bodyPr>
            <a:normAutofit fontScale="85000" lnSpcReduction="10000"/>
          </a:bodyPr>
          <a:lstStyle/>
          <a:p>
            <a:pPr lvl="0">
              <a:lnSpc>
                <a:spcPct val="120000"/>
              </a:lnSpc>
            </a:pPr>
            <a:r>
              <a:rPr lang="en-IE" sz="2800" dirty="0"/>
              <a:t>The EPA only comes into effect when </a:t>
            </a:r>
            <a:r>
              <a:rPr lang="en-IE" sz="2800" b="1" dirty="0"/>
              <a:t>registered with the Decision Support Service</a:t>
            </a:r>
            <a:r>
              <a:rPr lang="en-IE" sz="2800" dirty="0"/>
              <a:t>. </a:t>
            </a:r>
          </a:p>
          <a:p>
            <a:pPr lvl="0">
              <a:lnSpc>
                <a:spcPct val="120000"/>
              </a:lnSpc>
            </a:pPr>
            <a:r>
              <a:rPr lang="en-IE" sz="2800" dirty="0"/>
              <a:t>An objection can be made to the Director of Decision Support Service to the registration of an EPA for a number of reasons:</a:t>
            </a:r>
          </a:p>
          <a:p>
            <a:pPr lvl="1">
              <a:lnSpc>
                <a:spcPct val="120000"/>
              </a:lnSpc>
            </a:pPr>
            <a:r>
              <a:rPr lang="en-IE" dirty="0"/>
              <a:t>the </a:t>
            </a:r>
            <a:r>
              <a:rPr lang="en-IE" b="1" dirty="0"/>
              <a:t>unsuitability</a:t>
            </a:r>
            <a:r>
              <a:rPr lang="en-IE" dirty="0"/>
              <a:t> of the attorney </a:t>
            </a:r>
          </a:p>
          <a:p>
            <a:pPr lvl="1">
              <a:lnSpc>
                <a:spcPct val="120000"/>
              </a:lnSpc>
            </a:pPr>
            <a:r>
              <a:rPr lang="en-IE" b="1" dirty="0"/>
              <a:t>fraud</a:t>
            </a:r>
            <a:r>
              <a:rPr lang="en-IE" dirty="0"/>
              <a:t> or </a:t>
            </a:r>
          </a:p>
          <a:p>
            <a:pPr lvl="1">
              <a:lnSpc>
                <a:spcPct val="120000"/>
              </a:lnSpc>
            </a:pPr>
            <a:r>
              <a:rPr lang="en-IE" b="1" dirty="0"/>
              <a:t>undue pressure </a:t>
            </a:r>
            <a:r>
              <a:rPr lang="en-IE" dirty="0"/>
              <a:t>was used to induce the donor to create the EPA.</a:t>
            </a:r>
          </a:p>
          <a:p>
            <a:endParaRPr lang="en-IE" dirty="0"/>
          </a:p>
        </p:txBody>
      </p:sp>
    </p:spTree>
    <p:extLst>
      <p:ext uri="{BB962C8B-B14F-4D97-AF65-F5344CB8AC3E}">
        <p14:creationId xmlns:p14="http://schemas.microsoft.com/office/powerpoint/2010/main" val="221047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UN Convention on the Rights of Persons with Disabilities</a:t>
            </a:r>
            <a:endParaRPr lang="en-IE" sz="3500" dirty="0"/>
          </a:p>
        </p:txBody>
      </p:sp>
      <p:sp>
        <p:nvSpPr>
          <p:cNvPr id="3" name="Content Placeholder 2"/>
          <p:cNvSpPr>
            <a:spLocks noGrp="1"/>
          </p:cNvSpPr>
          <p:nvPr>
            <p:ph idx="1"/>
          </p:nvPr>
        </p:nvSpPr>
        <p:spPr/>
        <p:txBody>
          <a:bodyPr>
            <a:normAutofit/>
          </a:bodyPr>
          <a:lstStyle/>
          <a:p>
            <a:r>
              <a:rPr lang="en-IE" sz="2400" dirty="0"/>
              <a:t>All measures that relate to the exercise of legal capacity provide for appropriate and effective safeguards to prevent abuse in accordance with international human rights law. These safeguards must respect the will and preference of the person. </a:t>
            </a:r>
          </a:p>
          <a:p>
            <a:r>
              <a:rPr lang="en-IE" sz="2400" dirty="0"/>
              <a:t>Appropriate measures should be taken to ensure the equal rights of persons with disabilities to own or inherit property, to control their own financial affairs</a:t>
            </a:r>
          </a:p>
          <a:p>
            <a:endParaRPr lang="en-IE" dirty="0"/>
          </a:p>
        </p:txBody>
      </p:sp>
    </p:spTree>
    <p:extLst>
      <p:ext uri="{BB962C8B-B14F-4D97-AF65-F5344CB8AC3E}">
        <p14:creationId xmlns:p14="http://schemas.microsoft.com/office/powerpoint/2010/main" val="4096636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Advance Healthcare Directives</a:t>
            </a:r>
            <a:endParaRPr lang="en-IE" sz="3500" dirty="0"/>
          </a:p>
        </p:txBody>
      </p:sp>
      <p:sp>
        <p:nvSpPr>
          <p:cNvPr id="3" name="Content Placeholder 2"/>
          <p:cNvSpPr>
            <a:spLocks noGrp="1"/>
          </p:cNvSpPr>
          <p:nvPr>
            <p:ph idx="1"/>
          </p:nvPr>
        </p:nvSpPr>
        <p:spPr>
          <a:xfrm>
            <a:off x="457200" y="987574"/>
            <a:ext cx="4114800" cy="3672408"/>
          </a:xfrm>
        </p:spPr>
        <p:txBody>
          <a:bodyPr>
            <a:normAutofit lnSpcReduction="10000"/>
          </a:bodyPr>
          <a:lstStyle/>
          <a:p>
            <a:pPr>
              <a:lnSpc>
                <a:spcPct val="120000"/>
              </a:lnSpc>
            </a:pPr>
            <a:r>
              <a:rPr lang="en-IE" sz="2400" dirty="0"/>
              <a:t>Legally recognised statement about your future </a:t>
            </a:r>
            <a:r>
              <a:rPr lang="en-IE" sz="2400" b="1" dirty="0"/>
              <a:t>medical or surgical treatment choices </a:t>
            </a:r>
            <a:endParaRPr lang="en-IE" sz="2400" dirty="0"/>
          </a:p>
          <a:p>
            <a:pPr>
              <a:lnSpc>
                <a:spcPct val="120000"/>
              </a:lnSpc>
            </a:pPr>
            <a:r>
              <a:rPr lang="en-IE" sz="2400" dirty="0"/>
              <a:t>Comes into </a:t>
            </a:r>
            <a:r>
              <a:rPr lang="en-IE" sz="2400" b="1" dirty="0"/>
              <a:t>effect</a:t>
            </a:r>
            <a:r>
              <a:rPr lang="en-IE" sz="2400" dirty="0"/>
              <a:t> when you </a:t>
            </a:r>
            <a:r>
              <a:rPr lang="en-IE" sz="2400" b="1" dirty="0"/>
              <a:t>lack </a:t>
            </a:r>
            <a:r>
              <a:rPr lang="en-IE" sz="2400" b="1" dirty="0" smtClean="0"/>
              <a:t>capacity</a:t>
            </a:r>
          </a:p>
          <a:p>
            <a:pPr>
              <a:lnSpc>
                <a:spcPct val="120000"/>
              </a:lnSpc>
            </a:pPr>
            <a:r>
              <a:rPr lang="en-IE" sz="2400" dirty="0" smtClean="0"/>
              <a:t>Can appoint a Designated Healthcare Representative</a:t>
            </a:r>
            <a:endParaRPr lang="en-IE" sz="2400" dirty="0"/>
          </a:p>
          <a:p>
            <a:endParaRPr lang="en-IE" dirty="0"/>
          </a:p>
        </p:txBody>
      </p:sp>
      <p:pic>
        <p:nvPicPr>
          <p:cNvPr id="4" name="Picture 2" descr="Image result for advanced healthcare directive"/>
          <p:cNvPicPr>
            <a:picLocks noChangeAspect="1" noChangeArrowheads="1"/>
          </p:cNvPicPr>
          <p:nvPr/>
        </p:nvPicPr>
        <p:blipFill>
          <a:blip r:embed="rId2" cstate="print"/>
          <a:srcRect/>
          <a:stretch>
            <a:fillRect/>
          </a:stretch>
        </p:blipFill>
        <p:spPr bwMode="auto">
          <a:xfrm>
            <a:off x="4860032" y="915566"/>
            <a:ext cx="2968005" cy="3590049"/>
          </a:xfrm>
          <a:prstGeom prst="rect">
            <a:avLst/>
          </a:prstGeom>
          <a:noFill/>
        </p:spPr>
      </p:pic>
    </p:spTree>
    <p:extLst>
      <p:ext uri="{BB962C8B-B14F-4D97-AF65-F5344CB8AC3E}">
        <p14:creationId xmlns:p14="http://schemas.microsoft.com/office/powerpoint/2010/main" val="872177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Designated Healthcare Representative</a:t>
            </a:r>
            <a:endParaRPr lang="en-IE" sz="3500" dirty="0"/>
          </a:p>
        </p:txBody>
      </p:sp>
      <p:sp>
        <p:nvSpPr>
          <p:cNvPr id="3" name="Content Placeholder 2"/>
          <p:cNvSpPr>
            <a:spLocks noGrp="1"/>
          </p:cNvSpPr>
          <p:nvPr>
            <p:ph idx="1"/>
          </p:nvPr>
        </p:nvSpPr>
        <p:spPr/>
        <p:txBody>
          <a:bodyPr/>
          <a:lstStyle/>
          <a:p>
            <a:r>
              <a:rPr lang="en-IE" sz="2400" dirty="0"/>
              <a:t>Legally recognised role to:</a:t>
            </a:r>
          </a:p>
          <a:p>
            <a:pPr lvl="1"/>
            <a:r>
              <a:rPr lang="en-IE" sz="2400" dirty="0"/>
              <a:t>Advise and interpret the Advance Healthcare Directive</a:t>
            </a:r>
          </a:p>
          <a:p>
            <a:pPr lvl="1"/>
            <a:r>
              <a:rPr lang="en-IE" sz="2400" dirty="0"/>
              <a:t>Consent or refuse treatment up to and including life sustaining treatment</a:t>
            </a:r>
          </a:p>
          <a:p>
            <a:r>
              <a:rPr lang="en-IE" sz="2400" dirty="0"/>
              <a:t>Must keep a written record of all decisions made</a:t>
            </a:r>
          </a:p>
          <a:p>
            <a:r>
              <a:rPr lang="en-IE" sz="2400" dirty="0"/>
              <a:t>Can’t delegate their powers to someone else</a:t>
            </a:r>
          </a:p>
          <a:p>
            <a:endParaRPr lang="en-IE" dirty="0"/>
          </a:p>
        </p:txBody>
      </p:sp>
    </p:spTree>
    <p:extLst>
      <p:ext uri="{BB962C8B-B14F-4D97-AF65-F5344CB8AC3E}">
        <p14:creationId xmlns:p14="http://schemas.microsoft.com/office/powerpoint/2010/main" val="3823800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6936"/>
            <a:ext cx="7231010" cy="4608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8733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Assisting and Supporting Decision-Making</a:t>
            </a:r>
            <a:endParaRPr lang="en-IE" sz="3500" dirty="0"/>
          </a:p>
        </p:txBody>
      </p:sp>
      <p:sp>
        <p:nvSpPr>
          <p:cNvPr id="3" name="Content Placeholder 2"/>
          <p:cNvSpPr>
            <a:spLocks noGrp="1"/>
          </p:cNvSpPr>
          <p:nvPr>
            <p:ph idx="1"/>
          </p:nvPr>
        </p:nvSpPr>
        <p:spPr>
          <a:xfrm>
            <a:off x="457200" y="987574"/>
            <a:ext cx="8229600" cy="3816424"/>
          </a:xfrm>
        </p:spPr>
        <p:txBody>
          <a:bodyPr>
            <a:normAutofit fontScale="70000" lnSpcReduction="20000"/>
          </a:bodyPr>
          <a:lstStyle/>
          <a:p>
            <a:r>
              <a:rPr lang="en-IE" b="1" dirty="0">
                <a:solidFill>
                  <a:srgbClr val="00B050"/>
                </a:solidFill>
              </a:rPr>
              <a:t>Appointment by person with Capacity to plan for the future – comes into effect when person lacks capacity</a:t>
            </a:r>
          </a:p>
          <a:p>
            <a:pPr lvl="1"/>
            <a:r>
              <a:rPr lang="en-IE" dirty="0"/>
              <a:t>Attorney: Enduring Power of Attorney</a:t>
            </a:r>
          </a:p>
          <a:p>
            <a:pPr lvl="1"/>
            <a:r>
              <a:rPr lang="en-IE" dirty="0"/>
              <a:t>Designated Healthcare Representative: Advance Healthcare </a:t>
            </a:r>
            <a:r>
              <a:rPr lang="en-IE" dirty="0" smtClean="0"/>
              <a:t>Directive</a:t>
            </a:r>
            <a:endParaRPr lang="en-IE" dirty="0"/>
          </a:p>
          <a:p>
            <a:r>
              <a:rPr lang="en-IE" b="1" dirty="0">
                <a:solidFill>
                  <a:srgbClr val="FF6600"/>
                </a:solidFill>
              </a:rPr>
              <a:t>Appointment by person when Capacity is in question/shortly in question</a:t>
            </a:r>
          </a:p>
          <a:p>
            <a:pPr lvl="1"/>
            <a:r>
              <a:rPr lang="en-IE" dirty="0"/>
              <a:t>Decision-Making Assistant: Decision-Making Assistance Agreement</a:t>
            </a:r>
          </a:p>
          <a:p>
            <a:pPr lvl="1"/>
            <a:r>
              <a:rPr lang="en-IE" dirty="0"/>
              <a:t>Co-Decision-Maker: Co-Decision-Making </a:t>
            </a:r>
            <a:r>
              <a:rPr lang="en-IE" dirty="0" smtClean="0"/>
              <a:t>Agreement</a:t>
            </a:r>
            <a:endParaRPr lang="en-IE" dirty="0"/>
          </a:p>
          <a:p>
            <a:r>
              <a:rPr lang="en-IE" b="1" dirty="0">
                <a:solidFill>
                  <a:srgbClr val="FF0000"/>
                </a:solidFill>
              </a:rPr>
              <a:t>Appointment by Court when person lacks capacity – EPA or AHD does not include decision to be made</a:t>
            </a:r>
          </a:p>
          <a:p>
            <a:pPr lvl="1"/>
            <a:r>
              <a:rPr lang="en-IE" dirty="0"/>
              <a:t>Decision-Making Representative: Decision-Making Representation </a:t>
            </a:r>
            <a:r>
              <a:rPr lang="en-IE" dirty="0" smtClean="0"/>
              <a:t>Order</a:t>
            </a:r>
            <a:endParaRPr lang="en-IE" dirty="0"/>
          </a:p>
        </p:txBody>
      </p:sp>
    </p:spTree>
    <p:extLst>
      <p:ext uri="{BB962C8B-B14F-4D97-AF65-F5344CB8AC3E}">
        <p14:creationId xmlns:p14="http://schemas.microsoft.com/office/powerpoint/2010/main" val="4008702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Codes of Practice</a:t>
            </a:r>
            <a:endParaRPr lang="en-IE" sz="3500" dirty="0"/>
          </a:p>
        </p:txBody>
      </p:sp>
      <p:sp>
        <p:nvSpPr>
          <p:cNvPr id="3" name="Content Placeholder 2"/>
          <p:cNvSpPr>
            <a:spLocks noGrp="1"/>
          </p:cNvSpPr>
          <p:nvPr>
            <p:ph idx="1"/>
          </p:nvPr>
        </p:nvSpPr>
        <p:spPr>
          <a:xfrm>
            <a:off x="457200" y="987574"/>
            <a:ext cx="8229600" cy="3816424"/>
          </a:xfrm>
        </p:spPr>
        <p:txBody>
          <a:bodyPr>
            <a:normAutofit fontScale="85000" lnSpcReduction="20000"/>
          </a:bodyPr>
          <a:lstStyle/>
          <a:p>
            <a:r>
              <a:rPr lang="en-IE" sz="2800" dirty="0"/>
              <a:t>HSE ADM Steering Group Codes of Practice:</a:t>
            </a:r>
          </a:p>
          <a:p>
            <a:pPr lvl="1"/>
            <a:r>
              <a:rPr lang="en-IE" dirty="0"/>
              <a:t>Code for Health and Social Care Professionals</a:t>
            </a:r>
          </a:p>
          <a:p>
            <a:pPr lvl="1"/>
            <a:r>
              <a:rPr lang="en-IE" dirty="0"/>
              <a:t>3 x Codes on Advance Healthcare Directives</a:t>
            </a:r>
          </a:p>
          <a:p>
            <a:r>
              <a:rPr lang="en-IE" sz="2800" dirty="0"/>
              <a:t>National Disability Authority</a:t>
            </a:r>
          </a:p>
          <a:p>
            <a:pPr lvl="1"/>
            <a:r>
              <a:rPr lang="en-IE" dirty="0"/>
              <a:t>11 Codes of Practice developed in conjunction with Technical Expert Group</a:t>
            </a:r>
          </a:p>
          <a:p>
            <a:pPr lvl="1"/>
            <a:r>
              <a:rPr lang="en-IE" dirty="0"/>
              <a:t>Code for Financial Professionals: 12 people from across the financial services sector who bring technical expertise from their relevant practices</a:t>
            </a:r>
          </a:p>
          <a:p>
            <a:pPr lvl="1"/>
            <a:r>
              <a:rPr lang="en-IE" dirty="0"/>
              <a:t>Code for Legal Professionals: 5 representatives of solicitors and barristers</a:t>
            </a:r>
          </a:p>
          <a:p>
            <a:endParaRPr lang="en-IE" dirty="0"/>
          </a:p>
        </p:txBody>
      </p:sp>
    </p:spTree>
    <p:extLst>
      <p:ext uri="{BB962C8B-B14F-4D97-AF65-F5344CB8AC3E}">
        <p14:creationId xmlns:p14="http://schemas.microsoft.com/office/powerpoint/2010/main" val="3058573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 Support Service Activity 2019</a:t>
            </a:r>
            <a:endParaRPr lang="en-IE" sz="3500" dirty="0"/>
          </a:p>
        </p:txBody>
      </p:sp>
      <p:sp>
        <p:nvSpPr>
          <p:cNvPr id="3" name="Content Placeholder 2"/>
          <p:cNvSpPr>
            <a:spLocks noGrp="1"/>
          </p:cNvSpPr>
          <p:nvPr>
            <p:ph idx="1"/>
          </p:nvPr>
        </p:nvSpPr>
        <p:spPr/>
        <p:txBody>
          <a:bodyPr/>
          <a:lstStyle/>
          <a:p>
            <a:r>
              <a:rPr lang="en-IE" sz="2400" dirty="0"/>
              <a:t>Staff now being recruited</a:t>
            </a:r>
          </a:p>
          <a:p>
            <a:r>
              <a:rPr lang="en-IE" sz="2400" dirty="0"/>
              <a:t>National Consultation on all of  the codes</a:t>
            </a:r>
          </a:p>
          <a:p>
            <a:r>
              <a:rPr lang="en-IE" sz="2400" dirty="0"/>
              <a:t>Public Information Campaign</a:t>
            </a:r>
          </a:p>
          <a:p>
            <a:r>
              <a:rPr lang="en-IE" sz="2400" dirty="0"/>
              <a:t>Establishment of panels and registers</a:t>
            </a:r>
          </a:p>
          <a:p>
            <a:endParaRPr lang="en-IE" dirty="0"/>
          </a:p>
        </p:txBody>
      </p:sp>
    </p:spTree>
    <p:extLst>
      <p:ext uri="{BB962C8B-B14F-4D97-AF65-F5344CB8AC3E}">
        <p14:creationId xmlns:p14="http://schemas.microsoft.com/office/powerpoint/2010/main" val="5429526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HSE National Assisted Decision-Making and Consent Office</a:t>
            </a:r>
            <a:endParaRPr lang="en-IE" sz="3500" dirty="0"/>
          </a:p>
        </p:txBody>
      </p:sp>
      <p:sp>
        <p:nvSpPr>
          <p:cNvPr id="3" name="Content Placeholder 2"/>
          <p:cNvSpPr>
            <a:spLocks noGrp="1"/>
          </p:cNvSpPr>
          <p:nvPr>
            <p:ph idx="1"/>
          </p:nvPr>
        </p:nvSpPr>
        <p:spPr/>
        <p:txBody>
          <a:bodyPr/>
          <a:lstStyle/>
          <a:p>
            <a:r>
              <a:rPr lang="en-IE" sz="2400" dirty="0"/>
              <a:t>Support for front line services</a:t>
            </a:r>
          </a:p>
          <a:p>
            <a:r>
              <a:rPr lang="en-IE" sz="2400" dirty="0"/>
              <a:t>Guidance and documentation </a:t>
            </a:r>
          </a:p>
          <a:p>
            <a:r>
              <a:rPr lang="en-IE" sz="2400" dirty="0"/>
              <a:t>Education and training </a:t>
            </a:r>
          </a:p>
          <a:p>
            <a:r>
              <a:rPr lang="en-IE" sz="2400" dirty="0"/>
              <a:t>Draft Codes of Practice</a:t>
            </a:r>
          </a:p>
          <a:p>
            <a:r>
              <a:rPr lang="en-IE" sz="2400" dirty="0"/>
              <a:t>Website and information </a:t>
            </a:r>
            <a:endParaRPr lang="en-IE" sz="2400" dirty="0" smtClean="0"/>
          </a:p>
          <a:p>
            <a:pPr lvl="1"/>
            <a:r>
              <a:rPr lang="en-IE" sz="2400" dirty="0" smtClean="0"/>
              <a:t>www.assisteddecisionmaking.ie</a:t>
            </a:r>
            <a:endParaRPr lang="en-IE" sz="2400" dirty="0"/>
          </a:p>
          <a:p>
            <a:endParaRPr lang="en-I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3363838"/>
            <a:ext cx="3491880" cy="129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517353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lstStyle/>
          <a:p>
            <a:pPr marL="0" indent="0">
              <a:buNone/>
            </a:pPr>
            <a:r>
              <a:rPr lang="en-IE" dirty="0" smtClean="0"/>
              <a:t>The spirit of the Act is to support decision-making…..</a:t>
            </a:r>
          </a:p>
          <a:p>
            <a:pPr marL="0" indent="0">
              <a:buNone/>
            </a:pPr>
            <a:endParaRPr lang="en-IE" dirty="0" smtClean="0"/>
          </a:p>
          <a:p>
            <a:pPr marL="0" indent="0">
              <a:buNone/>
            </a:pPr>
            <a:r>
              <a:rPr lang="en-IE" dirty="0" smtClean="0"/>
              <a:t>….not to determine incapacity!!</a:t>
            </a:r>
            <a:endParaRPr lang="en-IE" dirty="0"/>
          </a:p>
        </p:txBody>
      </p:sp>
    </p:spTree>
    <p:extLst>
      <p:ext uri="{BB962C8B-B14F-4D97-AF65-F5344CB8AC3E}">
        <p14:creationId xmlns:p14="http://schemas.microsoft.com/office/powerpoint/2010/main" val="2942283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normAutofit lnSpcReduction="10000"/>
          </a:bodyPr>
          <a:lstStyle/>
          <a:p>
            <a:r>
              <a:rPr lang="en-IE" dirty="0" smtClean="0"/>
              <a:t>adm@hse.ie</a:t>
            </a:r>
            <a:endParaRPr lang="en-IE" dirty="0"/>
          </a:p>
        </p:txBody>
      </p:sp>
      <p:sp>
        <p:nvSpPr>
          <p:cNvPr id="5" name="Content Placeholder 4"/>
          <p:cNvSpPr>
            <a:spLocks noGrp="1"/>
          </p:cNvSpPr>
          <p:nvPr>
            <p:ph sz="quarter" idx="14"/>
          </p:nvPr>
        </p:nvSpPr>
        <p:spPr>
          <a:xfrm>
            <a:off x="5220072" y="3795886"/>
            <a:ext cx="3600400" cy="360040"/>
          </a:xfrm>
        </p:spPr>
        <p:txBody>
          <a:bodyPr>
            <a:normAutofit lnSpcReduction="10000"/>
          </a:bodyPr>
          <a:lstStyle/>
          <a:p>
            <a:r>
              <a:rPr lang="en-IE" dirty="0" smtClean="0"/>
              <a:t>www.assisteddecisionmaking.ie</a:t>
            </a:r>
            <a:endParaRPr lang="en-IE" dirty="0"/>
          </a:p>
        </p:txBody>
      </p:sp>
      <p:sp>
        <p:nvSpPr>
          <p:cNvPr id="2" name="Content Placeholder 1"/>
          <p:cNvSpPr>
            <a:spLocks noGrp="1"/>
          </p:cNvSpPr>
          <p:nvPr>
            <p:ph sz="quarter" idx="10"/>
          </p:nvPr>
        </p:nvSpPr>
        <p:spPr>
          <a:xfrm>
            <a:off x="4284663" y="1"/>
            <a:ext cx="4194175" cy="3291829"/>
          </a:xfrm>
        </p:spPr>
        <p:txBody>
          <a:bodyPr>
            <a:normAutofit fontScale="85000" lnSpcReduction="10000"/>
          </a:bodyPr>
          <a:lstStyle/>
          <a:p>
            <a:r>
              <a:rPr lang="en-IE" dirty="0" smtClean="0"/>
              <a:t>HSE Assisted Decision-Making and Consent Office:</a:t>
            </a:r>
          </a:p>
          <a:p>
            <a:endParaRPr lang="en-IE" dirty="0" smtClean="0"/>
          </a:p>
          <a:p>
            <a:r>
              <a:rPr lang="en-IE" dirty="0" smtClean="0"/>
              <a:t>Caoimhe </a:t>
            </a:r>
            <a:r>
              <a:rPr lang="en-IE" dirty="0"/>
              <a:t>Gleeson </a:t>
            </a:r>
            <a:r>
              <a:rPr lang="en-IE" dirty="0">
                <a:solidFill>
                  <a:schemeClr val="accent6">
                    <a:lumMod val="50000"/>
                  </a:schemeClr>
                </a:solidFill>
              </a:rPr>
              <a:t>caoimhe.gleeson@hse.ie </a:t>
            </a:r>
          </a:p>
          <a:p>
            <a:r>
              <a:rPr lang="en-IE" sz="1600" dirty="0"/>
              <a:t>087 650 4793</a:t>
            </a:r>
          </a:p>
          <a:p>
            <a:endParaRPr lang="en-IE" dirty="0"/>
          </a:p>
          <a:p>
            <a:r>
              <a:rPr lang="en-IE" dirty="0"/>
              <a:t>Jacqueline Grogan </a:t>
            </a:r>
            <a:r>
              <a:rPr lang="en-IE" dirty="0" smtClean="0">
                <a:solidFill>
                  <a:schemeClr val="accent6">
                    <a:lumMod val="50000"/>
                  </a:schemeClr>
                </a:solidFill>
              </a:rPr>
              <a:t>jacqueline.grogan@hse.ie</a:t>
            </a:r>
            <a:endParaRPr lang="en-IE" dirty="0">
              <a:solidFill>
                <a:schemeClr val="accent6">
                  <a:lumMod val="50000"/>
                </a:schemeClr>
              </a:solidFill>
            </a:endParaRPr>
          </a:p>
          <a:p>
            <a:r>
              <a:rPr lang="en-IE" sz="1600" dirty="0"/>
              <a:t>087 190 4787</a:t>
            </a:r>
          </a:p>
          <a:p>
            <a:endParaRPr lang="en-IE" dirty="0" smtClean="0"/>
          </a:p>
          <a:p>
            <a:r>
              <a:rPr lang="en-IE" dirty="0" smtClean="0"/>
              <a:t>Elaine </a:t>
            </a:r>
            <a:r>
              <a:rPr lang="en-IE" dirty="0" err="1" smtClean="0"/>
              <a:t>McCaughley</a:t>
            </a:r>
            <a:r>
              <a:rPr lang="en-IE" dirty="0" smtClean="0"/>
              <a:t> </a:t>
            </a:r>
            <a:r>
              <a:rPr lang="en-IE" dirty="0" smtClean="0">
                <a:solidFill>
                  <a:schemeClr val="accent6">
                    <a:lumMod val="50000"/>
                  </a:schemeClr>
                </a:solidFill>
              </a:rPr>
              <a:t>elaine.mccaughley@hse.ie</a:t>
            </a:r>
          </a:p>
          <a:p>
            <a:r>
              <a:rPr lang="en-IE" dirty="0" smtClean="0"/>
              <a:t>087 101 9404</a:t>
            </a:r>
          </a:p>
          <a:p>
            <a:endParaRPr lang="en-IE" dirty="0"/>
          </a:p>
          <a:p>
            <a:r>
              <a:rPr lang="en-IE" dirty="0"/>
              <a:t>Marie Tighe </a:t>
            </a:r>
            <a:r>
              <a:rPr lang="en-IE" dirty="0" smtClean="0">
                <a:solidFill>
                  <a:schemeClr val="accent6">
                    <a:lumMod val="50000"/>
                  </a:schemeClr>
                </a:solidFill>
              </a:rPr>
              <a:t>marie.tighe1@hse.ie</a:t>
            </a:r>
            <a:endParaRPr lang="en-IE" dirty="0">
              <a:solidFill>
                <a:schemeClr val="accent6">
                  <a:lumMod val="50000"/>
                </a:schemeClr>
              </a:solidFill>
            </a:endParaRPr>
          </a:p>
          <a:p>
            <a:r>
              <a:rPr lang="en-IE" dirty="0"/>
              <a:t>087 627 </a:t>
            </a:r>
            <a:r>
              <a:rPr lang="en-IE" dirty="0" smtClean="0"/>
              <a:t>4815</a:t>
            </a:r>
            <a:endParaRPr lang="en-IE" sz="1600" dirty="0"/>
          </a:p>
        </p:txBody>
      </p:sp>
    </p:spTree>
    <p:extLst>
      <p:ext uri="{BB962C8B-B14F-4D97-AF65-F5344CB8AC3E}">
        <p14:creationId xmlns:p14="http://schemas.microsoft.com/office/powerpoint/2010/main" val="3029097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Assisted Decision-Making (Capacity) Act 2015</a:t>
            </a:r>
            <a:endParaRPr lang="en-IE" sz="3500" dirty="0"/>
          </a:p>
        </p:txBody>
      </p:sp>
      <p:sp>
        <p:nvSpPr>
          <p:cNvPr id="3" name="Content Placeholder 2"/>
          <p:cNvSpPr>
            <a:spLocks noGrp="1"/>
          </p:cNvSpPr>
          <p:nvPr>
            <p:ph idx="1"/>
          </p:nvPr>
        </p:nvSpPr>
        <p:spPr/>
        <p:txBody>
          <a:bodyPr/>
          <a:lstStyle/>
          <a:p>
            <a:r>
              <a:rPr lang="en-IE" sz="2500" dirty="0"/>
              <a:t>Signed by President – 30</a:t>
            </a:r>
            <a:r>
              <a:rPr lang="en-IE" sz="2500" baseline="30000" dirty="0"/>
              <a:t>th</a:t>
            </a:r>
            <a:r>
              <a:rPr lang="en-IE" sz="2500" dirty="0"/>
              <a:t> December 2015</a:t>
            </a:r>
          </a:p>
          <a:p>
            <a:r>
              <a:rPr lang="en-IE" sz="2500" dirty="0"/>
              <a:t>Some sections of the Act have commenced</a:t>
            </a:r>
          </a:p>
          <a:p>
            <a:pPr marL="0" indent="0">
              <a:buNone/>
            </a:pPr>
            <a:endParaRPr lang="en-IE" dirty="0"/>
          </a:p>
        </p:txBody>
      </p:sp>
      <p:pic>
        <p:nvPicPr>
          <p:cNvPr id="4" name="Picture 2" descr="Image result for assisted decision making capacity act"/>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826668" y="2139702"/>
            <a:ext cx="3064055" cy="252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042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Establishment of the Decision Support Service</a:t>
            </a:r>
            <a:endParaRPr lang="en-IE" sz="3500" dirty="0"/>
          </a:p>
        </p:txBody>
      </p:sp>
      <p:pic>
        <p:nvPicPr>
          <p:cNvPr id="4" name="Picture 2" descr="Image result for mental health commissio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99716" y="1131590"/>
            <a:ext cx="3003760" cy="2841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511" y="1131590"/>
            <a:ext cx="5337845" cy="2904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64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Decision Support Service</a:t>
            </a:r>
            <a:endParaRPr lang="en-IE" sz="3500" dirty="0"/>
          </a:p>
        </p:txBody>
      </p:sp>
      <p:sp>
        <p:nvSpPr>
          <p:cNvPr id="3" name="Content Placeholder 2"/>
          <p:cNvSpPr>
            <a:spLocks noGrp="1"/>
          </p:cNvSpPr>
          <p:nvPr>
            <p:ph idx="1"/>
          </p:nvPr>
        </p:nvSpPr>
        <p:spPr/>
        <p:txBody>
          <a:bodyPr>
            <a:normAutofit/>
          </a:bodyPr>
          <a:lstStyle/>
          <a:p>
            <a:r>
              <a:rPr lang="en-IE" sz="2500" b="1" dirty="0"/>
              <a:t>Promote</a:t>
            </a:r>
            <a:r>
              <a:rPr lang="en-IE" sz="2500" dirty="0"/>
              <a:t> awareness of the Act</a:t>
            </a:r>
          </a:p>
          <a:p>
            <a:r>
              <a:rPr lang="en-IE" sz="2500" b="1" dirty="0"/>
              <a:t>Provide information </a:t>
            </a:r>
            <a:r>
              <a:rPr lang="en-IE" sz="2500" dirty="0"/>
              <a:t>to people in relation to their options under the Act for exercising their capacity</a:t>
            </a:r>
          </a:p>
          <a:p>
            <a:r>
              <a:rPr lang="en-IE" sz="2500" dirty="0"/>
              <a:t>Provide information to, and provide </a:t>
            </a:r>
            <a:r>
              <a:rPr lang="en-IE" sz="2500" b="1" dirty="0"/>
              <a:t>legal oversight </a:t>
            </a:r>
            <a:r>
              <a:rPr lang="en-IE" sz="2500" dirty="0"/>
              <a:t>of the legally recognised persons</a:t>
            </a:r>
          </a:p>
          <a:p>
            <a:r>
              <a:rPr lang="en-IE" sz="2500" dirty="0"/>
              <a:t>Make </a:t>
            </a:r>
            <a:r>
              <a:rPr lang="en-IE" sz="2500" b="1" dirty="0"/>
              <a:t>recommendations</a:t>
            </a:r>
            <a:r>
              <a:rPr lang="en-IE" sz="2500" dirty="0"/>
              <a:t> to the Minister on any matter relating to the operation of the Act</a:t>
            </a:r>
          </a:p>
          <a:p>
            <a:endParaRPr lang="en-IE" dirty="0"/>
          </a:p>
        </p:txBody>
      </p:sp>
      <p:pic>
        <p:nvPicPr>
          <p:cNvPr id="4" name="Picture 2" descr="Image result for promoti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74772" y="3650828"/>
            <a:ext cx="1970964" cy="1126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120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3500" dirty="0" smtClean="0"/>
              <a:t>Appointment of the Director of Decision Support Service</a:t>
            </a:r>
            <a:endParaRPr lang="en-IE" sz="3500" dirty="0"/>
          </a:p>
        </p:txBody>
      </p:sp>
      <p:pic>
        <p:nvPicPr>
          <p:cNvPr id="4" name="Content Placeholder 3" descr="Image result for aine flynn ddss"/>
          <p:cNvPicPr>
            <a:picLocks/>
          </p:cNvPicPr>
          <p:nvPr/>
        </p:nvPicPr>
        <p:blipFill>
          <a:blip r:embed="rId2" cstate="print">
            <a:extLst>
              <a:ext uri="{28A0092B-C50C-407E-A947-70E740481C1C}">
                <a14:useLocalDpi xmlns:a14="http://schemas.microsoft.com/office/drawing/2010/main"/>
              </a:ext>
            </a:extLst>
          </a:blip>
          <a:srcRect/>
          <a:stretch>
            <a:fillRect/>
          </a:stretch>
        </p:blipFill>
        <p:spPr bwMode="auto">
          <a:xfrm>
            <a:off x="1959297" y="1275606"/>
            <a:ext cx="5191125" cy="3267075"/>
          </a:xfrm>
          <a:prstGeom prst="rect">
            <a:avLst/>
          </a:prstGeom>
          <a:noFill/>
          <a:ln>
            <a:noFill/>
          </a:ln>
        </p:spPr>
      </p:pic>
    </p:spTree>
    <p:extLst>
      <p:ext uri="{BB962C8B-B14F-4D97-AF65-F5344CB8AC3E}">
        <p14:creationId xmlns:p14="http://schemas.microsoft.com/office/powerpoint/2010/main" val="3201586465"/>
      </p:ext>
    </p:extLst>
  </p:cSld>
  <p:clrMapOvr>
    <a:masterClrMapping/>
  </p:clrMapOvr>
</p:sld>
</file>

<file path=ppt/theme/theme1.xml><?xml version="1.0" encoding="utf-8"?>
<a:theme xmlns:a="http://schemas.openxmlformats.org/drawingml/2006/main" name="National QI Team Powerpoint Template (narrow footer) plus local minus phon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National QI Team Powerpoint Template (narrow footer) plus local minus phone</Template>
  <TotalTime>100</TotalTime>
  <Words>1905</Words>
  <Application>Microsoft Office PowerPoint</Application>
  <PresentationFormat>On-screen Show (16:9)</PresentationFormat>
  <Paragraphs>222</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National QI Team Powerpoint Template (narrow footer) plus local minus phone</vt:lpstr>
      <vt:lpstr>Assisted Decision-Making (Capacity) Act 2015</vt:lpstr>
      <vt:lpstr>What the presentation will cover?</vt:lpstr>
      <vt:lpstr>The journey to date</vt:lpstr>
      <vt:lpstr>UN Convention on the Rights of Persons with Disabilities</vt:lpstr>
      <vt:lpstr>UN Convention on the Rights of Persons with Disabilities</vt:lpstr>
      <vt:lpstr>Assisted Decision-Making (Capacity) Act 2015</vt:lpstr>
      <vt:lpstr>Establishment of the Decision Support Service</vt:lpstr>
      <vt:lpstr>Decision Support Service</vt:lpstr>
      <vt:lpstr>Appointment of the Director of Decision Support Service</vt:lpstr>
      <vt:lpstr>Multidisciplinary working group on Advance Healthcare Directives</vt:lpstr>
      <vt:lpstr>Who is the legislation for?</vt:lpstr>
      <vt:lpstr>Who in particular?</vt:lpstr>
      <vt:lpstr>In Ireland….</vt:lpstr>
      <vt:lpstr>PowerPoint Presentation</vt:lpstr>
      <vt:lpstr>What does the Act say?</vt:lpstr>
      <vt:lpstr>Important to remember</vt:lpstr>
      <vt:lpstr>PowerPoint Presentation</vt:lpstr>
      <vt:lpstr>Presumption of capacity</vt:lpstr>
      <vt:lpstr>Support to make a decision</vt:lpstr>
      <vt:lpstr>Unwise decisions</vt:lpstr>
      <vt:lpstr>Accessible information</vt:lpstr>
      <vt:lpstr>Legally recognised persons</vt:lpstr>
      <vt:lpstr>Retention for short periods</vt:lpstr>
      <vt:lpstr>Least restrictive intervention</vt:lpstr>
      <vt:lpstr>What is capacity?</vt:lpstr>
      <vt:lpstr>Moving from……</vt:lpstr>
      <vt:lpstr>To this….</vt:lpstr>
      <vt:lpstr>Functional assessment of capacity</vt:lpstr>
      <vt:lpstr>PowerPoint Presentation</vt:lpstr>
      <vt:lpstr>PowerPoint Presentation</vt:lpstr>
      <vt:lpstr>PowerPoint Presentation</vt:lpstr>
      <vt:lpstr>PowerPoint Presentation</vt:lpstr>
      <vt:lpstr>Will and preference</vt:lpstr>
      <vt:lpstr>Need to consider…</vt:lpstr>
      <vt:lpstr>Wardship</vt:lpstr>
      <vt:lpstr>Abolition of Wards of Court</vt:lpstr>
      <vt:lpstr>Who are the legally recognised persons?</vt:lpstr>
      <vt:lpstr>PowerPoint Presentation</vt:lpstr>
      <vt:lpstr>Decision-Making Assistant</vt:lpstr>
      <vt:lpstr>Decision-Making Assistant</vt:lpstr>
      <vt:lpstr>Co-Decision-Maker </vt:lpstr>
      <vt:lpstr>Co-Decision-Maker</vt:lpstr>
      <vt:lpstr>Decision-Making Representative</vt:lpstr>
      <vt:lpstr>Decision-Making Representative</vt:lpstr>
      <vt:lpstr>Decision-Making Representative</vt:lpstr>
      <vt:lpstr>Decision-Making Representative</vt:lpstr>
      <vt:lpstr>Enduring Power of Attorney</vt:lpstr>
      <vt:lpstr>Enduring Power of Attorney</vt:lpstr>
      <vt:lpstr>Enduring Power of Attorney</vt:lpstr>
      <vt:lpstr>Advance Healthcare Directives</vt:lpstr>
      <vt:lpstr>Designated Healthcare Representative</vt:lpstr>
      <vt:lpstr>PowerPoint Presentation</vt:lpstr>
      <vt:lpstr>Assisting and Supporting Decision-Making</vt:lpstr>
      <vt:lpstr>Codes of Practice</vt:lpstr>
      <vt:lpstr>Decision Support Service Activity 2019</vt:lpstr>
      <vt:lpstr>HSE National Assisted Decision-Making and Consent Office</vt:lpstr>
      <vt:lpstr>PowerPoint Presentation</vt:lpstr>
      <vt:lpstr>PowerPoint Presentation</vt:lpstr>
    </vt:vector>
  </TitlesOfParts>
  <Company>HSE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Grogan</dc:creator>
  <cp:lastModifiedBy>J Grogan</cp:lastModifiedBy>
  <cp:revision>13</cp:revision>
  <dcterms:created xsi:type="dcterms:W3CDTF">2019-09-17T18:08:34Z</dcterms:created>
  <dcterms:modified xsi:type="dcterms:W3CDTF">2019-10-01T08:00:26Z</dcterms:modified>
</cp:coreProperties>
</file>